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8.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163"/>
  </p:notesMasterIdLst>
  <p:handoutMasterIdLst>
    <p:handoutMasterId r:id="rId164"/>
  </p:handoutMasterIdLst>
  <p:sldIdLst>
    <p:sldId id="256" r:id="rId6"/>
    <p:sldId id="394" r:id="rId7"/>
    <p:sldId id="630" r:id="rId8"/>
    <p:sldId id="396" r:id="rId9"/>
    <p:sldId id="643" r:id="rId10"/>
    <p:sldId id="286" r:id="rId11"/>
    <p:sldId id="593" r:id="rId12"/>
    <p:sldId id="649" r:id="rId13"/>
    <p:sldId id="646" r:id="rId14"/>
    <p:sldId id="647" r:id="rId15"/>
    <p:sldId id="651" r:id="rId16"/>
    <p:sldId id="652" r:id="rId17"/>
    <p:sldId id="538" r:id="rId18"/>
    <p:sldId id="385" r:id="rId19"/>
    <p:sldId id="470" r:id="rId20"/>
    <p:sldId id="471" r:id="rId21"/>
    <p:sldId id="633" r:id="rId22"/>
    <p:sldId id="468" r:id="rId23"/>
    <p:sldId id="635" r:id="rId24"/>
    <p:sldId id="650" r:id="rId25"/>
    <p:sldId id="636" r:id="rId26"/>
    <p:sldId id="583" r:id="rId27"/>
    <p:sldId id="623" r:id="rId28"/>
    <p:sldId id="624" r:id="rId29"/>
    <p:sldId id="495" r:id="rId30"/>
    <p:sldId id="496" r:id="rId31"/>
    <p:sldId id="472" r:id="rId32"/>
    <p:sldId id="539" r:id="rId33"/>
    <p:sldId id="497" r:id="rId34"/>
    <p:sldId id="485" r:id="rId35"/>
    <p:sldId id="617" r:id="rId36"/>
    <p:sldId id="618" r:id="rId37"/>
    <p:sldId id="594" r:id="rId38"/>
    <p:sldId id="656" r:id="rId39"/>
    <p:sldId id="657" r:id="rId40"/>
    <p:sldId id="595" r:id="rId41"/>
    <p:sldId id="596" r:id="rId42"/>
    <p:sldId id="597" r:id="rId43"/>
    <p:sldId id="598" r:id="rId44"/>
    <p:sldId id="494" r:id="rId45"/>
    <p:sldId id="540" r:id="rId46"/>
    <p:sldId id="609" r:id="rId47"/>
    <p:sldId id="501" r:id="rId48"/>
    <p:sldId id="541" r:id="rId49"/>
    <p:sldId id="628" r:id="rId50"/>
    <p:sldId id="542" r:id="rId51"/>
    <p:sldId id="585" r:id="rId52"/>
    <p:sldId id="592" r:id="rId53"/>
    <p:sldId id="514" r:id="rId54"/>
    <p:sldId id="391" r:id="rId55"/>
    <p:sldId id="502" r:id="rId56"/>
    <p:sldId id="637" r:id="rId57"/>
    <p:sldId id="548" r:id="rId58"/>
    <p:sldId id="549" r:id="rId59"/>
    <p:sldId id="550" r:id="rId60"/>
    <p:sldId id="551" r:id="rId61"/>
    <p:sldId id="638" r:id="rId62"/>
    <p:sldId id="503" r:id="rId63"/>
    <p:sldId id="639" r:id="rId64"/>
    <p:sldId id="552" r:id="rId65"/>
    <p:sldId id="553" r:id="rId66"/>
    <p:sldId id="554" r:id="rId67"/>
    <p:sldId id="555" r:id="rId68"/>
    <p:sldId id="629" r:id="rId69"/>
    <p:sldId id="556" r:id="rId70"/>
    <p:sldId id="615" r:id="rId71"/>
    <p:sldId id="507" r:id="rId72"/>
    <p:sldId id="557" r:id="rId73"/>
    <p:sldId id="611" r:id="rId74"/>
    <p:sldId id="426" r:id="rId75"/>
    <p:sldId id="644" r:id="rId76"/>
    <p:sldId id="653" r:id="rId77"/>
    <p:sldId id="655" r:id="rId78"/>
    <p:sldId id="648" r:id="rId79"/>
    <p:sldId id="537" r:id="rId80"/>
    <p:sldId id="654" r:id="rId81"/>
    <p:sldId id="536" r:id="rId82"/>
    <p:sldId id="587" r:id="rId83"/>
    <p:sldId id="640" r:id="rId84"/>
    <p:sldId id="645" r:id="rId85"/>
    <p:sldId id="516" r:id="rId86"/>
    <p:sldId id="599" r:id="rId87"/>
    <p:sldId id="600" r:id="rId88"/>
    <p:sldId id="601" r:id="rId89"/>
    <p:sldId id="602" r:id="rId90"/>
    <p:sldId id="534" r:id="rId91"/>
    <p:sldId id="641" r:id="rId92"/>
    <p:sldId id="535" r:id="rId93"/>
    <p:sldId id="642" r:id="rId94"/>
    <p:sldId id="435" r:id="rId95"/>
    <p:sldId id="558" r:id="rId96"/>
    <p:sldId id="610" r:id="rId97"/>
    <p:sldId id="430" r:id="rId98"/>
    <p:sldId id="568" r:id="rId99"/>
    <p:sldId id="515" r:id="rId100"/>
    <p:sldId id="407" r:id="rId101"/>
    <p:sldId id="518" r:id="rId102"/>
    <p:sldId id="519" r:id="rId103"/>
    <p:sldId id="520" r:id="rId104"/>
    <p:sldId id="521" r:id="rId105"/>
    <p:sldId id="522" r:id="rId106"/>
    <p:sldId id="619" r:id="rId107"/>
    <p:sldId id="527" r:id="rId108"/>
    <p:sldId id="622" r:id="rId109"/>
    <p:sldId id="528" r:id="rId110"/>
    <p:sldId id="524" r:id="rId111"/>
    <p:sldId id="525" r:id="rId112"/>
    <p:sldId id="621" r:id="rId113"/>
    <p:sldId id="608" r:id="rId114"/>
    <p:sldId id="607" r:id="rId115"/>
    <p:sldId id="529" r:id="rId116"/>
    <p:sldId id="620" r:id="rId117"/>
    <p:sldId id="530" r:id="rId118"/>
    <p:sldId id="606" r:id="rId119"/>
    <p:sldId id="531" r:id="rId120"/>
    <p:sldId id="411" r:id="rId121"/>
    <p:sldId id="569" r:id="rId122"/>
    <p:sldId id="570" r:id="rId123"/>
    <p:sldId id="464" r:id="rId124"/>
    <p:sldId id="465" r:id="rId125"/>
    <p:sldId id="466" r:id="rId126"/>
    <p:sldId id="571" r:id="rId127"/>
    <p:sldId id="572" r:id="rId128"/>
    <p:sldId id="573" r:id="rId129"/>
    <p:sldId id="574" r:id="rId130"/>
    <p:sldId id="575" r:id="rId131"/>
    <p:sldId id="576" r:id="rId132"/>
    <p:sldId id="578" r:id="rId133"/>
    <p:sldId id="579" r:id="rId134"/>
    <p:sldId id="580" r:id="rId135"/>
    <p:sldId id="581" r:id="rId136"/>
    <p:sldId id="616" r:id="rId137"/>
    <p:sldId id="613" r:id="rId138"/>
    <p:sldId id="412" r:id="rId139"/>
    <p:sldId id="532" r:id="rId140"/>
    <p:sldId id="563" r:id="rId141"/>
    <p:sldId id="564" r:id="rId142"/>
    <p:sldId id="413" r:id="rId143"/>
    <p:sldId id="565" r:id="rId144"/>
    <p:sldId id="414" r:id="rId145"/>
    <p:sldId id="415" r:id="rId146"/>
    <p:sldId id="416" r:id="rId147"/>
    <p:sldId id="417" r:id="rId148"/>
    <p:sldId id="566" r:id="rId149"/>
    <p:sldId id="436" r:id="rId150"/>
    <p:sldId id="418" r:id="rId151"/>
    <p:sldId id="614" r:id="rId152"/>
    <p:sldId id="567" r:id="rId153"/>
    <p:sldId id="560" r:id="rId154"/>
    <p:sldId id="561" r:id="rId155"/>
    <p:sldId id="419" r:id="rId156"/>
    <p:sldId id="420" r:id="rId157"/>
    <p:sldId id="562" r:id="rId158"/>
    <p:sldId id="437" r:id="rId159"/>
    <p:sldId id="603" r:id="rId160"/>
    <p:sldId id="627" r:id="rId161"/>
    <p:sldId id="634" r:id="rId162"/>
  </p:sldIdLst>
  <p:sldSz cx="9144000" cy="6858000" type="screen4x3"/>
  <p:notesSz cx="6797675" cy="9926638"/>
  <p:defaultTex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4">
          <p15:clr>
            <a:srgbClr val="A4A3A4"/>
          </p15:clr>
        </p15:guide>
        <p15:guide id="3" orient="horz" pos="935">
          <p15:clr>
            <a:srgbClr val="A4A3A4"/>
          </p15:clr>
        </p15:guide>
        <p15:guide id="4" orient="horz" pos="4191">
          <p15:clr>
            <a:srgbClr val="A4A3A4"/>
          </p15:clr>
        </p15:guide>
        <p15:guide id="5" orient="horz" pos="2387">
          <p15:clr>
            <a:srgbClr val="A4A3A4"/>
          </p15:clr>
        </p15:guide>
        <p15:guide id="6" orient="horz" pos="287">
          <p15:clr>
            <a:srgbClr val="A4A3A4"/>
          </p15:clr>
        </p15:guide>
        <p15:guide id="7" pos="2880">
          <p15:clr>
            <a:srgbClr val="A4A3A4"/>
          </p15:clr>
        </p15:guide>
        <p15:guide id="8" pos="5420">
          <p15:clr>
            <a:srgbClr val="A4A3A4"/>
          </p15:clr>
        </p15:guide>
        <p15:guide id="9" pos="344">
          <p15:clr>
            <a:srgbClr val="A4A3A4"/>
          </p15:clr>
        </p15:guide>
        <p15:guide id="10" pos="2018">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ga Bra DAVIDSDOTTIR" initials="SBD" lastIdx="1" clrIdx="0">
    <p:extLst>
      <p:ext uri="{19B8F6BF-5375-455C-9EA6-DF929625EA0E}">
        <p15:presenceInfo xmlns:p15="http://schemas.microsoft.com/office/powerpoint/2012/main" userId="S-1-5-21-2260904419-1400770398-4175912926-312224"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AA64"/>
    <a:srgbClr val="FAAA0A"/>
    <a:srgbClr val="F07D00"/>
    <a:srgbClr val="000000"/>
    <a:srgbClr val="F2F2F2"/>
    <a:srgbClr val="A6A6A6"/>
    <a:srgbClr val="4D0B39"/>
    <a:srgbClr val="D99782"/>
    <a:srgbClr val="88A72E"/>
    <a:srgbClr val="4D68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EFBFDCE-AF75-84EB-2F7C-AF17B24533FE}" v="5" dt="2018-09-12T07:14:33.311"/>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orient="horz" pos="3884"/>
        <p:guide orient="horz" pos="935"/>
        <p:guide orient="horz" pos="4191"/>
        <p:guide orient="horz" pos="2387"/>
        <p:guide orient="horz" pos="287"/>
        <p:guide pos="2880"/>
        <p:guide pos="5420"/>
        <p:guide pos="344"/>
        <p:guide pos="2018"/>
      </p:guideLst>
    </p:cSldViewPr>
  </p:slide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170" Type="http://schemas.microsoft.com/office/2016/11/relationships/changesInfo" Target="changesInfos/changesInfo1.xml"/><Relationship Id="rId107" Type="http://schemas.openxmlformats.org/officeDocument/2006/relationships/slide" Target="slides/slide102.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5" Type="http://schemas.openxmlformats.org/officeDocument/2006/relationships/slideMaster" Target="slideMasters/slideMaster1.xml"/><Relationship Id="rId95" Type="http://schemas.openxmlformats.org/officeDocument/2006/relationships/slide" Target="slides/slide90.xml"/><Relationship Id="rId160" Type="http://schemas.openxmlformats.org/officeDocument/2006/relationships/slide" Target="slides/slide155.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85" Type="http://schemas.openxmlformats.org/officeDocument/2006/relationships/slide" Target="slides/slide80.xml"/><Relationship Id="rId150" Type="http://schemas.openxmlformats.org/officeDocument/2006/relationships/slide" Target="slides/slide145.xml"/><Relationship Id="rId171" Type="http://schemas.microsoft.com/office/2015/10/relationships/revisionInfo" Target="revisionInfo.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54" Type="http://schemas.openxmlformats.org/officeDocument/2006/relationships/slide" Target="slides/slide49.xml"/><Relationship Id="rId70" Type="http://schemas.openxmlformats.org/officeDocument/2006/relationships/slide" Target="slides/slide65.xml"/><Relationship Id="rId75" Type="http://schemas.openxmlformats.org/officeDocument/2006/relationships/slide" Target="slides/slide70.xml"/><Relationship Id="rId91" Type="http://schemas.openxmlformats.org/officeDocument/2006/relationships/slide" Target="slides/slide86.xml"/><Relationship Id="rId96" Type="http://schemas.openxmlformats.org/officeDocument/2006/relationships/slide" Target="slides/slide91.xml"/><Relationship Id="rId140" Type="http://schemas.openxmlformats.org/officeDocument/2006/relationships/slide" Target="slides/slide135.xml"/><Relationship Id="rId145" Type="http://schemas.openxmlformats.org/officeDocument/2006/relationships/slide" Target="slides/slide140.xml"/><Relationship Id="rId161" Type="http://schemas.openxmlformats.org/officeDocument/2006/relationships/slide" Target="slides/slide156.xml"/><Relationship Id="rId166"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1.xml"/><Relationship Id="rId23" Type="http://schemas.openxmlformats.org/officeDocument/2006/relationships/slide" Target="slides/slide18.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119" Type="http://schemas.openxmlformats.org/officeDocument/2006/relationships/slide" Target="slides/slide114.xml"/><Relationship Id="rId44" Type="http://schemas.openxmlformats.org/officeDocument/2006/relationships/slide" Target="slides/slide39.xml"/><Relationship Id="rId60" Type="http://schemas.openxmlformats.org/officeDocument/2006/relationships/slide" Target="slides/slide55.xml"/><Relationship Id="rId65" Type="http://schemas.openxmlformats.org/officeDocument/2006/relationships/slide" Target="slides/slide60.xml"/><Relationship Id="rId81" Type="http://schemas.openxmlformats.org/officeDocument/2006/relationships/slide" Target="slides/slide76.xml"/><Relationship Id="rId86" Type="http://schemas.openxmlformats.org/officeDocument/2006/relationships/slide" Target="slides/slide81.xml"/><Relationship Id="rId130" Type="http://schemas.openxmlformats.org/officeDocument/2006/relationships/slide" Target="slides/slide125.xml"/><Relationship Id="rId135" Type="http://schemas.openxmlformats.org/officeDocument/2006/relationships/slide" Target="slides/slide130.xml"/><Relationship Id="rId151" Type="http://schemas.openxmlformats.org/officeDocument/2006/relationships/slide" Target="slides/slide146.xml"/><Relationship Id="rId156" Type="http://schemas.openxmlformats.org/officeDocument/2006/relationships/slide" Target="slides/slide151.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109" Type="http://schemas.openxmlformats.org/officeDocument/2006/relationships/slide" Target="slides/slide10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slide" Target="slides/slide99.xml"/><Relationship Id="rId120" Type="http://schemas.openxmlformats.org/officeDocument/2006/relationships/slide" Target="slides/slide115.xml"/><Relationship Id="rId125" Type="http://schemas.openxmlformats.org/officeDocument/2006/relationships/slide" Target="slides/slide120.xml"/><Relationship Id="rId141" Type="http://schemas.openxmlformats.org/officeDocument/2006/relationships/slide" Target="slides/slide136.xml"/><Relationship Id="rId146" Type="http://schemas.openxmlformats.org/officeDocument/2006/relationships/slide" Target="slides/slide141.xml"/><Relationship Id="rId167" Type="http://schemas.openxmlformats.org/officeDocument/2006/relationships/viewProps" Target="viewProps.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162" Type="http://schemas.openxmlformats.org/officeDocument/2006/relationships/slide" Target="slides/slide15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15" Type="http://schemas.openxmlformats.org/officeDocument/2006/relationships/slide" Target="slides/slide110.xml"/><Relationship Id="rId131" Type="http://schemas.openxmlformats.org/officeDocument/2006/relationships/slide" Target="slides/slide126.xml"/><Relationship Id="rId136" Type="http://schemas.openxmlformats.org/officeDocument/2006/relationships/slide" Target="slides/slide131.xml"/><Relationship Id="rId157" Type="http://schemas.openxmlformats.org/officeDocument/2006/relationships/slide" Target="slides/slide152.xml"/><Relationship Id="rId61" Type="http://schemas.openxmlformats.org/officeDocument/2006/relationships/slide" Target="slides/slide56.xml"/><Relationship Id="rId82" Type="http://schemas.openxmlformats.org/officeDocument/2006/relationships/slide" Target="slides/slide77.xml"/><Relationship Id="rId152" Type="http://schemas.openxmlformats.org/officeDocument/2006/relationships/slide" Target="slides/slide14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notesMaster" Target="notesMasters/notesMaster1.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handoutMaster" Target="handoutMasters/handoutMaster1.xml"/><Relationship Id="rId169" Type="http://schemas.openxmlformats.org/officeDocument/2006/relationships/tableStyles" Target="tableStyles.xml"/><Relationship Id="rId4" Type="http://schemas.openxmlformats.org/officeDocument/2006/relationships/customXml" Target="../customXml/item4.xml"/><Relationship Id="rId9" Type="http://schemas.openxmlformats.org/officeDocument/2006/relationships/slide" Target="slides/slide4.xml"/><Relationship Id="rId26" Type="http://schemas.openxmlformats.org/officeDocument/2006/relationships/slide" Target="slides/slide21.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6" Type="http://schemas.openxmlformats.org/officeDocument/2006/relationships/slide" Target="slides/slide11.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commentAuthors" Target="commentAuthors.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80" Type="http://schemas.openxmlformats.org/officeDocument/2006/relationships/slide" Target="slides/slide75.xml"/><Relationship Id="rId155" Type="http://schemas.openxmlformats.org/officeDocument/2006/relationships/slide" Target="slides/slide15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SPLIN Oskar" userId="S::oskar.asplin@soprasteria.com::c4e9f383-2e35-4d38-b988-488d01733a27" providerId="AD" clId="Web-{471F3DC0-4822-7A2D-1FED-F391BD5719ED}"/>
    <pc:docChg chg="addSld delSld modSld">
      <pc:chgData name="ASPLIN Oskar" userId="S::oskar.asplin@soprasteria.com::c4e9f383-2e35-4d38-b988-488d01733a27" providerId="AD" clId="Web-{471F3DC0-4822-7A2D-1FED-F391BD5719ED}" dt="2018-09-20T12:11:01.071" v="8"/>
      <pc:docMkLst>
        <pc:docMk/>
      </pc:docMkLst>
      <pc:sldChg chg="mod modShow">
        <pc:chgData name="ASPLIN Oskar" userId="S::oskar.asplin@soprasteria.com::c4e9f383-2e35-4d38-b988-488d01733a27" providerId="AD" clId="Web-{471F3DC0-4822-7A2D-1FED-F391BD5719ED}" dt="2018-09-20T12:10:37.806" v="0"/>
        <pc:sldMkLst>
          <pc:docMk/>
          <pc:sldMk cId="3568540477" sldId="594"/>
        </pc:sldMkLst>
      </pc:sldChg>
      <pc:sldChg chg="mod modShow">
        <pc:chgData name="ASPLIN Oskar" userId="S::oskar.asplin@soprasteria.com::c4e9f383-2e35-4d38-b988-488d01733a27" providerId="AD" clId="Web-{471F3DC0-4822-7A2D-1FED-F391BD5719ED}" dt="2018-09-20T12:10:51.087" v="5"/>
        <pc:sldMkLst>
          <pc:docMk/>
          <pc:sldMk cId="267689714" sldId="595"/>
        </pc:sldMkLst>
      </pc:sldChg>
      <pc:sldChg chg="mod modShow">
        <pc:chgData name="ASPLIN Oskar" userId="S::oskar.asplin@soprasteria.com::c4e9f383-2e35-4d38-b988-488d01733a27" providerId="AD" clId="Web-{471F3DC0-4822-7A2D-1FED-F391BD5719ED}" dt="2018-09-20T12:10:54.056" v="6"/>
        <pc:sldMkLst>
          <pc:docMk/>
          <pc:sldMk cId="276571716" sldId="596"/>
        </pc:sldMkLst>
      </pc:sldChg>
      <pc:sldChg chg="mod modShow">
        <pc:chgData name="ASPLIN Oskar" userId="S::oskar.asplin@soprasteria.com::c4e9f383-2e35-4d38-b988-488d01733a27" providerId="AD" clId="Web-{471F3DC0-4822-7A2D-1FED-F391BD5719ED}" dt="2018-09-20T12:10:56.602" v="7"/>
        <pc:sldMkLst>
          <pc:docMk/>
          <pc:sldMk cId="490521222" sldId="597"/>
        </pc:sldMkLst>
      </pc:sldChg>
      <pc:sldChg chg="mod modShow">
        <pc:chgData name="ASPLIN Oskar" userId="S::oskar.asplin@soprasteria.com::c4e9f383-2e35-4d38-b988-488d01733a27" providerId="AD" clId="Web-{471F3DC0-4822-7A2D-1FED-F391BD5719ED}" dt="2018-09-20T12:11:01.071" v="8"/>
        <pc:sldMkLst>
          <pc:docMk/>
          <pc:sldMk cId="2649911458" sldId="598"/>
        </pc:sldMkLst>
      </pc:sldChg>
      <pc:sldChg chg="mod modShow">
        <pc:chgData name="ASPLIN Oskar" userId="S::oskar.asplin@soprasteria.com::c4e9f383-2e35-4d38-b988-488d01733a27" providerId="AD" clId="Web-{471F3DC0-4822-7A2D-1FED-F391BD5719ED}" dt="2018-09-20T12:10:41.071" v="1"/>
        <pc:sldMkLst>
          <pc:docMk/>
          <pc:sldMk cId="870123967" sldId="656"/>
        </pc:sldMkLst>
      </pc:sldChg>
      <pc:sldChg chg="mod modShow">
        <pc:chgData name="ASPLIN Oskar" userId="S::oskar.asplin@soprasteria.com::c4e9f383-2e35-4d38-b988-488d01733a27" providerId="AD" clId="Web-{471F3DC0-4822-7A2D-1FED-F391BD5719ED}" dt="2018-09-20T12:10:49.087" v="4"/>
        <pc:sldMkLst>
          <pc:docMk/>
          <pc:sldMk cId="1629498283" sldId="657"/>
        </pc:sldMkLst>
      </pc:sldChg>
      <pc:sldChg chg="add del replId">
        <pc:chgData name="ASPLIN Oskar" userId="S::oskar.asplin@soprasteria.com::c4e9f383-2e35-4d38-b988-488d01733a27" providerId="AD" clId="Web-{471F3DC0-4822-7A2D-1FED-F391BD5719ED}" dt="2018-09-20T12:10:46.587" v="3"/>
        <pc:sldMkLst>
          <pc:docMk/>
          <pc:sldMk cId="4187103674" sldId="658"/>
        </pc:sldMkLst>
      </pc:sldChg>
    </pc:docChg>
  </pc:docChgLst>
  <pc:docChgLst>
    <pc:chgData name="SVOREN Kristian" userId="S::kristian.svoren@soprasteria.com::3d13cb25-fe8a-4110-9f75-10ab06a34b04" providerId="AD" clId="Web-{5EFBFDCE-AF75-84EB-2F7C-AF17B24533FE}"/>
    <pc:docChg chg="modSld">
      <pc:chgData name="SVOREN Kristian" userId="S::kristian.svoren@soprasteria.com::3d13cb25-fe8a-4110-9f75-10ab06a34b04" providerId="AD" clId="Web-{5EFBFDCE-AF75-84EB-2F7C-AF17B24533FE}" dt="2018-09-12T07:14:33.311" v="4" actId="20577"/>
      <pc:docMkLst>
        <pc:docMk/>
      </pc:docMkLst>
      <pc:sldChg chg="modSp">
        <pc:chgData name="SVOREN Kristian" userId="S::kristian.svoren@soprasteria.com::3d13cb25-fe8a-4110-9f75-10ab06a34b04" providerId="AD" clId="Web-{5EFBFDCE-AF75-84EB-2F7C-AF17B24533FE}" dt="2018-09-12T07:14:32.076" v="2" actId="20577"/>
        <pc:sldMkLst>
          <pc:docMk/>
          <pc:sldMk cId="3303102214" sldId="394"/>
        </pc:sldMkLst>
        <pc:spChg chg="mod">
          <ac:chgData name="SVOREN Kristian" userId="S::kristian.svoren@soprasteria.com::3d13cb25-fe8a-4110-9f75-10ab06a34b04" providerId="AD" clId="Web-{5EFBFDCE-AF75-84EB-2F7C-AF17B24533FE}" dt="2018-09-12T07:14:32.076" v="2" actId="20577"/>
          <ac:spMkLst>
            <pc:docMk/>
            <pc:sldMk cId="3303102214" sldId="394"/>
            <ac:spMk id="3" creationId="{00000000-0000-0000-0000-000000000000}"/>
          </ac:spMkLst>
        </pc:spChg>
      </pc:sldChg>
    </pc:docChg>
  </pc:docChgLst>
  <pc:docChgLst>
    <pc:chgData name="OBERG Marianne Wiik" userId="S::marianne.oberg@soprasteria.com::83997fc6-a41e-453d-9103-b2362e3404a3" providerId="AD" clId="Web-{9560BC8A-D992-E941-BDE2-4B4EF28CCD68}"/>
    <pc:docChg chg="modSld">
      <pc:chgData name="OBERG Marianne Wiik" userId="S::marianne.oberg@soprasteria.com::83997fc6-a41e-453d-9103-b2362e3404a3" providerId="AD" clId="Web-{9560BC8A-D992-E941-BDE2-4B4EF28CCD68}" dt="2018-08-23T10:57:45.493" v="113" actId="20577"/>
      <pc:docMkLst>
        <pc:docMk/>
      </pc:docMkLst>
      <pc:sldChg chg="modSp">
        <pc:chgData name="OBERG Marianne Wiik" userId="S::marianne.oberg@soprasteria.com::83997fc6-a41e-453d-9103-b2362e3404a3" providerId="AD" clId="Web-{9560BC8A-D992-E941-BDE2-4B4EF28CCD68}" dt="2018-08-23T10:57:45.493" v="112" actId="20577"/>
        <pc:sldMkLst>
          <pc:docMk/>
          <pc:sldMk cId="3009204503" sldId="507"/>
        </pc:sldMkLst>
        <pc:spChg chg="mod">
          <ac:chgData name="OBERG Marianne Wiik" userId="S::marianne.oberg@soprasteria.com::83997fc6-a41e-453d-9103-b2362e3404a3" providerId="AD" clId="Web-{9560BC8A-D992-E941-BDE2-4B4EF28CCD68}" dt="2018-08-23T10:57:45.493" v="112" actId="20577"/>
          <ac:spMkLst>
            <pc:docMk/>
            <pc:sldMk cId="3009204503" sldId="507"/>
            <ac:spMk id="3" creationId="{00000000-0000-0000-0000-000000000000}"/>
          </ac:spMkLst>
        </pc:spChg>
      </pc:sldChg>
      <pc:sldChg chg="modSp">
        <pc:chgData name="OBERG Marianne Wiik" userId="S::marianne.oberg@soprasteria.com::83997fc6-a41e-453d-9103-b2362e3404a3" providerId="AD" clId="Web-{9560BC8A-D992-E941-BDE2-4B4EF28CCD68}" dt="2018-08-23T10:57:15.410" v="107"/>
        <pc:sldMkLst>
          <pc:docMk/>
          <pc:sldMk cId="2247295806" sldId="639"/>
        </pc:sldMkLst>
        <pc:graphicFrameChg chg="mod modGraphic">
          <ac:chgData name="OBERG Marianne Wiik" userId="S::marianne.oberg@soprasteria.com::83997fc6-a41e-453d-9103-b2362e3404a3" providerId="AD" clId="Web-{9560BC8A-D992-E941-BDE2-4B4EF28CCD68}" dt="2018-08-23T10:57:15.410" v="107"/>
          <ac:graphicFrameMkLst>
            <pc:docMk/>
            <pc:sldMk cId="2247295806" sldId="639"/>
            <ac:graphicFrameMk id="6" creationId="{00000000-0000-0000-0000-000000000000}"/>
          </ac:graphicFrameMkLst>
        </pc:graphicFrameChg>
      </pc:sldChg>
    </pc:docChg>
  </pc:docChgLst>
  <pc:docChgLst>
    <pc:chgData name="ARSLAN Mikail" userId="S::mikail.arslan@soprasteria.com::db04a4f4-10ec-4912-aed4-2fc15106c1cc" providerId="AD" clId="Web-{2AE9E9CB-B791-484C-8336-C017535B218A}"/>
    <pc:docChg chg="addSld delSld">
      <pc:chgData name="ARSLAN Mikail" userId="S::mikail.arslan@soprasteria.com::db04a4f4-10ec-4912-aed4-2fc15106c1cc" providerId="AD" clId="Web-{2AE9E9CB-B791-484C-8336-C017535B218A}" dt="2018-09-20T07:59:33.418" v="9"/>
      <pc:docMkLst>
        <pc:docMk/>
      </pc:docMkLst>
      <pc:sldChg chg="add replId">
        <pc:chgData name="ARSLAN Mikail" userId="S::mikail.arslan@soprasteria.com::db04a4f4-10ec-4912-aed4-2fc15106c1cc" providerId="AD" clId="Web-{2AE9E9CB-B791-484C-8336-C017535B218A}" dt="2018-09-20T07:59:13.215" v="0"/>
        <pc:sldMkLst>
          <pc:docMk/>
          <pc:sldMk cId="870123967" sldId="656"/>
        </pc:sldMkLst>
      </pc:sldChg>
      <pc:sldChg chg="add replId">
        <pc:chgData name="ARSLAN Mikail" userId="S::mikail.arslan@soprasteria.com::db04a4f4-10ec-4912-aed4-2fc15106c1cc" providerId="AD" clId="Web-{2AE9E9CB-B791-484C-8336-C017535B218A}" dt="2018-09-20T07:59:14.106" v="1"/>
        <pc:sldMkLst>
          <pc:docMk/>
          <pc:sldMk cId="1629498283" sldId="657"/>
        </pc:sldMkLst>
      </pc:sldChg>
      <pc:sldChg chg="add del replId">
        <pc:chgData name="ARSLAN Mikail" userId="S::mikail.arslan@soprasteria.com::db04a4f4-10ec-4912-aed4-2fc15106c1cc" providerId="AD" clId="Web-{2AE9E9CB-B791-484C-8336-C017535B218A}" dt="2018-09-20T07:59:33.418" v="9"/>
        <pc:sldMkLst>
          <pc:docMk/>
          <pc:sldMk cId="3472346553" sldId="658"/>
        </pc:sldMkLst>
      </pc:sldChg>
      <pc:sldChg chg="add del replId">
        <pc:chgData name="ARSLAN Mikail" userId="S::mikail.arslan@soprasteria.com::db04a4f4-10ec-4912-aed4-2fc15106c1cc" providerId="AD" clId="Web-{2AE9E9CB-B791-484C-8336-C017535B218A}" dt="2018-09-20T07:59:32.481" v="8"/>
        <pc:sldMkLst>
          <pc:docMk/>
          <pc:sldMk cId="154689254" sldId="659"/>
        </pc:sldMkLst>
      </pc:sldChg>
      <pc:sldChg chg="add del replId">
        <pc:chgData name="ARSLAN Mikail" userId="S::mikail.arslan@soprasteria.com::db04a4f4-10ec-4912-aed4-2fc15106c1cc" providerId="AD" clId="Web-{2AE9E9CB-B791-484C-8336-C017535B218A}" dt="2018-09-20T07:59:32.137" v="7"/>
        <pc:sldMkLst>
          <pc:docMk/>
          <pc:sldMk cId="2459971211" sldId="660"/>
        </pc:sldMkLst>
      </pc:sldChg>
      <pc:sldChg chg="add del replId">
        <pc:chgData name="ARSLAN Mikail" userId="S::mikail.arslan@soprasteria.com::db04a4f4-10ec-4912-aed4-2fc15106c1cc" providerId="AD" clId="Web-{2AE9E9CB-B791-484C-8336-C017535B218A}" dt="2018-09-20T07:59:31.793" v="6"/>
        <pc:sldMkLst>
          <pc:docMk/>
          <pc:sldMk cId="3194280786" sldId="661"/>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93BC93A-BB9D-4497-BAE9-11B53EB5A328}" type="doc">
      <dgm:prSet loTypeId="urn:microsoft.com/office/officeart/2005/8/layout/hProcess3" loCatId="process" qsTypeId="urn:microsoft.com/office/officeart/2005/8/quickstyle/simple1" qsCatId="simple" csTypeId="urn:microsoft.com/office/officeart/2005/8/colors/accent1_2" csCatId="accent1" phldr="1"/>
      <dgm:spPr/>
    </dgm:pt>
    <dgm:pt modelId="{189C618D-C3AC-4282-BCD0-B5235B0CF591}">
      <dgm:prSet phldrT="[Text]"/>
      <dgm:spPr/>
      <dgm:t>
        <a:bodyPr/>
        <a:lstStyle/>
        <a:p>
          <a:r>
            <a:rPr lang="nb-NO"/>
            <a:t>Test</a:t>
          </a:r>
        </a:p>
      </dgm:t>
    </dgm:pt>
    <dgm:pt modelId="{81919531-AAAB-4021-A1C5-12EBED55A0F8}" type="parTrans" cxnId="{6F09DEF6-3005-4FF9-9215-DE348B0F817E}">
      <dgm:prSet/>
      <dgm:spPr/>
      <dgm:t>
        <a:bodyPr/>
        <a:lstStyle/>
        <a:p>
          <a:endParaRPr lang="nb-NO"/>
        </a:p>
      </dgm:t>
    </dgm:pt>
    <dgm:pt modelId="{F124F6BC-390E-4E49-9523-FEF394EBA272}" type="sibTrans" cxnId="{6F09DEF6-3005-4FF9-9215-DE348B0F817E}">
      <dgm:prSet/>
      <dgm:spPr/>
      <dgm:t>
        <a:bodyPr/>
        <a:lstStyle/>
        <a:p>
          <a:endParaRPr lang="nb-NO"/>
        </a:p>
      </dgm:t>
    </dgm:pt>
    <dgm:pt modelId="{606D8AAF-884B-4D6D-8216-C70F9E567CEF}" type="pres">
      <dgm:prSet presAssocID="{D93BC93A-BB9D-4497-BAE9-11B53EB5A328}" presName="Name0" presStyleCnt="0">
        <dgm:presLayoutVars>
          <dgm:dir/>
          <dgm:animLvl val="lvl"/>
          <dgm:resizeHandles val="exact"/>
        </dgm:presLayoutVars>
      </dgm:prSet>
      <dgm:spPr/>
    </dgm:pt>
    <dgm:pt modelId="{0E74A60A-D3E1-4D5C-A29E-DFB802D2522A}" type="pres">
      <dgm:prSet presAssocID="{D93BC93A-BB9D-4497-BAE9-11B53EB5A328}" presName="dummy" presStyleCnt="0"/>
      <dgm:spPr/>
    </dgm:pt>
    <dgm:pt modelId="{165FA389-1F4D-47BC-9ED6-D7A427DCEEB6}" type="pres">
      <dgm:prSet presAssocID="{D93BC93A-BB9D-4497-BAE9-11B53EB5A328}" presName="linH" presStyleCnt="0"/>
      <dgm:spPr/>
    </dgm:pt>
    <dgm:pt modelId="{EA5EFD21-E99C-4FA1-AB6B-F01755526212}" type="pres">
      <dgm:prSet presAssocID="{D93BC93A-BB9D-4497-BAE9-11B53EB5A328}" presName="padding1" presStyleCnt="0"/>
      <dgm:spPr/>
    </dgm:pt>
    <dgm:pt modelId="{D975BDD8-F6DD-4633-9EB4-810575BA67E7}" type="pres">
      <dgm:prSet presAssocID="{189C618D-C3AC-4282-BCD0-B5235B0CF591}" presName="linV" presStyleCnt="0"/>
      <dgm:spPr/>
    </dgm:pt>
    <dgm:pt modelId="{F9D00A3A-AB3A-4119-97FC-EBDBCECE80A3}" type="pres">
      <dgm:prSet presAssocID="{189C618D-C3AC-4282-BCD0-B5235B0CF591}" presName="spVertical1" presStyleCnt="0"/>
      <dgm:spPr/>
    </dgm:pt>
    <dgm:pt modelId="{DE776954-1471-4361-B456-D2796694C523}" type="pres">
      <dgm:prSet presAssocID="{189C618D-C3AC-4282-BCD0-B5235B0CF591}" presName="parTx" presStyleLbl="revTx" presStyleIdx="0" presStyleCnt="1" custScaleX="2000000">
        <dgm:presLayoutVars>
          <dgm:chMax val="0"/>
          <dgm:chPref val="0"/>
          <dgm:bulletEnabled val="1"/>
        </dgm:presLayoutVars>
      </dgm:prSet>
      <dgm:spPr/>
    </dgm:pt>
    <dgm:pt modelId="{4F60DE26-0DB5-4D07-8ED1-C008F715ABFB}" type="pres">
      <dgm:prSet presAssocID="{189C618D-C3AC-4282-BCD0-B5235B0CF591}" presName="spVertical2" presStyleCnt="0"/>
      <dgm:spPr/>
    </dgm:pt>
    <dgm:pt modelId="{7DEEA9C3-4828-4189-896F-5FD9044E4ABD}" type="pres">
      <dgm:prSet presAssocID="{189C618D-C3AC-4282-BCD0-B5235B0CF591}" presName="spVertical3" presStyleCnt="0"/>
      <dgm:spPr/>
    </dgm:pt>
    <dgm:pt modelId="{8DBA93BC-A194-4E17-91E7-A6744102F396}" type="pres">
      <dgm:prSet presAssocID="{D93BC93A-BB9D-4497-BAE9-11B53EB5A328}" presName="padding2" presStyleCnt="0"/>
      <dgm:spPr/>
    </dgm:pt>
    <dgm:pt modelId="{6C8B5BE2-DA3F-4AE1-870E-CA0CA92F0959}" type="pres">
      <dgm:prSet presAssocID="{D93BC93A-BB9D-4497-BAE9-11B53EB5A328}" presName="negArrow" presStyleCnt="0"/>
      <dgm:spPr/>
    </dgm:pt>
    <dgm:pt modelId="{DBF325E8-E223-4B9E-A343-A659500C28DB}" type="pres">
      <dgm:prSet presAssocID="{D93BC93A-BB9D-4497-BAE9-11B53EB5A328}" presName="backgroundArrow" presStyleLbl="node1" presStyleIdx="0" presStyleCnt="1" custLinFactNeighborX="495" custLinFactNeighborY="34293"/>
      <dgm:spPr>
        <a:solidFill>
          <a:srgbClr val="00B050"/>
        </a:solidFill>
      </dgm:spPr>
    </dgm:pt>
  </dgm:ptLst>
  <dgm:cxnLst>
    <dgm:cxn modelId="{2A307D85-1CF0-48D4-B3C9-913A2DA313B5}" type="presOf" srcId="{D93BC93A-BB9D-4497-BAE9-11B53EB5A328}" destId="{606D8AAF-884B-4D6D-8216-C70F9E567CEF}" srcOrd="0" destOrd="0" presId="urn:microsoft.com/office/officeart/2005/8/layout/hProcess3"/>
    <dgm:cxn modelId="{89CD1FEB-3E2C-4EDB-AF4C-8A66CBF0F597}" type="presOf" srcId="{189C618D-C3AC-4282-BCD0-B5235B0CF591}" destId="{DE776954-1471-4361-B456-D2796694C523}" srcOrd="0" destOrd="0" presId="urn:microsoft.com/office/officeart/2005/8/layout/hProcess3"/>
    <dgm:cxn modelId="{6F09DEF6-3005-4FF9-9215-DE348B0F817E}" srcId="{D93BC93A-BB9D-4497-BAE9-11B53EB5A328}" destId="{189C618D-C3AC-4282-BCD0-B5235B0CF591}" srcOrd="0" destOrd="0" parTransId="{81919531-AAAB-4021-A1C5-12EBED55A0F8}" sibTransId="{F124F6BC-390E-4E49-9523-FEF394EBA272}"/>
    <dgm:cxn modelId="{2F2EC1CC-7D1C-4CDC-952A-2B9CEA631AD5}" type="presParOf" srcId="{606D8AAF-884B-4D6D-8216-C70F9E567CEF}" destId="{0E74A60A-D3E1-4D5C-A29E-DFB802D2522A}" srcOrd="0" destOrd="0" presId="urn:microsoft.com/office/officeart/2005/8/layout/hProcess3"/>
    <dgm:cxn modelId="{4740D7D2-7736-4DB8-A7C3-4FC6E04157FA}" type="presParOf" srcId="{606D8AAF-884B-4D6D-8216-C70F9E567CEF}" destId="{165FA389-1F4D-47BC-9ED6-D7A427DCEEB6}" srcOrd="1" destOrd="0" presId="urn:microsoft.com/office/officeart/2005/8/layout/hProcess3"/>
    <dgm:cxn modelId="{8FF6A697-D3A6-41C3-9598-34CB094305E0}" type="presParOf" srcId="{165FA389-1F4D-47BC-9ED6-D7A427DCEEB6}" destId="{EA5EFD21-E99C-4FA1-AB6B-F01755526212}" srcOrd="0" destOrd="0" presId="urn:microsoft.com/office/officeart/2005/8/layout/hProcess3"/>
    <dgm:cxn modelId="{91AD8FBC-8221-4782-8D78-9B9128EECC33}" type="presParOf" srcId="{165FA389-1F4D-47BC-9ED6-D7A427DCEEB6}" destId="{D975BDD8-F6DD-4633-9EB4-810575BA67E7}" srcOrd="1" destOrd="0" presId="urn:microsoft.com/office/officeart/2005/8/layout/hProcess3"/>
    <dgm:cxn modelId="{0639740E-6115-4048-8031-08CEDEC58ADA}" type="presParOf" srcId="{D975BDD8-F6DD-4633-9EB4-810575BA67E7}" destId="{F9D00A3A-AB3A-4119-97FC-EBDBCECE80A3}" srcOrd="0" destOrd="0" presId="urn:microsoft.com/office/officeart/2005/8/layout/hProcess3"/>
    <dgm:cxn modelId="{3A1EF7F6-9EBA-4D62-AD13-38F250AF2656}" type="presParOf" srcId="{D975BDD8-F6DD-4633-9EB4-810575BA67E7}" destId="{DE776954-1471-4361-B456-D2796694C523}" srcOrd="1" destOrd="0" presId="urn:microsoft.com/office/officeart/2005/8/layout/hProcess3"/>
    <dgm:cxn modelId="{BB29686E-F781-4608-84F4-F214600A78B2}" type="presParOf" srcId="{D975BDD8-F6DD-4633-9EB4-810575BA67E7}" destId="{4F60DE26-0DB5-4D07-8ED1-C008F715ABFB}" srcOrd="2" destOrd="0" presId="urn:microsoft.com/office/officeart/2005/8/layout/hProcess3"/>
    <dgm:cxn modelId="{C0C45456-FB69-47AC-89CC-A3741521778D}" type="presParOf" srcId="{D975BDD8-F6DD-4633-9EB4-810575BA67E7}" destId="{7DEEA9C3-4828-4189-896F-5FD9044E4ABD}" srcOrd="3" destOrd="0" presId="urn:microsoft.com/office/officeart/2005/8/layout/hProcess3"/>
    <dgm:cxn modelId="{600C185C-2DC5-4C16-BD50-7FA9D00D4F93}" type="presParOf" srcId="{165FA389-1F4D-47BC-9ED6-D7A427DCEEB6}" destId="{8DBA93BC-A194-4E17-91E7-A6744102F396}" srcOrd="2" destOrd="0" presId="urn:microsoft.com/office/officeart/2005/8/layout/hProcess3"/>
    <dgm:cxn modelId="{062028B7-8830-4949-AA00-D064A62ACD1F}" type="presParOf" srcId="{165FA389-1F4D-47BC-9ED6-D7A427DCEEB6}" destId="{6C8B5BE2-DA3F-4AE1-870E-CA0CA92F0959}" srcOrd="3" destOrd="0" presId="urn:microsoft.com/office/officeart/2005/8/layout/hProcess3"/>
    <dgm:cxn modelId="{93F3B772-9CA4-448B-B106-80F9C01C75B8}" type="presParOf" srcId="{165FA389-1F4D-47BC-9ED6-D7A427DCEEB6}" destId="{DBF325E8-E223-4B9E-A343-A659500C28DB}" srcOrd="4" destOrd="0" presId="urn:microsoft.com/office/officeart/2005/8/layout/h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A049342-CB86-4EA8-B40F-77055707FEDB}" type="doc">
      <dgm:prSet loTypeId="urn:microsoft.com/office/officeart/2005/8/layout/hList2" loCatId="relationship" qsTypeId="urn:microsoft.com/office/officeart/2005/8/quickstyle/simple1" qsCatId="simple" csTypeId="urn:microsoft.com/office/officeart/2005/8/colors/accent1_2" csCatId="accent1" phldr="1"/>
      <dgm:spPr/>
      <dgm:t>
        <a:bodyPr/>
        <a:lstStyle/>
        <a:p>
          <a:endParaRPr lang="nb-NO"/>
        </a:p>
      </dgm:t>
    </dgm:pt>
    <dgm:pt modelId="{A516B193-050E-4883-85B6-5F85EEA9A298}">
      <dgm:prSet phldrT="[Text]"/>
      <dgm:spPr/>
      <dgm:t>
        <a:bodyPr/>
        <a:lstStyle/>
        <a:p>
          <a:r>
            <a:rPr lang="nb-NO"/>
            <a:t>Administrasjon</a:t>
          </a:r>
        </a:p>
      </dgm:t>
    </dgm:pt>
    <dgm:pt modelId="{98CE05DC-DC29-471C-B939-6205A91701D8}" type="parTrans" cxnId="{A4EE421D-A57C-4A52-811C-DE271AECA42F}">
      <dgm:prSet/>
      <dgm:spPr/>
      <dgm:t>
        <a:bodyPr/>
        <a:lstStyle/>
        <a:p>
          <a:endParaRPr lang="nb-NO"/>
        </a:p>
      </dgm:t>
    </dgm:pt>
    <dgm:pt modelId="{EF140ECC-EA29-48D2-B924-DCDAF52B1A4B}" type="sibTrans" cxnId="{A4EE421D-A57C-4A52-811C-DE271AECA42F}">
      <dgm:prSet/>
      <dgm:spPr/>
      <dgm:t>
        <a:bodyPr/>
        <a:lstStyle/>
        <a:p>
          <a:endParaRPr lang="nb-NO"/>
        </a:p>
      </dgm:t>
    </dgm:pt>
    <dgm:pt modelId="{93BB483C-DC92-4A4D-9DA6-23E6CBAF4954}">
      <dgm:prSet phldrT="[Text]" custT="1"/>
      <dgm:spPr/>
      <dgm:t>
        <a:bodyPr/>
        <a:lstStyle/>
        <a:p>
          <a:r>
            <a:rPr lang="nb-NO" sz="800"/>
            <a:t>Kjøring av tester</a:t>
          </a:r>
        </a:p>
      </dgm:t>
    </dgm:pt>
    <dgm:pt modelId="{5681F63D-BB44-4C2C-9033-583A4655AB73}" type="parTrans" cxnId="{42FF866A-4AD2-4B83-A928-C104AF73EB17}">
      <dgm:prSet/>
      <dgm:spPr/>
      <dgm:t>
        <a:bodyPr/>
        <a:lstStyle/>
        <a:p>
          <a:endParaRPr lang="nb-NO"/>
        </a:p>
      </dgm:t>
    </dgm:pt>
    <dgm:pt modelId="{0B05FF2C-2C20-48BA-ACC9-F07A4F4DBC16}" type="sibTrans" cxnId="{42FF866A-4AD2-4B83-A928-C104AF73EB17}">
      <dgm:prSet/>
      <dgm:spPr/>
      <dgm:t>
        <a:bodyPr/>
        <a:lstStyle/>
        <a:p>
          <a:endParaRPr lang="nb-NO"/>
        </a:p>
      </dgm:t>
    </dgm:pt>
    <dgm:pt modelId="{A14722BD-96A4-4883-9329-8BCC3F3F5037}">
      <dgm:prSet phldrT="[Text]"/>
      <dgm:spPr/>
      <dgm:t>
        <a:bodyPr/>
        <a:lstStyle/>
        <a:p>
          <a:r>
            <a:rPr lang="nb-NO"/>
            <a:t>Statisk testing</a:t>
          </a:r>
        </a:p>
      </dgm:t>
    </dgm:pt>
    <dgm:pt modelId="{E6451B47-3952-4687-85C7-72687B2CB422}" type="parTrans" cxnId="{75FCADD0-F2DD-41D5-A278-B327B4CE46A2}">
      <dgm:prSet/>
      <dgm:spPr/>
      <dgm:t>
        <a:bodyPr/>
        <a:lstStyle/>
        <a:p>
          <a:endParaRPr lang="nb-NO"/>
        </a:p>
      </dgm:t>
    </dgm:pt>
    <dgm:pt modelId="{F436EE07-A858-4F1C-A1B5-AE66C4C574E9}" type="sibTrans" cxnId="{75FCADD0-F2DD-41D5-A278-B327B4CE46A2}">
      <dgm:prSet/>
      <dgm:spPr/>
      <dgm:t>
        <a:bodyPr/>
        <a:lstStyle/>
        <a:p>
          <a:endParaRPr lang="nb-NO"/>
        </a:p>
      </dgm:t>
    </dgm:pt>
    <dgm:pt modelId="{DE39A79E-023A-4CF3-90A0-DA834DAE6025}">
      <dgm:prSet phldrT="[Text]" custT="1"/>
      <dgm:spPr/>
      <dgm:t>
        <a:bodyPr/>
        <a:lstStyle/>
        <a:p>
          <a:r>
            <a:rPr lang="nb-NO" sz="800"/>
            <a:t>Kravbeskrivelser</a:t>
          </a:r>
        </a:p>
      </dgm:t>
    </dgm:pt>
    <dgm:pt modelId="{13B24A93-2F77-4C9C-B068-CB4D0DAA7C9C}" type="parTrans" cxnId="{9DB0CC37-E275-4714-A7D8-4B6076734ED3}">
      <dgm:prSet/>
      <dgm:spPr/>
      <dgm:t>
        <a:bodyPr/>
        <a:lstStyle/>
        <a:p>
          <a:endParaRPr lang="nb-NO"/>
        </a:p>
      </dgm:t>
    </dgm:pt>
    <dgm:pt modelId="{3F5954CF-4869-413D-B70A-16CE2A933073}" type="sibTrans" cxnId="{9DB0CC37-E275-4714-A7D8-4B6076734ED3}">
      <dgm:prSet/>
      <dgm:spPr/>
      <dgm:t>
        <a:bodyPr/>
        <a:lstStyle/>
        <a:p>
          <a:endParaRPr lang="nb-NO"/>
        </a:p>
      </dgm:t>
    </dgm:pt>
    <dgm:pt modelId="{1E36683C-E27F-473E-A0A6-D369FB9B81B2}">
      <dgm:prSet phldrT="[Text]" custT="1"/>
      <dgm:spPr/>
      <dgm:t>
        <a:bodyPr/>
        <a:lstStyle/>
        <a:p>
          <a:r>
            <a:rPr lang="nb-NO" sz="800"/>
            <a:t>Feilhåndtering</a:t>
          </a:r>
        </a:p>
      </dgm:t>
    </dgm:pt>
    <dgm:pt modelId="{713D8834-522E-498C-A8FC-2FA4A2E9385D}" type="parTrans" cxnId="{B88E2F69-2001-4E1C-B957-5425288F2BF5}">
      <dgm:prSet/>
      <dgm:spPr/>
      <dgm:t>
        <a:bodyPr/>
        <a:lstStyle/>
        <a:p>
          <a:endParaRPr lang="nb-NO"/>
        </a:p>
      </dgm:t>
    </dgm:pt>
    <dgm:pt modelId="{50C6922B-A03D-4DFA-A2DD-007C9D11116B}" type="sibTrans" cxnId="{B88E2F69-2001-4E1C-B957-5425288F2BF5}">
      <dgm:prSet/>
      <dgm:spPr/>
      <dgm:t>
        <a:bodyPr/>
        <a:lstStyle/>
        <a:p>
          <a:endParaRPr lang="nb-NO"/>
        </a:p>
      </dgm:t>
    </dgm:pt>
    <dgm:pt modelId="{0FF04D10-1213-4FB8-86EA-44885774D8F1}">
      <dgm:prSet phldrT="[Text]" custT="1"/>
      <dgm:spPr/>
      <dgm:t>
        <a:bodyPr/>
        <a:lstStyle/>
        <a:p>
          <a:r>
            <a:rPr lang="nb-NO" sz="800"/>
            <a:t>Konfigurasjon (ikke direkte relatert til test, men styrer </a:t>
          </a:r>
          <a:r>
            <a:rPr lang="nb-NO" sz="800" err="1"/>
            <a:t>versjonering</a:t>
          </a:r>
          <a:r>
            <a:rPr lang="nb-NO" sz="800"/>
            <a:t> av </a:t>
          </a:r>
          <a:r>
            <a:rPr lang="nb-NO" sz="800" err="1"/>
            <a:t>tesware</a:t>
          </a:r>
          <a:r>
            <a:rPr lang="nb-NO" sz="800"/>
            <a:t>, </a:t>
          </a:r>
          <a:r>
            <a:rPr lang="nb-NO" sz="800" err="1"/>
            <a:t>etc</a:t>
          </a:r>
          <a:r>
            <a:rPr lang="nb-NO" sz="800"/>
            <a:t>)</a:t>
          </a:r>
        </a:p>
      </dgm:t>
    </dgm:pt>
    <dgm:pt modelId="{F46086AB-FF70-41FE-951D-6ADD7222C80F}" type="parTrans" cxnId="{828D31E8-D7B5-4ADF-BF32-97D657593867}">
      <dgm:prSet/>
      <dgm:spPr/>
      <dgm:t>
        <a:bodyPr/>
        <a:lstStyle/>
        <a:p>
          <a:endParaRPr lang="nb-NO"/>
        </a:p>
      </dgm:t>
    </dgm:pt>
    <dgm:pt modelId="{1C37E7A8-F2BB-4F9E-ACD0-1A2059B0DD09}" type="sibTrans" cxnId="{828D31E8-D7B5-4ADF-BF32-97D657593867}">
      <dgm:prSet/>
      <dgm:spPr/>
      <dgm:t>
        <a:bodyPr/>
        <a:lstStyle/>
        <a:p>
          <a:endParaRPr lang="nb-NO"/>
        </a:p>
      </dgm:t>
    </dgm:pt>
    <dgm:pt modelId="{182CE5DB-25B4-4FBC-9A5D-9627A22C0C82}">
      <dgm:prSet phldrT="[Text]"/>
      <dgm:spPr/>
      <dgm:t>
        <a:bodyPr/>
        <a:lstStyle/>
        <a:p>
          <a:r>
            <a:rPr lang="nb-NO"/>
            <a:t>Verktøy for spesifikke testbehov</a:t>
          </a:r>
        </a:p>
      </dgm:t>
    </dgm:pt>
    <dgm:pt modelId="{C4A68806-7372-42F3-9E99-C2D608945050}" type="parTrans" cxnId="{2D21CE81-236E-46B9-9F8A-AE11965E79E6}">
      <dgm:prSet/>
      <dgm:spPr/>
      <dgm:t>
        <a:bodyPr/>
        <a:lstStyle/>
        <a:p>
          <a:endParaRPr lang="nb-NO"/>
        </a:p>
      </dgm:t>
    </dgm:pt>
    <dgm:pt modelId="{334D8408-5D49-45F2-9D71-881F13DEE8A1}" type="sibTrans" cxnId="{2D21CE81-236E-46B9-9F8A-AE11965E79E6}">
      <dgm:prSet/>
      <dgm:spPr/>
      <dgm:t>
        <a:bodyPr/>
        <a:lstStyle/>
        <a:p>
          <a:endParaRPr lang="nb-NO"/>
        </a:p>
      </dgm:t>
    </dgm:pt>
    <dgm:pt modelId="{1EF74E70-4473-4C9B-B876-39C82660F9E9}">
      <dgm:prSet phldrT="[Text]"/>
      <dgm:spPr/>
      <dgm:t>
        <a:bodyPr/>
        <a:lstStyle/>
        <a:p>
          <a:r>
            <a:rPr lang="nb-NO"/>
            <a:t>Testspesifikasjon</a:t>
          </a:r>
        </a:p>
      </dgm:t>
    </dgm:pt>
    <dgm:pt modelId="{071EC8B7-80B2-4DFC-85A4-E2F47700F540}" type="parTrans" cxnId="{7E9AF2C2-A820-4BA8-9FE2-3F3EA3042573}">
      <dgm:prSet/>
      <dgm:spPr/>
      <dgm:t>
        <a:bodyPr/>
        <a:lstStyle/>
        <a:p>
          <a:endParaRPr lang="nb-NO"/>
        </a:p>
      </dgm:t>
    </dgm:pt>
    <dgm:pt modelId="{9B32A8EE-D1F1-45A0-A623-96D0F55429CC}" type="sibTrans" cxnId="{7E9AF2C2-A820-4BA8-9FE2-3F3EA3042573}">
      <dgm:prSet/>
      <dgm:spPr/>
      <dgm:t>
        <a:bodyPr/>
        <a:lstStyle/>
        <a:p>
          <a:endParaRPr lang="nb-NO"/>
        </a:p>
      </dgm:t>
    </dgm:pt>
    <dgm:pt modelId="{C453A4D5-16E9-452F-896B-C3F0B4749DB7}">
      <dgm:prSet phldrT="[Text]" custT="1"/>
      <dgm:spPr/>
      <dgm:t>
        <a:bodyPr/>
        <a:lstStyle/>
        <a:p>
          <a:r>
            <a:rPr lang="nb-NO" sz="800"/>
            <a:t>Granskning</a:t>
          </a:r>
        </a:p>
      </dgm:t>
    </dgm:pt>
    <dgm:pt modelId="{6337D188-A08F-446D-B61E-4761B1522964}" type="parTrans" cxnId="{9DAFCADA-D8E1-4C4D-8F0D-BD96C4806EBA}">
      <dgm:prSet/>
      <dgm:spPr/>
      <dgm:t>
        <a:bodyPr/>
        <a:lstStyle/>
        <a:p>
          <a:endParaRPr lang="nb-NO"/>
        </a:p>
      </dgm:t>
    </dgm:pt>
    <dgm:pt modelId="{6F9138E5-75B7-420B-8415-7AA4BB6C6595}" type="sibTrans" cxnId="{9DAFCADA-D8E1-4C4D-8F0D-BD96C4806EBA}">
      <dgm:prSet/>
      <dgm:spPr/>
      <dgm:t>
        <a:bodyPr/>
        <a:lstStyle/>
        <a:p>
          <a:endParaRPr lang="nb-NO"/>
        </a:p>
      </dgm:t>
    </dgm:pt>
    <dgm:pt modelId="{C0A36C1F-32EC-4850-B73C-7676B986C487}">
      <dgm:prSet phldrT="[Text]" custT="1"/>
      <dgm:spPr/>
      <dgm:t>
        <a:bodyPr/>
        <a:lstStyle/>
        <a:p>
          <a:r>
            <a:rPr lang="nb-NO" sz="800"/>
            <a:t>Statiske analyseverktøy</a:t>
          </a:r>
        </a:p>
      </dgm:t>
    </dgm:pt>
    <dgm:pt modelId="{3D2242DE-D52F-4C9B-9250-82F32A301A24}" type="parTrans" cxnId="{B5655681-3E28-4DE6-9FD1-3C1CAF190F0E}">
      <dgm:prSet/>
      <dgm:spPr/>
      <dgm:t>
        <a:bodyPr/>
        <a:lstStyle/>
        <a:p>
          <a:endParaRPr lang="nb-NO"/>
        </a:p>
      </dgm:t>
    </dgm:pt>
    <dgm:pt modelId="{8DE93131-586C-437C-B382-8CA18D87DE93}" type="sibTrans" cxnId="{B5655681-3E28-4DE6-9FD1-3C1CAF190F0E}">
      <dgm:prSet/>
      <dgm:spPr/>
      <dgm:t>
        <a:bodyPr/>
        <a:lstStyle/>
        <a:p>
          <a:endParaRPr lang="nb-NO"/>
        </a:p>
      </dgm:t>
    </dgm:pt>
    <dgm:pt modelId="{299FF204-35DA-4468-AC93-2156B9A577EE}">
      <dgm:prSet phldrT="[Text]" custT="1"/>
      <dgm:spPr/>
      <dgm:t>
        <a:bodyPr/>
        <a:lstStyle/>
        <a:p>
          <a:r>
            <a:rPr lang="nb-NO" sz="800"/>
            <a:t>Modelleringsverktøy</a:t>
          </a:r>
        </a:p>
      </dgm:t>
    </dgm:pt>
    <dgm:pt modelId="{3A704C7C-03B8-416D-A212-7E33A6ED5AF9}" type="parTrans" cxnId="{5F82F7BD-0122-4A1C-A5EA-D200CA511B57}">
      <dgm:prSet/>
      <dgm:spPr/>
      <dgm:t>
        <a:bodyPr/>
        <a:lstStyle/>
        <a:p>
          <a:endParaRPr lang="nb-NO"/>
        </a:p>
      </dgm:t>
    </dgm:pt>
    <dgm:pt modelId="{14A162CF-2925-4C23-A640-B3282F84DBEC}" type="sibTrans" cxnId="{5F82F7BD-0122-4A1C-A5EA-D200CA511B57}">
      <dgm:prSet/>
      <dgm:spPr/>
      <dgm:t>
        <a:bodyPr/>
        <a:lstStyle/>
        <a:p>
          <a:endParaRPr lang="nb-NO"/>
        </a:p>
      </dgm:t>
    </dgm:pt>
    <dgm:pt modelId="{4F5B8052-75E9-4A37-B3C6-B26F660A2056}">
      <dgm:prSet phldrT="[Text]"/>
      <dgm:spPr/>
      <dgm:t>
        <a:bodyPr/>
        <a:lstStyle/>
        <a:p>
          <a:r>
            <a:rPr lang="nb-NO"/>
            <a:t>Testutføring og logging</a:t>
          </a:r>
        </a:p>
      </dgm:t>
    </dgm:pt>
    <dgm:pt modelId="{34E4D945-2970-4539-B71A-AC4E2FC2D68C}" type="parTrans" cxnId="{F567F8AF-6850-402B-8FBB-28650268E8F1}">
      <dgm:prSet/>
      <dgm:spPr/>
      <dgm:t>
        <a:bodyPr/>
        <a:lstStyle/>
        <a:p>
          <a:endParaRPr lang="nb-NO"/>
        </a:p>
      </dgm:t>
    </dgm:pt>
    <dgm:pt modelId="{9886FBE0-3D4F-46E9-88F4-817DC88BD08F}" type="sibTrans" cxnId="{F567F8AF-6850-402B-8FBB-28650268E8F1}">
      <dgm:prSet/>
      <dgm:spPr/>
      <dgm:t>
        <a:bodyPr/>
        <a:lstStyle/>
        <a:p>
          <a:endParaRPr lang="nb-NO"/>
        </a:p>
      </dgm:t>
    </dgm:pt>
    <dgm:pt modelId="{05195283-2D01-4AF1-B68A-38F85084EA0C}">
      <dgm:prSet phldrT="[Text]" custT="1"/>
      <dgm:spPr/>
      <dgm:t>
        <a:bodyPr/>
        <a:lstStyle/>
        <a:p>
          <a:r>
            <a:rPr lang="nb-NO" sz="800"/>
            <a:t>Testdesignverktøy</a:t>
          </a:r>
        </a:p>
      </dgm:t>
    </dgm:pt>
    <dgm:pt modelId="{6A1686E5-D28F-447F-9D51-D32878E3F806}" type="parTrans" cxnId="{7A7E20F8-C42E-489F-9BBB-721EA1584576}">
      <dgm:prSet/>
      <dgm:spPr/>
      <dgm:t>
        <a:bodyPr/>
        <a:lstStyle/>
        <a:p>
          <a:endParaRPr lang="nb-NO"/>
        </a:p>
      </dgm:t>
    </dgm:pt>
    <dgm:pt modelId="{A841CBEB-03DE-4E75-ACC4-6A18C7C1C18F}" type="sibTrans" cxnId="{7A7E20F8-C42E-489F-9BBB-721EA1584576}">
      <dgm:prSet/>
      <dgm:spPr/>
      <dgm:t>
        <a:bodyPr/>
        <a:lstStyle/>
        <a:p>
          <a:endParaRPr lang="nb-NO"/>
        </a:p>
      </dgm:t>
    </dgm:pt>
    <dgm:pt modelId="{3AC061F2-34CE-4E88-ACDE-0CA80848B24E}">
      <dgm:prSet phldrT="[Text]" custT="1"/>
      <dgm:spPr/>
      <dgm:t>
        <a:bodyPr/>
        <a:lstStyle/>
        <a:p>
          <a:r>
            <a:rPr lang="nb-NO" sz="800"/>
            <a:t>Forberedelse av </a:t>
          </a:r>
          <a:r>
            <a:rPr lang="nb-NO" sz="800" err="1"/>
            <a:t>testdata</a:t>
          </a:r>
          <a:endParaRPr lang="nb-NO" sz="800"/>
        </a:p>
      </dgm:t>
    </dgm:pt>
    <dgm:pt modelId="{6A5DC42F-09E0-4027-9855-BA45B3EA3D16}" type="parTrans" cxnId="{48B60F6E-3612-434D-8F7E-C9D17F281A44}">
      <dgm:prSet/>
      <dgm:spPr/>
      <dgm:t>
        <a:bodyPr/>
        <a:lstStyle/>
        <a:p>
          <a:endParaRPr lang="nb-NO"/>
        </a:p>
      </dgm:t>
    </dgm:pt>
    <dgm:pt modelId="{3DEF31F0-3192-41CB-800B-3F81028F6AE0}" type="sibTrans" cxnId="{48B60F6E-3612-434D-8F7E-C9D17F281A44}">
      <dgm:prSet/>
      <dgm:spPr/>
      <dgm:t>
        <a:bodyPr/>
        <a:lstStyle/>
        <a:p>
          <a:endParaRPr lang="nb-NO"/>
        </a:p>
      </dgm:t>
    </dgm:pt>
    <dgm:pt modelId="{B29221F0-C6C5-4787-9F2F-F58E27F1C084}">
      <dgm:prSet phldrT="[Text]"/>
      <dgm:spPr/>
      <dgm:t>
        <a:bodyPr/>
        <a:lstStyle/>
        <a:p>
          <a:r>
            <a:rPr lang="nb-NO"/>
            <a:t>Ytelse og overvåkning</a:t>
          </a:r>
        </a:p>
      </dgm:t>
    </dgm:pt>
    <dgm:pt modelId="{FC778A0E-C52C-430E-93DD-0CD34746A7C4}" type="parTrans" cxnId="{F97A1525-4ADA-42E3-AD2C-EE205565DE23}">
      <dgm:prSet/>
      <dgm:spPr/>
      <dgm:t>
        <a:bodyPr/>
        <a:lstStyle/>
        <a:p>
          <a:endParaRPr lang="nb-NO"/>
        </a:p>
      </dgm:t>
    </dgm:pt>
    <dgm:pt modelId="{845EFC78-8E1D-4A3F-B488-ABF8E78B81C7}" type="sibTrans" cxnId="{F97A1525-4ADA-42E3-AD2C-EE205565DE23}">
      <dgm:prSet/>
      <dgm:spPr/>
      <dgm:t>
        <a:bodyPr/>
        <a:lstStyle/>
        <a:p>
          <a:endParaRPr lang="nb-NO"/>
        </a:p>
      </dgm:t>
    </dgm:pt>
    <dgm:pt modelId="{FAC9D6A5-9BE2-4A86-961E-4A89029CCDFC}">
      <dgm:prSet phldrT="[Text]" custT="1"/>
      <dgm:spPr/>
      <dgm:t>
        <a:bodyPr/>
        <a:lstStyle/>
        <a:p>
          <a:r>
            <a:rPr lang="nb-NO" sz="800"/>
            <a:t>Testutføring</a:t>
          </a:r>
        </a:p>
      </dgm:t>
    </dgm:pt>
    <dgm:pt modelId="{56AE2835-C181-4C11-9D07-1BF1535385C8}" type="parTrans" cxnId="{D80D99C1-03ED-463B-9A1C-B078F93B5F8B}">
      <dgm:prSet/>
      <dgm:spPr/>
      <dgm:t>
        <a:bodyPr/>
        <a:lstStyle/>
        <a:p>
          <a:endParaRPr lang="nb-NO"/>
        </a:p>
      </dgm:t>
    </dgm:pt>
    <dgm:pt modelId="{2B588EF4-CDED-4297-A23C-F58096B3F96E}" type="sibTrans" cxnId="{D80D99C1-03ED-463B-9A1C-B078F93B5F8B}">
      <dgm:prSet/>
      <dgm:spPr/>
      <dgm:t>
        <a:bodyPr/>
        <a:lstStyle/>
        <a:p>
          <a:endParaRPr lang="nb-NO"/>
        </a:p>
      </dgm:t>
    </dgm:pt>
    <dgm:pt modelId="{31D0A684-951D-43CC-ABBD-444D4A33A626}">
      <dgm:prSet phldrT="[Text]" custT="1"/>
      <dgm:spPr/>
      <dgm:t>
        <a:bodyPr/>
        <a:lstStyle/>
        <a:p>
          <a:r>
            <a:rPr lang="nb-NO" sz="800"/>
            <a:t>Testrammer/rammeverk for enhetstest</a:t>
          </a:r>
        </a:p>
      </dgm:t>
    </dgm:pt>
    <dgm:pt modelId="{4187EF5B-2A34-4AF6-AC39-5179E3031E07}" type="parTrans" cxnId="{BA713612-42E4-40C1-8A0C-D4889A9210E7}">
      <dgm:prSet/>
      <dgm:spPr/>
      <dgm:t>
        <a:bodyPr/>
        <a:lstStyle/>
        <a:p>
          <a:endParaRPr lang="nb-NO"/>
        </a:p>
      </dgm:t>
    </dgm:pt>
    <dgm:pt modelId="{C23D43FE-734F-41BF-B2F2-B0C0AB7D06E1}" type="sibTrans" cxnId="{BA713612-42E4-40C1-8A0C-D4889A9210E7}">
      <dgm:prSet/>
      <dgm:spPr/>
      <dgm:t>
        <a:bodyPr/>
        <a:lstStyle/>
        <a:p>
          <a:endParaRPr lang="nb-NO"/>
        </a:p>
      </dgm:t>
    </dgm:pt>
    <dgm:pt modelId="{8B1B1BEE-0239-4B25-94EC-A7849CA3D106}">
      <dgm:prSet phldrT="[Text]" custT="1"/>
      <dgm:spPr/>
      <dgm:t>
        <a:bodyPr/>
        <a:lstStyle/>
        <a:p>
          <a:r>
            <a:rPr lang="nb-NO" sz="800"/>
            <a:t>Sammenligning</a:t>
          </a:r>
        </a:p>
      </dgm:t>
    </dgm:pt>
    <dgm:pt modelId="{4FF65FFC-2F00-4D7B-92C4-DD04F7CCC5B2}" type="parTrans" cxnId="{A2EED3EE-BC3A-4FE2-A3A9-951E35BCF3F2}">
      <dgm:prSet/>
      <dgm:spPr/>
      <dgm:t>
        <a:bodyPr/>
        <a:lstStyle/>
        <a:p>
          <a:endParaRPr lang="nb-NO"/>
        </a:p>
      </dgm:t>
    </dgm:pt>
    <dgm:pt modelId="{AFC8E7EF-6BD7-48F3-906F-B4F5B6B043D8}" type="sibTrans" cxnId="{A2EED3EE-BC3A-4FE2-A3A9-951E35BCF3F2}">
      <dgm:prSet/>
      <dgm:spPr/>
      <dgm:t>
        <a:bodyPr/>
        <a:lstStyle/>
        <a:p>
          <a:endParaRPr lang="nb-NO"/>
        </a:p>
      </dgm:t>
    </dgm:pt>
    <dgm:pt modelId="{79330770-8A95-4D81-BA07-64A5149F45F7}">
      <dgm:prSet phldrT="[Text]" custT="1"/>
      <dgm:spPr/>
      <dgm:t>
        <a:bodyPr/>
        <a:lstStyle/>
        <a:p>
          <a:r>
            <a:rPr lang="nb-NO" sz="800"/>
            <a:t>Dekningsmåling</a:t>
          </a:r>
        </a:p>
      </dgm:t>
    </dgm:pt>
    <dgm:pt modelId="{78E3EC8C-A09D-4DED-A1B8-313432FA19DB}" type="parTrans" cxnId="{58D5AC09-CDE2-4D6C-8200-E9AA6CBDB80B}">
      <dgm:prSet/>
      <dgm:spPr/>
      <dgm:t>
        <a:bodyPr/>
        <a:lstStyle/>
        <a:p>
          <a:endParaRPr lang="nb-NO"/>
        </a:p>
      </dgm:t>
    </dgm:pt>
    <dgm:pt modelId="{790BA67E-C869-4D54-B6BB-827CA42946FE}" type="sibTrans" cxnId="{58D5AC09-CDE2-4D6C-8200-E9AA6CBDB80B}">
      <dgm:prSet/>
      <dgm:spPr/>
      <dgm:t>
        <a:bodyPr/>
        <a:lstStyle/>
        <a:p>
          <a:endParaRPr lang="nb-NO"/>
        </a:p>
      </dgm:t>
    </dgm:pt>
    <dgm:pt modelId="{155E76BC-6CEA-475F-8F8E-268068C0AFD3}">
      <dgm:prSet phldrT="[Text]" custT="1"/>
      <dgm:spPr/>
      <dgm:t>
        <a:bodyPr/>
        <a:lstStyle/>
        <a:p>
          <a:r>
            <a:rPr lang="nb-NO" sz="800"/>
            <a:t>Sikkerhetstest</a:t>
          </a:r>
        </a:p>
      </dgm:t>
    </dgm:pt>
    <dgm:pt modelId="{73B5A987-D4EE-4F5A-949E-12DEABAC853D}" type="parTrans" cxnId="{2EA056EE-3982-4765-9053-C0EBD3DCC895}">
      <dgm:prSet/>
      <dgm:spPr/>
      <dgm:t>
        <a:bodyPr/>
        <a:lstStyle/>
        <a:p>
          <a:endParaRPr lang="nb-NO"/>
        </a:p>
      </dgm:t>
    </dgm:pt>
    <dgm:pt modelId="{6982D301-21DC-4D84-BCC1-2FE2A8EAEE33}" type="sibTrans" cxnId="{2EA056EE-3982-4765-9053-C0EBD3DCC895}">
      <dgm:prSet/>
      <dgm:spPr/>
      <dgm:t>
        <a:bodyPr/>
        <a:lstStyle/>
        <a:p>
          <a:endParaRPr lang="nb-NO"/>
        </a:p>
      </dgm:t>
    </dgm:pt>
    <dgm:pt modelId="{AB09CA70-ED0E-4DB6-8535-1E986DC468A8}">
      <dgm:prSet phldrT="[Text]" custT="1"/>
      <dgm:spPr/>
      <dgm:t>
        <a:bodyPr/>
        <a:lstStyle/>
        <a:p>
          <a:r>
            <a:rPr lang="nb-NO" sz="800"/>
            <a:t>Dynamisk analyse</a:t>
          </a:r>
        </a:p>
      </dgm:t>
    </dgm:pt>
    <dgm:pt modelId="{576611D8-2B49-4CFE-9967-DA3EF377063C}" type="parTrans" cxnId="{E023AD78-7966-4FB7-9E25-90B3C512C9FA}">
      <dgm:prSet/>
      <dgm:spPr/>
      <dgm:t>
        <a:bodyPr/>
        <a:lstStyle/>
        <a:p>
          <a:endParaRPr lang="nb-NO"/>
        </a:p>
      </dgm:t>
    </dgm:pt>
    <dgm:pt modelId="{B00D80C3-D47E-4FFE-AB55-682B721EAC1E}" type="sibTrans" cxnId="{E023AD78-7966-4FB7-9E25-90B3C512C9FA}">
      <dgm:prSet/>
      <dgm:spPr/>
      <dgm:t>
        <a:bodyPr/>
        <a:lstStyle/>
        <a:p>
          <a:endParaRPr lang="nb-NO"/>
        </a:p>
      </dgm:t>
    </dgm:pt>
    <dgm:pt modelId="{25E82727-8577-483A-A25C-71FF45A97209}">
      <dgm:prSet phldrT="[Text]" custT="1"/>
      <dgm:spPr/>
      <dgm:t>
        <a:bodyPr/>
        <a:lstStyle/>
        <a:p>
          <a:r>
            <a:rPr lang="nb-NO" sz="800"/>
            <a:t>Ytelses-, last- og stresstestverktøy</a:t>
          </a:r>
        </a:p>
      </dgm:t>
    </dgm:pt>
    <dgm:pt modelId="{D2E9D1DB-E10B-4999-AFE1-11306ACD671C}" type="parTrans" cxnId="{627D2C9F-DB61-4CA5-B0CC-9587FD2E7839}">
      <dgm:prSet/>
      <dgm:spPr/>
      <dgm:t>
        <a:bodyPr/>
        <a:lstStyle/>
        <a:p>
          <a:endParaRPr lang="nb-NO"/>
        </a:p>
      </dgm:t>
    </dgm:pt>
    <dgm:pt modelId="{61F20D58-469C-48AE-A204-D97856DE21F6}" type="sibTrans" cxnId="{627D2C9F-DB61-4CA5-B0CC-9587FD2E7839}">
      <dgm:prSet/>
      <dgm:spPr/>
      <dgm:t>
        <a:bodyPr/>
        <a:lstStyle/>
        <a:p>
          <a:endParaRPr lang="nb-NO"/>
        </a:p>
      </dgm:t>
    </dgm:pt>
    <dgm:pt modelId="{AED50FF1-0C5C-4FF4-BF8A-B80A4BBEA682}">
      <dgm:prSet phldrT="[Text]" custT="1"/>
      <dgm:spPr/>
      <dgm:t>
        <a:bodyPr/>
        <a:lstStyle/>
        <a:p>
          <a:r>
            <a:rPr lang="nb-NO" sz="800"/>
            <a:t>Overvåkning</a:t>
          </a:r>
        </a:p>
      </dgm:t>
    </dgm:pt>
    <dgm:pt modelId="{474AB285-0F3D-48CF-8EC6-B4ED40FC616B}" type="parTrans" cxnId="{5B854F6E-35EA-4A04-8611-F9F123276C65}">
      <dgm:prSet/>
      <dgm:spPr/>
      <dgm:t>
        <a:bodyPr/>
        <a:lstStyle/>
        <a:p>
          <a:endParaRPr lang="nb-NO"/>
        </a:p>
      </dgm:t>
    </dgm:pt>
    <dgm:pt modelId="{239C7F94-F326-4823-826D-0B163787B6FD}" type="sibTrans" cxnId="{5B854F6E-35EA-4A04-8611-F9F123276C65}">
      <dgm:prSet/>
      <dgm:spPr/>
      <dgm:t>
        <a:bodyPr/>
        <a:lstStyle/>
        <a:p>
          <a:endParaRPr lang="nb-NO"/>
        </a:p>
      </dgm:t>
    </dgm:pt>
    <dgm:pt modelId="{8DA99E35-8CE5-4AEB-BE4E-F84CE8B29686}">
      <dgm:prSet phldrT="[Text]" custT="1"/>
      <dgm:spPr/>
      <dgm:t>
        <a:bodyPr/>
        <a:lstStyle/>
        <a:p>
          <a:r>
            <a:rPr lang="nb-NO" sz="800"/>
            <a:t>Vurdering av datakvalitet</a:t>
          </a:r>
        </a:p>
      </dgm:t>
    </dgm:pt>
    <dgm:pt modelId="{34392AC8-16DF-404A-91A4-F06EAD024C41}" type="parTrans" cxnId="{DECD7AB4-D736-4210-8A66-663315A8BF4A}">
      <dgm:prSet/>
      <dgm:spPr/>
      <dgm:t>
        <a:bodyPr/>
        <a:lstStyle/>
        <a:p>
          <a:endParaRPr lang="nb-NO"/>
        </a:p>
      </dgm:t>
    </dgm:pt>
    <dgm:pt modelId="{6AA1048E-47FA-410A-BE4E-0EA41337A8AC}" type="sibTrans" cxnId="{DECD7AB4-D736-4210-8A66-663315A8BF4A}">
      <dgm:prSet/>
      <dgm:spPr/>
      <dgm:t>
        <a:bodyPr/>
        <a:lstStyle/>
        <a:p>
          <a:endParaRPr lang="nb-NO"/>
        </a:p>
      </dgm:t>
    </dgm:pt>
    <dgm:pt modelId="{D63B2EB1-0ED7-411D-BF4D-79A141FD9CC1}" type="pres">
      <dgm:prSet presAssocID="{3A049342-CB86-4EA8-B40F-77055707FEDB}" presName="linearFlow" presStyleCnt="0">
        <dgm:presLayoutVars>
          <dgm:dir/>
          <dgm:animLvl val="lvl"/>
          <dgm:resizeHandles/>
        </dgm:presLayoutVars>
      </dgm:prSet>
      <dgm:spPr/>
    </dgm:pt>
    <dgm:pt modelId="{7466D447-84BA-4613-AAC9-298A3E87CDA9}" type="pres">
      <dgm:prSet presAssocID="{A516B193-050E-4883-85B6-5F85EEA9A298}" presName="compositeNode" presStyleCnt="0">
        <dgm:presLayoutVars>
          <dgm:bulletEnabled val="1"/>
        </dgm:presLayoutVars>
      </dgm:prSet>
      <dgm:spPr/>
    </dgm:pt>
    <dgm:pt modelId="{D7453C1A-AAF0-4D30-9961-73D83348E967}" type="pres">
      <dgm:prSet presAssocID="{A516B193-050E-4883-85B6-5F85EEA9A298}" presName="image" presStyleLbl="fgImgPlace1" presStyleIdx="0" presStyleCnt="6"/>
      <dgm:spPr/>
    </dgm:pt>
    <dgm:pt modelId="{A8AA8C75-86EF-4626-811C-38181C0B962F}" type="pres">
      <dgm:prSet presAssocID="{A516B193-050E-4883-85B6-5F85EEA9A298}" presName="childNode" presStyleLbl="node1" presStyleIdx="0" presStyleCnt="6" custScaleX="122076" custLinFactNeighborX="10604" custLinFactNeighborY="506">
        <dgm:presLayoutVars>
          <dgm:bulletEnabled val="1"/>
        </dgm:presLayoutVars>
      </dgm:prSet>
      <dgm:spPr/>
    </dgm:pt>
    <dgm:pt modelId="{D6DEF3CF-E5AD-4998-84FE-28A0A5E0DDBC}" type="pres">
      <dgm:prSet presAssocID="{A516B193-050E-4883-85B6-5F85EEA9A298}" presName="parentNode" presStyleLbl="revTx" presStyleIdx="0" presStyleCnt="6">
        <dgm:presLayoutVars>
          <dgm:chMax val="0"/>
          <dgm:bulletEnabled val="1"/>
        </dgm:presLayoutVars>
      </dgm:prSet>
      <dgm:spPr/>
    </dgm:pt>
    <dgm:pt modelId="{1B11A742-64AE-41D2-9B29-88935B2ED7E8}" type="pres">
      <dgm:prSet presAssocID="{EF140ECC-EA29-48D2-B924-DCDAF52B1A4B}" presName="sibTrans" presStyleCnt="0"/>
      <dgm:spPr/>
    </dgm:pt>
    <dgm:pt modelId="{EF5D4DD7-7937-4BEC-B6FC-ED570E7C45DA}" type="pres">
      <dgm:prSet presAssocID="{1EF74E70-4473-4C9B-B876-39C82660F9E9}" presName="compositeNode" presStyleCnt="0">
        <dgm:presLayoutVars>
          <dgm:bulletEnabled val="1"/>
        </dgm:presLayoutVars>
      </dgm:prSet>
      <dgm:spPr/>
    </dgm:pt>
    <dgm:pt modelId="{8F920758-7A2F-448F-8CFF-0FE86169E845}" type="pres">
      <dgm:prSet presAssocID="{1EF74E70-4473-4C9B-B876-39C82660F9E9}" presName="image" presStyleLbl="fgImgPlace1" presStyleIdx="1" presStyleCnt="6"/>
      <dgm:spPr/>
    </dgm:pt>
    <dgm:pt modelId="{C839D313-D11E-4A9F-8572-253D5C4717E5}" type="pres">
      <dgm:prSet presAssocID="{1EF74E70-4473-4C9B-B876-39C82660F9E9}" presName="childNode" presStyleLbl="node1" presStyleIdx="1" presStyleCnt="6" custScaleX="122076" custLinFactNeighborX="10604" custLinFactNeighborY="506">
        <dgm:presLayoutVars>
          <dgm:bulletEnabled val="1"/>
        </dgm:presLayoutVars>
      </dgm:prSet>
      <dgm:spPr/>
    </dgm:pt>
    <dgm:pt modelId="{719A4899-36DC-45C1-B0E6-A973B11368DC}" type="pres">
      <dgm:prSet presAssocID="{1EF74E70-4473-4C9B-B876-39C82660F9E9}" presName="parentNode" presStyleLbl="revTx" presStyleIdx="1" presStyleCnt="6">
        <dgm:presLayoutVars>
          <dgm:chMax val="0"/>
          <dgm:bulletEnabled val="1"/>
        </dgm:presLayoutVars>
      </dgm:prSet>
      <dgm:spPr/>
    </dgm:pt>
    <dgm:pt modelId="{951701AE-62D2-408D-A012-A2040D64F895}" type="pres">
      <dgm:prSet presAssocID="{9B32A8EE-D1F1-45A0-A623-96D0F55429CC}" presName="sibTrans" presStyleCnt="0"/>
      <dgm:spPr/>
    </dgm:pt>
    <dgm:pt modelId="{B196C23B-6105-45B8-8832-D4BC85324F62}" type="pres">
      <dgm:prSet presAssocID="{A14722BD-96A4-4883-9329-8BCC3F3F5037}" presName="compositeNode" presStyleCnt="0">
        <dgm:presLayoutVars>
          <dgm:bulletEnabled val="1"/>
        </dgm:presLayoutVars>
      </dgm:prSet>
      <dgm:spPr/>
    </dgm:pt>
    <dgm:pt modelId="{6CA1AE93-39EF-4A8D-9947-EAD237E564D8}" type="pres">
      <dgm:prSet presAssocID="{A14722BD-96A4-4883-9329-8BCC3F3F5037}" presName="image" presStyleLbl="fgImgPlace1" presStyleIdx="2" presStyleCnt="6"/>
      <dgm:spPr/>
    </dgm:pt>
    <dgm:pt modelId="{56AADAD3-6A71-4806-9B82-29C1DE926DD4}" type="pres">
      <dgm:prSet presAssocID="{A14722BD-96A4-4883-9329-8BCC3F3F5037}" presName="childNode" presStyleLbl="node1" presStyleIdx="2" presStyleCnt="6" custScaleX="122076" custLinFactNeighborX="10604" custLinFactNeighborY="506">
        <dgm:presLayoutVars>
          <dgm:bulletEnabled val="1"/>
        </dgm:presLayoutVars>
      </dgm:prSet>
      <dgm:spPr/>
    </dgm:pt>
    <dgm:pt modelId="{745908CD-9EB3-4E84-A3AF-DA12E10BED60}" type="pres">
      <dgm:prSet presAssocID="{A14722BD-96A4-4883-9329-8BCC3F3F5037}" presName="parentNode" presStyleLbl="revTx" presStyleIdx="2" presStyleCnt="6">
        <dgm:presLayoutVars>
          <dgm:chMax val="0"/>
          <dgm:bulletEnabled val="1"/>
        </dgm:presLayoutVars>
      </dgm:prSet>
      <dgm:spPr/>
    </dgm:pt>
    <dgm:pt modelId="{3A407279-600A-47DD-8003-B27F2BDC78E5}" type="pres">
      <dgm:prSet presAssocID="{F436EE07-A858-4F1C-A1B5-AE66C4C574E9}" presName="sibTrans" presStyleCnt="0"/>
      <dgm:spPr/>
    </dgm:pt>
    <dgm:pt modelId="{A4E6AF28-CE5A-4553-B063-6531EA53C8E6}" type="pres">
      <dgm:prSet presAssocID="{4F5B8052-75E9-4A37-B3C6-B26F660A2056}" presName="compositeNode" presStyleCnt="0">
        <dgm:presLayoutVars>
          <dgm:bulletEnabled val="1"/>
        </dgm:presLayoutVars>
      </dgm:prSet>
      <dgm:spPr/>
    </dgm:pt>
    <dgm:pt modelId="{4677A34B-F10C-4420-B59A-C66DAC0E9CD9}" type="pres">
      <dgm:prSet presAssocID="{4F5B8052-75E9-4A37-B3C6-B26F660A2056}" presName="image" presStyleLbl="fgImgPlace1" presStyleIdx="3" presStyleCnt="6"/>
      <dgm:spPr/>
    </dgm:pt>
    <dgm:pt modelId="{2DD52311-55FD-4ABB-848B-D8EA741D7B35}" type="pres">
      <dgm:prSet presAssocID="{4F5B8052-75E9-4A37-B3C6-B26F660A2056}" presName="childNode" presStyleLbl="node1" presStyleIdx="3" presStyleCnt="6" custScaleX="122076" custLinFactNeighborX="10604" custLinFactNeighborY="506">
        <dgm:presLayoutVars>
          <dgm:bulletEnabled val="1"/>
        </dgm:presLayoutVars>
      </dgm:prSet>
      <dgm:spPr/>
    </dgm:pt>
    <dgm:pt modelId="{16844768-9C0A-4F88-BB6C-533E563C0297}" type="pres">
      <dgm:prSet presAssocID="{4F5B8052-75E9-4A37-B3C6-B26F660A2056}" presName="parentNode" presStyleLbl="revTx" presStyleIdx="3" presStyleCnt="6">
        <dgm:presLayoutVars>
          <dgm:chMax val="0"/>
          <dgm:bulletEnabled val="1"/>
        </dgm:presLayoutVars>
      </dgm:prSet>
      <dgm:spPr/>
    </dgm:pt>
    <dgm:pt modelId="{95882DEC-CD06-44E5-B31B-A8C292164DDD}" type="pres">
      <dgm:prSet presAssocID="{9886FBE0-3D4F-46E9-88F4-817DC88BD08F}" presName="sibTrans" presStyleCnt="0"/>
      <dgm:spPr/>
    </dgm:pt>
    <dgm:pt modelId="{E018C562-754F-4F1E-9A6B-C710042D85DB}" type="pres">
      <dgm:prSet presAssocID="{B29221F0-C6C5-4787-9F2F-F58E27F1C084}" presName="compositeNode" presStyleCnt="0">
        <dgm:presLayoutVars>
          <dgm:bulletEnabled val="1"/>
        </dgm:presLayoutVars>
      </dgm:prSet>
      <dgm:spPr/>
    </dgm:pt>
    <dgm:pt modelId="{CEE73E4B-8274-4002-AB01-E79AA1C569B4}" type="pres">
      <dgm:prSet presAssocID="{B29221F0-C6C5-4787-9F2F-F58E27F1C084}" presName="image" presStyleLbl="fgImgPlace1" presStyleIdx="4" presStyleCnt="6"/>
      <dgm:spPr/>
    </dgm:pt>
    <dgm:pt modelId="{8A88BE91-27CE-491F-885B-E0CFB36425E5}" type="pres">
      <dgm:prSet presAssocID="{B29221F0-C6C5-4787-9F2F-F58E27F1C084}" presName="childNode" presStyleLbl="node1" presStyleIdx="4" presStyleCnt="6" custScaleX="122076" custLinFactNeighborX="10604" custLinFactNeighborY="506">
        <dgm:presLayoutVars>
          <dgm:bulletEnabled val="1"/>
        </dgm:presLayoutVars>
      </dgm:prSet>
      <dgm:spPr/>
    </dgm:pt>
    <dgm:pt modelId="{DD556A8E-4E2B-4C91-BA50-C6F4C6F32A8E}" type="pres">
      <dgm:prSet presAssocID="{B29221F0-C6C5-4787-9F2F-F58E27F1C084}" presName="parentNode" presStyleLbl="revTx" presStyleIdx="4" presStyleCnt="6">
        <dgm:presLayoutVars>
          <dgm:chMax val="0"/>
          <dgm:bulletEnabled val="1"/>
        </dgm:presLayoutVars>
      </dgm:prSet>
      <dgm:spPr/>
    </dgm:pt>
    <dgm:pt modelId="{DA0DF102-84E6-4E54-941C-8F21B6365518}" type="pres">
      <dgm:prSet presAssocID="{845EFC78-8E1D-4A3F-B488-ABF8E78B81C7}" presName="sibTrans" presStyleCnt="0"/>
      <dgm:spPr/>
    </dgm:pt>
    <dgm:pt modelId="{31ABA6FB-668E-4C0C-8DBE-C07E87C6F5D2}" type="pres">
      <dgm:prSet presAssocID="{182CE5DB-25B4-4FBC-9A5D-9627A22C0C82}" presName="compositeNode" presStyleCnt="0">
        <dgm:presLayoutVars>
          <dgm:bulletEnabled val="1"/>
        </dgm:presLayoutVars>
      </dgm:prSet>
      <dgm:spPr/>
    </dgm:pt>
    <dgm:pt modelId="{0A3CF386-7611-4C1B-9F51-41BE6CF82AB9}" type="pres">
      <dgm:prSet presAssocID="{182CE5DB-25B4-4FBC-9A5D-9627A22C0C82}" presName="image" presStyleLbl="fgImgPlace1" presStyleIdx="5" presStyleCnt="6"/>
      <dgm:spPr/>
    </dgm:pt>
    <dgm:pt modelId="{34063F81-E0BF-48B7-9B1E-97EB44E0D025}" type="pres">
      <dgm:prSet presAssocID="{182CE5DB-25B4-4FBC-9A5D-9627A22C0C82}" presName="childNode" presStyleLbl="node1" presStyleIdx="5" presStyleCnt="6" custScaleX="122076" custLinFactNeighborX="-342" custLinFactNeighborY="506">
        <dgm:presLayoutVars>
          <dgm:bulletEnabled val="1"/>
        </dgm:presLayoutVars>
      </dgm:prSet>
      <dgm:spPr/>
    </dgm:pt>
    <dgm:pt modelId="{697CD1FD-94EF-46FD-AFC1-299A61B081C9}" type="pres">
      <dgm:prSet presAssocID="{182CE5DB-25B4-4FBC-9A5D-9627A22C0C82}" presName="parentNode" presStyleLbl="revTx" presStyleIdx="5" presStyleCnt="6" custLinFactNeighborX="-50551" custLinFactNeighborY="506">
        <dgm:presLayoutVars>
          <dgm:chMax val="0"/>
          <dgm:bulletEnabled val="1"/>
        </dgm:presLayoutVars>
      </dgm:prSet>
      <dgm:spPr/>
    </dgm:pt>
  </dgm:ptLst>
  <dgm:cxnLst>
    <dgm:cxn modelId="{7096F200-16A5-4ACC-B948-630F04D21828}" type="presOf" srcId="{182CE5DB-25B4-4FBC-9A5D-9627A22C0C82}" destId="{697CD1FD-94EF-46FD-AFC1-299A61B081C9}" srcOrd="0" destOrd="0" presId="urn:microsoft.com/office/officeart/2005/8/layout/hList2"/>
    <dgm:cxn modelId="{58D5AC09-CDE2-4D6C-8200-E9AA6CBDB80B}" srcId="{4F5B8052-75E9-4A37-B3C6-B26F660A2056}" destId="{79330770-8A95-4D81-BA07-64A5149F45F7}" srcOrd="3" destOrd="0" parTransId="{78E3EC8C-A09D-4DED-A1B8-313432FA19DB}" sibTransId="{790BA67E-C869-4D54-B6BB-827CA42946FE}"/>
    <dgm:cxn modelId="{BA713612-42E4-40C1-8A0C-D4889A9210E7}" srcId="{4F5B8052-75E9-4A37-B3C6-B26F660A2056}" destId="{31D0A684-951D-43CC-ABBD-444D4A33A626}" srcOrd="1" destOrd="0" parTransId="{4187EF5B-2A34-4AF6-AC39-5179E3031E07}" sibTransId="{C23D43FE-734F-41BF-B2F2-B0C0AB7D06E1}"/>
    <dgm:cxn modelId="{A4EE421D-A57C-4A52-811C-DE271AECA42F}" srcId="{3A049342-CB86-4EA8-B40F-77055707FEDB}" destId="{A516B193-050E-4883-85B6-5F85EEA9A298}" srcOrd="0" destOrd="0" parTransId="{98CE05DC-DC29-471C-B939-6205A91701D8}" sibTransId="{EF140ECC-EA29-48D2-B924-DCDAF52B1A4B}"/>
    <dgm:cxn modelId="{F97A1525-4ADA-42E3-AD2C-EE205565DE23}" srcId="{3A049342-CB86-4EA8-B40F-77055707FEDB}" destId="{B29221F0-C6C5-4787-9F2F-F58E27F1C084}" srcOrd="4" destOrd="0" parTransId="{FC778A0E-C52C-430E-93DD-0CD34746A7C4}" sibTransId="{845EFC78-8E1D-4A3F-B488-ABF8E78B81C7}"/>
    <dgm:cxn modelId="{771BCD2C-2A7E-4D26-BE2D-BD70A43484B7}" type="presOf" srcId="{3AC061F2-34CE-4E88-ACDE-0CA80848B24E}" destId="{C839D313-D11E-4A9F-8572-253D5C4717E5}" srcOrd="0" destOrd="1" presId="urn:microsoft.com/office/officeart/2005/8/layout/hList2"/>
    <dgm:cxn modelId="{4BE3D72F-38A2-4BBD-98E9-8F1A4A3F7AB0}" type="presOf" srcId="{1E36683C-E27F-473E-A0A6-D369FB9B81B2}" destId="{A8AA8C75-86EF-4626-811C-38181C0B962F}" srcOrd="0" destOrd="2" presId="urn:microsoft.com/office/officeart/2005/8/layout/hList2"/>
    <dgm:cxn modelId="{D27DDB2F-217C-44FC-9A59-CB0ACA755E9F}" type="presOf" srcId="{155E76BC-6CEA-475F-8F8E-268068C0AFD3}" destId="{2DD52311-55FD-4ABB-848B-D8EA741D7B35}" srcOrd="0" destOrd="4" presId="urn:microsoft.com/office/officeart/2005/8/layout/hList2"/>
    <dgm:cxn modelId="{2418A831-C0E9-4ACA-9277-D1963B6958B9}" type="presOf" srcId="{299FF204-35DA-4468-AC93-2156B9A577EE}" destId="{56AADAD3-6A71-4806-9B82-29C1DE926DD4}" srcOrd="0" destOrd="2" presId="urn:microsoft.com/office/officeart/2005/8/layout/hList2"/>
    <dgm:cxn modelId="{9DB0CC37-E275-4714-A7D8-4B6076734ED3}" srcId="{A516B193-050E-4883-85B6-5F85EEA9A298}" destId="{DE39A79E-023A-4CF3-90A0-DA834DAE6025}" srcOrd="1" destOrd="0" parTransId="{13B24A93-2F77-4C9C-B068-CB4D0DAA7C9C}" sibTransId="{3F5954CF-4869-413D-B70A-16CE2A933073}"/>
    <dgm:cxn modelId="{1FF4903B-C784-418B-B502-147008037E3D}" type="presOf" srcId="{3A049342-CB86-4EA8-B40F-77055707FEDB}" destId="{D63B2EB1-0ED7-411D-BF4D-79A141FD9CC1}" srcOrd="0" destOrd="0" presId="urn:microsoft.com/office/officeart/2005/8/layout/hList2"/>
    <dgm:cxn modelId="{AA467843-9E46-4D14-832A-C46B2DB1B49D}" type="presOf" srcId="{AED50FF1-0C5C-4FF4-BF8A-B80A4BBEA682}" destId="{8A88BE91-27CE-491F-885B-E0CFB36425E5}" srcOrd="0" destOrd="2" presId="urn:microsoft.com/office/officeart/2005/8/layout/hList2"/>
    <dgm:cxn modelId="{4217FF64-D2AC-49DF-B0C1-768AF0CD5EDF}" type="presOf" srcId="{93BB483C-DC92-4A4D-9DA6-23E6CBAF4954}" destId="{A8AA8C75-86EF-4626-811C-38181C0B962F}" srcOrd="0" destOrd="0" presId="urn:microsoft.com/office/officeart/2005/8/layout/hList2"/>
    <dgm:cxn modelId="{4E3B4047-EFAC-482D-A68E-6DC55EC4B3B6}" type="presOf" srcId="{C453A4D5-16E9-452F-896B-C3F0B4749DB7}" destId="{56AADAD3-6A71-4806-9B82-29C1DE926DD4}" srcOrd="0" destOrd="0" presId="urn:microsoft.com/office/officeart/2005/8/layout/hList2"/>
    <dgm:cxn modelId="{B88E2F69-2001-4E1C-B957-5425288F2BF5}" srcId="{A516B193-050E-4883-85B6-5F85EEA9A298}" destId="{1E36683C-E27F-473E-A0A6-D369FB9B81B2}" srcOrd="2" destOrd="0" parTransId="{713D8834-522E-498C-A8FC-2FA4A2E9385D}" sibTransId="{50C6922B-A03D-4DFA-A2DD-007C9D11116B}"/>
    <dgm:cxn modelId="{42FF866A-4AD2-4B83-A928-C104AF73EB17}" srcId="{A516B193-050E-4883-85B6-5F85EEA9A298}" destId="{93BB483C-DC92-4A4D-9DA6-23E6CBAF4954}" srcOrd="0" destOrd="0" parTransId="{5681F63D-BB44-4C2C-9033-583A4655AB73}" sibTransId="{0B05FF2C-2C20-48BA-ACC9-F07A4F4DBC16}"/>
    <dgm:cxn modelId="{96A50A6B-6703-4D7F-AFC2-8114346A6E8F}" type="presOf" srcId="{AB09CA70-ED0E-4DB6-8535-1E986DC468A8}" destId="{8A88BE91-27CE-491F-885B-E0CFB36425E5}" srcOrd="0" destOrd="0" presId="urn:microsoft.com/office/officeart/2005/8/layout/hList2"/>
    <dgm:cxn modelId="{48B60F6E-3612-434D-8F7E-C9D17F281A44}" srcId="{1EF74E70-4473-4C9B-B876-39C82660F9E9}" destId="{3AC061F2-34CE-4E88-ACDE-0CA80848B24E}" srcOrd="1" destOrd="0" parTransId="{6A5DC42F-09E0-4027-9855-BA45B3EA3D16}" sibTransId="{3DEF31F0-3192-41CB-800B-3F81028F6AE0}"/>
    <dgm:cxn modelId="{5B854F6E-35EA-4A04-8611-F9F123276C65}" srcId="{B29221F0-C6C5-4787-9F2F-F58E27F1C084}" destId="{AED50FF1-0C5C-4FF4-BF8A-B80A4BBEA682}" srcOrd="2" destOrd="0" parTransId="{474AB285-0F3D-48CF-8EC6-B4ED40FC616B}" sibTransId="{239C7F94-F326-4823-826D-0B163787B6FD}"/>
    <dgm:cxn modelId="{7D24F66E-78A3-48A7-B0BD-30376E71CAE4}" type="presOf" srcId="{1EF74E70-4473-4C9B-B876-39C82660F9E9}" destId="{719A4899-36DC-45C1-B0E6-A973B11368DC}" srcOrd="0" destOrd="0" presId="urn:microsoft.com/office/officeart/2005/8/layout/hList2"/>
    <dgm:cxn modelId="{B38F5C71-1A8E-4864-9575-40E53F1B71F0}" type="presOf" srcId="{79330770-8A95-4D81-BA07-64A5149F45F7}" destId="{2DD52311-55FD-4ABB-848B-D8EA741D7B35}" srcOrd="0" destOrd="3" presId="urn:microsoft.com/office/officeart/2005/8/layout/hList2"/>
    <dgm:cxn modelId="{E023AD78-7966-4FB7-9E25-90B3C512C9FA}" srcId="{B29221F0-C6C5-4787-9F2F-F58E27F1C084}" destId="{AB09CA70-ED0E-4DB6-8535-1E986DC468A8}" srcOrd="0" destOrd="0" parTransId="{576611D8-2B49-4CFE-9967-DA3EF377063C}" sibTransId="{B00D80C3-D47E-4FFE-AB55-682B721EAC1E}"/>
    <dgm:cxn modelId="{6227B77E-12C7-4B7F-9A73-26ABCF8CE1CC}" type="presOf" srcId="{8DA99E35-8CE5-4AEB-BE4E-F84CE8B29686}" destId="{34063F81-E0BF-48B7-9B1E-97EB44E0D025}" srcOrd="0" destOrd="0" presId="urn:microsoft.com/office/officeart/2005/8/layout/hList2"/>
    <dgm:cxn modelId="{B5655681-3E28-4DE6-9FD1-3C1CAF190F0E}" srcId="{A14722BD-96A4-4883-9329-8BCC3F3F5037}" destId="{C0A36C1F-32EC-4850-B73C-7676B986C487}" srcOrd="1" destOrd="0" parTransId="{3D2242DE-D52F-4C9B-9250-82F32A301A24}" sibTransId="{8DE93131-586C-437C-B382-8CA18D87DE93}"/>
    <dgm:cxn modelId="{2D21CE81-236E-46B9-9F8A-AE11965E79E6}" srcId="{3A049342-CB86-4EA8-B40F-77055707FEDB}" destId="{182CE5DB-25B4-4FBC-9A5D-9627A22C0C82}" srcOrd="5" destOrd="0" parTransId="{C4A68806-7372-42F3-9E99-C2D608945050}" sibTransId="{334D8408-5D49-45F2-9D71-881F13DEE8A1}"/>
    <dgm:cxn modelId="{38228087-9432-46A5-B241-828D956ED8DA}" type="presOf" srcId="{B29221F0-C6C5-4787-9F2F-F58E27F1C084}" destId="{DD556A8E-4E2B-4C91-BA50-C6F4C6F32A8E}" srcOrd="0" destOrd="0" presId="urn:microsoft.com/office/officeart/2005/8/layout/hList2"/>
    <dgm:cxn modelId="{5CDB4695-8CEA-4D2D-BE4B-9157988541A8}" type="presOf" srcId="{DE39A79E-023A-4CF3-90A0-DA834DAE6025}" destId="{A8AA8C75-86EF-4626-811C-38181C0B962F}" srcOrd="0" destOrd="1" presId="urn:microsoft.com/office/officeart/2005/8/layout/hList2"/>
    <dgm:cxn modelId="{627D2C9F-DB61-4CA5-B0CC-9587FD2E7839}" srcId="{B29221F0-C6C5-4787-9F2F-F58E27F1C084}" destId="{25E82727-8577-483A-A25C-71FF45A97209}" srcOrd="1" destOrd="0" parTransId="{D2E9D1DB-E10B-4999-AFE1-11306ACD671C}" sibTransId="{61F20D58-469C-48AE-A204-D97856DE21F6}"/>
    <dgm:cxn modelId="{65AD43A4-4C38-43F6-B7F3-F8EFF8950745}" type="presOf" srcId="{4F5B8052-75E9-4A37-B3C6-B26F660A2056}" destId="{16844768-9C0A-4F88-BB6C-533E563C0297}" srcOrd="0" destOrd="0" presId="urn:microsoft.com/office/officeart/2005/8/layout/hList2"/>
    <dgm:cxn modelId="{314DDDA4-4E7E-402C-84B0-AD3A5A34AC05}" type="presOf" srcId="{C0A36C1F-32EC-4850-B73C-7676B986C487}" destId="{56AADAD3-6A71-4806-9B82-29C1DE926DD4}" srcOrd="0" destOrd="1" presId="urn:microsoft.com/office/officeart/2005/8/layout/hList2"/>
    <dgm:cxn modelId="{D8CFBDAF-A681-4503-B4EB-783A4AF5E2EE}" type="presOf" srcId="{A14722BD-96A4-4883-9329-8BCC3F3F5037}" destId="{745908CD-9EB3-4E84-A3AF-DA12E10BED60}" srcOrd="0" destOrd="0" presId="urn:microsoft.com/office/officeart/2005/8/layout/hList2"/>
    <dgm:cxn modelId="{F567F8AF-6850-402B-8FBB-28650268E8F1}" srcId="{3A049342-CB86-4EA8-B40F-77055707FEDB}" destId="{4F5B8052-75E9-4A37-B3C6-B26F660A2056}" srcOrd="3" destOrd="0" parTransId="{34E4D945-2970-4539-B71A-AC4E2FC2D68C}" sibTransId="{9886FBE0-3D4F-46E9-88F4-817DC88BD08F}"/>
    <dgm:cxn modelId="{DECD7AB4-D736-4210-8A66-663315A8BF4A}" srcId="{182CE5DB-25B4-4FBC-9A5D-9627A22C0C82}" destId="{8DA99E35-8CE5-4AEB-BE4E-F84CE8B29686}" srcOrd="0" destOrd="0" parTransId="{34392AC8-16DF-404A-91A4-F06EAD024C41}" sibTransId="{6AA1048E-47FA-410A-BE4E-0EA41337A8AC}"/>
    <dgm:cxn modelId="{712A98B7-0EEC-4101-A902-A36C73DF18DC}" type="presOf" srcId="{25E82727-8577-483A-A25C-71FF45A97209}" destId="{8A88BE91-27CE-491F-885B-E0CFB36425E5}" srcOrd="0" destOrd="1" presId="urn:microsoft.com/office/officeart/2005/8/layout/hList2"/>
    <dgm:cxn modelId="{5F82F7BD-0122-4A1C-A5EA-D200CA511B57}" srcId="{A14722BD-96A4-4883-9329-8BCC3F3F5037}" destId="{299FF204-35DA-4468-AC93-2156B9A577EE}" srcOrd="2" destOrd="0" parTransId="{3A704C7C-03B8-416D-A212-7E33A6ED5AF9}" sibTransId="{14A162CF-2925-4C23-A640-B3282F84DBEC}"/>
    <dgm:cxn modelId="{5D225CBE-3CEE-4676-9288-73B93DE9B2DD}" type="presOf" srcId="{8B1B1BEE-0239-4B25-94EC-A7849CA3D106}" destId="{2DD52311-55FD-4ABB-848B-D8EA741D7B35}" srcOrd="0" destOrd="2" presId="urn:microsoft.com/office/officeart/2005/8/layout/hList2"/>
    <dgm:cxn modelId="{B0B6B0BF-2F30-41C7-B6B7-44F087BC1B5A}" type="presOf" srcId="{31D0A684-951D-43CC-ABBD-444D4A33A626}" destId="{2DD52311-55FD-4ABB-848B-D8EA741D7B35}" srcOrd="0" destOrd="1" presId="urn:microsoft.com/office/officeart/2005/8/layout/hList2"/>
    <dgm:cxn modelId="{D80D99C1-03ED-463B-9A1C-B078F93B5F8B}" srcId="{4F5B8052-75E9-4A37-B3C6-B26F660A2056}" destId="{FAC9D6A5-9BE2-4A86-961E-4A89029CCDFC}" srcOrd="0" destOrd="0" parTransId="{56AE2835-C181-4C11-9D07-1BF1535385C8}" sibTransId="{2B588EF4-CDED-4297-A23C-F58096B3F96E}"/>
    <dgm:cxn modelId="{7E9AF2C2-A820-4BA8-9FE2-3F3EA3042573}" srcId="{3A049342-CB86-4EA8-B40F-77055707FEDB}" destId="{1EF74E70-4473-4C9B-B876-39C82660F9E9}" srcOrd="1" destOrd="0" parTransId="{071EC8B7-80B2-4DFC-85A4-E2F47700F540}" sibTransId="{9B32A8EE-D1F1-45A0-A623-96D0F55429CC}"/>
    <dgm:cxn modelId="{75FCADD0-F2DD-41D5-A278-B327B4CE46A2}" srcId="{3A049342-CB86-4EA8-B40F-77055707FEDB}" destId="{A14722BD-96A4-4883-9329-8BCC3F3F5037}" srcOrd="2" destOrd="0" parTransId="{E6451B47-3952-4687-85C7-72687B2CB422}" sibTransId="{F436EE07-A858-4F1C-A1B5-AE66C4C574E9}"/>
    <dgm:cxn modelId="{91FF7CD1-3212-4B23-A19D-C8FB9E496CED}" type="presOf" srcId="{FAC9D6A5-9BE2-4A86-961E-4A89029CCDFC}" destId="{2DD52311-55FD-4ABB-848B-D8EA741D7B35}" srcOrd="0" destOrd="0" presId="urn:microsoft.com/office/officeart/2005/8/layout/hList2"/>
    <dgm:cxn modelId="{9DAFCADA-D8E1-4C4D-8F0D-BD96C4806EBA}" srcId="{A14722BD-96A4-4883-9329-8BCC3F3F5037}" destId="{C453A4D5-16E9-452F-896B-C3F0B4749DB7}" srcOrd="0" destOrd="0" parTransId="{6337D188-A08F-446D-B61E-4761B1522964}" sibTransId="{6F9138E5-75B7-420B-8415-7AA4BB6C6595}"/>
    <dgm:cxn modelId="{158FC8DB-7886-4076-86A1-5E7F703FE55B}" type="presOf" srcId="{05195283-2D01-4AF1-B68A-38F85084EA0C}" destId="{C839D313-D11E-4A9F-8572-253D5C4717E5}" srcOrd="0" destOrd="0" presId="urn:microsoft.com/office/officeart/2005/8/layout/hList2"/>
    <dgm:cxn modelId="{828D31E8-D7B5-4ADF-BF32-97D657593867}" srcId="{A516B193-050E-4883-85B6-5F85EEA9A298}" destId="{0FF04D10-1213-4FB8-86EA-44885774D8F1}" srcOrd="3" destOrd="0" parTransId="{F46086AB-FF70-41FE-951D-6ADD7222C80F}" sibTransId="{1C37E7A8-F2BB-4F9E-ACD0-1A2059B0DD09}"/>
    <dgm:cxn modelId="{2EA056EE-3982-4765-9053-C0EBD3DCC895}" srcId="{4F5B8052-75E9-4A37-B3C6-B26F660A2056}" destId="{155E76BC-6CEA-475F-8F8E-268068C0AFD3}" srcOrd="4" destOrd="0" parTransId="{73B5A987-D4EE-4F5A-949E-12DEABAC853D}" sibTransId="{6982D301-21DC-4D84-BCC1-2FE2A8EAEE33}"/>
    <dgm:cxn modelId="{A2EED3EE-BC3A-4FE2-A3A9-951E35BCF3F2}" srcId="{4F5B8052-75E9-4A37-B3C6-B26F660A2056}" destId="{8B1B1BEE-0239-4B25-94EC-A7849CA3D106}" srcOrd="2" destOrd="0" parTransId="{4FF65FFC-2F00-4D7B-92C4-DD04F7CCC5B2}" sibTransId="{AFC8E7EF-6BD7-48F3-906F-B4F5B6B043D8}"/>
    <dgm:cxn modelId="{FBDF72F2-04F1-4BD1-98D9-59EB7B429A54}" type="presOf" srcId="{A516B193-050E-4883-85B6-5F85EEA9A298}" destId="{D6DEF3CF-E5AD-4998-84FE-28A0A5E0DDBC}" srcOrd="0" destOrd="0" presId="urn:microsoft.com/office/officeart/2005/8/layout/hList2"/>
    <dgm:cxn modelId="{6580F0F7-3E25-4AF5-B553-7190F2A8E92F}" type="presOf" srcId="{0FF04D10-1213-4FB8-86EA-44885774D8F1}" destId="{A8AA8C75-86EF-4626-811C-38181C0B962F}" srcOrd="0" destOrd="3" presId="urn:microsoft.com/office/officeart/2005/8/layout/hList2"/>
    <dgm:cxn modelId="{7A7E20F8-C42E-489F-9BBB-721EA1584576}" srcId="{1EF74E70-4473-4C9B-B876-39C82660F9E9}" destId="{05195283-2D01-4AF1-B68A-38F85084EA0C}" srcOrd="0" destOrd="0" parTransId="{6A1686E5-D28F-447F-9D51-D32878E3F806}" sibTransId="{A841CBEB-03DE-4E75-ACC4-6A18C7C1C18F}"/>
    <dgm:cxn modelId="{2A13DDA2-71C3-4F9F-90A2-97C184120669}" type="presParOf" srcId="{D63B2EB1-0ED7-411D-BF4D-79A141FD9CC1}" destId="{7466D447-84BA-4613-AAC9-298A3E87CDA9}" srcOrd="0" destOrd="0" presId="urn:microsoft.com/office/officeart/2005/8/layout/hList2"/>
    <dgm:cxn modelId="{12936EF0-111E-4E61-A5C9-25CE46EC268E}" type="presParOf" srcId="{7466D447-84BA-4613-AAC9-298A3E87CDA9}" destId="{D7453C1A-AAF0-4D30-9961-73D83348E967}" srcOrd="0" destOrd="0" presId="urn:microsoft.com/office/officeart/2005/8/layout/hList2"/>
    <dgm:cxn modelId="{3ECA0B50-1E49-44BB-8F0E-8988508A7727}" type="presParOf" srcId="{7466D447-84BA-4613-AAC9-298A3E87CDA9}" destId="{A8AA8C75-86EF-4626-811C-38181C0B962F}" srcOrd="1" destOrd="0" presId="urn:microsoft.com/office/officeart/2005/8/layout/hList2"/>
    <dgm:cxn modelId="{5FB2BC0D-5DAB-46E8-B593-B6783E64E3B5}" type="presParOf" srcId="{7466D447-84BA-4613-AAC9-298A3E87CDA9}" destId="{D6DEF3CF-E5AD-4998-84FE-28A0A5E0DDBC}" srcOrd="2" destOrd="0" presId="urn:microsoft.com/office/officeart/2005/8/layout/hList2"/>
    <dgm:cxn modelId="{D2876FBC-A6B2-494F-BD19-4B2641631154}" type="presParOf" srcId="{D63B2EB1-0ED7-411D-BF4D-79A141FD9CC1}" destId="{1B11A742-64AE-41D2-9B29-88935B2ED7E8}" srcOrd="1" destOrd="0" presId="urn:microsoft.com/office/officeart/2005/8/layout/hList2"/>
    <dgm:cxn modelId="{2BC961DA-91E8-4B67-881E-4947044BDB43}" type="presParOf" srcId="{D63B2EB1-0ED7-411D-BF4D-79A141FD9CC1}" destId="{EF5D4DD7-7937-4BEC-B6FC-ED570E7C45DA}" srcOrd="2" destOrd="0" presId="urn:microsoft.com/office/officeart/2005/8/layout/hList2"/>
    <dgm:cxn modelId="{E0CF49D4-9781-4960-8445-8E9894186E89}" type="presParOf" srcId="{EF5D4DD7-7937-4BEC-B6FC-ED570E7C45DA}" destId="{8F920758-7A2F-448F-8CFF-0FE86169E845}" srcOrd="0" destOrd="0" presId="urn:microsoft.com/office/officeart/2005/8/layout/hList2"/>
    <dgm:cxn modelId="{683FEA87-EAB1-4E02-AA03-998EDF58347A}" type="presParOf" srcId="{EF5D4DD7-7937-4BEC-B6FC-ED570E7C45DA}" destId="{C839D313-D11E-4A9F-8572-253D5C4717E5}" srcOrd="1" destOrd="0" presId="urn:microsoft.com/office/officeart/2005/8/layout/hList2"/>
    <dgm:cxn modelId="{6C77BCA6-F7BA-4334-87B1-E4D8F3E046AB}" type="presParOf" srcId="{EF5D4DD7-7937-4BEC-B6FC-ED570E7C45DA}" destId="{719A4899-36DC-45C1-B0E6-A973B11368DC}" srcOrd="2" destOrd="0" presId="urn:microsoft.com/office/officeart/2005/8/layout/hList2"/>
    <dgm:cxn modelId="{B42F99B5-3EDF-4710-B58C-0005E51E69FD}" type="presParOf" srcId="{D63B2EB1-0ED7-411D-BF4D-79A141FD9CC1}" destId="{951701AE-62D2-408D-A012-A2040D64F895}" srcOrd="3" destOrd="0" presId="urn:microsoft.com/office/officeart/2005/8/layout/hList2"/>
    <dgm:cxn modelId="{4D3A9732-A713-4BD8-BFE7-17A3AC39551B}" type="presParOf" srcId="{D63B2EB1-0ED7-411D-BF4D-79A141FD9CC1}" destId="{B196C23B-6105-45B8-8832-D4BC85324F62}" srcOrd="4" destOrd="0" presId="urn:microsoft.com/office/officeart/2005/8/layout/hList2"/>
    <dgm:cxn modelId="{33ACDC3E-060D-4B5B-8290-51572300C7A2}" type="presParOf" srcId="{B196C23B-6105-45B8-8832-D4BC85324F62}" destId="{6CA1AE93-39EF-4A8D-9947-EAD237E564D8}" srcOrd="0" destOrd="0" presId="urn:microsoft.com/office/officeart/2005/8/layout/hList2"/>
    <dgm:cxn modelId="{B39255A7-5209-413C-AA0C-F93B4C06681E}" type="presParOf" srcId="{B196C23B-6105-45B8-8832-D4BC85324F62}" destId="{56AADAD3-6A71-4806-9B82-29C1DE926DD4}" srcOrd="1" destOrd="0" presId="urn:microsoft.com/office/officeart/2005/8/layout/hList2"/>
    <dgm:cxn modelId="{754D9A2F-BE2B-46B6-97C7-BD6F94897A7D}" type="presParOf" srcId="{B196C23B-6105-45B8-8832-D4BC85324F62}" destId="{745908CD-9EB3-4E84-A3AF-DA12E10BED60}" srcOrd="2" destOrd="0" presId="urn:microsoft.com/office/officeart/2005/8/layout/hList2"/>
    <dgm:cxn modelId="{A09D22E6-4C38-438D-A038-2307FD341FC3}" type="presParOf" srcId="{D63B2EB1-0ED7-411D-BF4D-79A141FD9CC1}" destId="{3A407279-600A-47DD-8003-B27F2BDC78E5}" srcOrd="5" destOrd="0" presId="urn:microsoft.com/office/officeart/2005/8/layout/hList2"/>
    <dgm:cxn modelId="{0276DDD5-5A59-497C-B9CA-2185D02958BF}" type="presParOf" srcId="{D63B2EB1-0ED7-411D-BF4D-79A141FD9CC1}" destId="{A4E6AF28-CE5A-4553-B063-6531EA53C8E6}" srcOrd="6" destOrd="0" presId="urn:microsoft.com/office/officeart/2005/8/layout/hList2"/>
    <dgm:cxn modelId="{359BBA06-F0D3-470A-BBEF-1929C12EE3B1}" type="presParOf" srcId="{A4E6AF28-CE5A-4553-B063-6531EA53C8E6}" destId="{4677A34B-F10C-4420-B59A-C66DAC0E9CD9}" srcOrd="0" destOrd="0" presId="urn:microsoft.com/office/officeart/2005/8/layout/hList2"/>
    <dgm:cxn modelId="{82FA9F0F-F877-4592-BE66-B9C009B2C1F1}" type="presParOf" srcId="{A4E6AF28-CE5A-4553-B063-6531EA53C8E6}" destId="{2DD52311-55FD-4ABB-848B-D8EA741D7B35}" srcOrd="1" destOrd="0" presId="urn:microsoft.com/office/officeart/2005/8/layout/hList2"/>
    <dgm:cxn modelId="{C85D7545-F5CC-4FDD-B14C-F7584E4D1A5B}" type="presParOf" srcId="{A4E6AF28-CE5A-4553-B063-6531EA53C8E6}" destId="{16844768-9C0A-4F88-BB6C-533E563C0297}" srcOrd="2" destOrd="0" presId="urn:microsoft.com/office/officeart/2005/8/layout/hList2"/>
    <dgm:cxn modelId="{CEE97E84-F6CE-4D70-8AF5-210BE6BF0FA5}" type="presParOf" srcId="{D63B2EB1-0ED7-411D-BF4D-79A141FD9CC1}" destId="{95882DEC-CD06-44E5-B31B-A8C292164DDD}" srcOrd="7" destOrd="0" presId="urn:microsoft.com/office/officeart/2005/8/layout/hList2"/>
    <dgm:cxn modelId="{95DB42F0-C8F5-49AB-BBB5-980446EDAB3B}" type="presParOf" srcId="{D63B2EB1-0ED7-411D-BF4D-79A141FD9CC1}" destId="{E018C562-754F-4F1E-9A6B-C710042D85DB}" srcOrd="8" destOrd="0" presId="urn:microsoft.com/office/officeart/2005/8/layout/hList2"/>
    <dgm:cxn modelId="{49E409FA-5E49-4160-B76B-37D835FF053B}" type="presParOf" srcId="{E018C562-754F-4F1E-9A6B-C710042D85DB}" destId="{CEE73E4B-8274-4002-AB01-E79AA1C569B4}" srcOrd="0" destOrd="0" presId="urn:microsoft.com/office/officeart/2005/8/layout/hList2"/>
    <dgm:cxn modelId="{3BB5CB90-E10C-4574-96CD-D152C3880A62}" type="presParOf" srcId="{E018C562-754F-4F1E-9A6B-C710042D85DB}" destId="{8A88BE91-27CE-491F-885B-E0CFB36425E5}" srcOrd="1" destOrd="0" presId="urn:microsoft.com/office/officeart/2005/8/layout/hList2"/>
    <dgm:cxn modelId="{91E35048-074D-451E-BA98-3B049BB085AA}" type="presParOf" srcId="{E018C562-754F-4F1E-9A6B-C710042D85DB}" destId="{DD556A8E-4E2B-4C91-BA50-C6F4C6F32A8E}" srcOrd="2" destOrd="0" presId="urn:microsoft.com/office/officeart/2005/8/layout/hList2"/>
    <dgm:cxn modelId="{0C77355E-C8D9-4770-8787-A676CF9EDA5D}" type="presParOf" srcId="{D63B2EB1-0ED7-411D-BF4D-79A141FD9CC1}" destId="{DA0DF102-84E6-4E54-941C-8F21B6365518}" srcOrd="9" destOrd="0" presId="urn:microsoft.com/office/officeart/2005/8/layout/hList2"/>
    <dgm:cxn modelId="{6728AC9D-3591-4763-AFCC-F83F0208F9B9}" type="presParOf" srcId="{D63B2EB1-0ED7-411D-BF4D-79A141FD9CC1}" destId="{31ABA6FB-668E-4C0C-8DBE-C07E87C6F5D2}" srcOrd="10" destOrd="0" presId="urn:microsoft.com/office/officeart/2005/8/layout/hList2"/>
    <dgm:cxn modelId="{0CB4742F-7A24-4CBD-8267-AEA85EFF5EE9}" type="presParOf" srcId="{31ABA6FB-668E-4C0C-8DBE-C07E87C6F5D2}" destId="{0A3CF386-7611-4C1B-9F51-41BE6CF82AB9}" srcOrd="0" destOrd="0" presId="urn:microsoft.com/office/officeart/2005/8/layout/hList2"/>
    <dgm:cxn modelId="{BD55E4C5-2B5D-4C2C-A731-2A21323B8F94}" type="presParOf" srcId="{31ABA6FB-668E-4C0C-8DBE-C07E87C6F5D2}" destId="{34063F81-E0BF-48B7-9B1E-97EB44E0D025}" srcOrd="1" destOrd="0" presId="urn:microsoft.com/office/officeart/2005/8/layout/hList2"/>
    <dgm:cxn modelId="{2C1CCD72-45D7-4803-A922-069376176A94}" type="presParOf" srcId="{31ABA6FB-668E-4C0C-8DBE-C07E87C6F5D2}" destId="{697CD1FD-94EF-46FD-AFC1-299A61B081C9}" srcOrd="2" destOrd="0" presId="urn:microsoft.com/office/officeart/2005/8/layout/h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5DFCBBCA-7115-497B-BE8C-DCD7E0A71E66}" type="doc">
      <dgm:prSet loTypeId="urn:microsoft.com/office/officeart/2011/layout/CircleProcess" loCatId="process" qsTypeId="urn:microsoft.com/office/officeart/2005/8/quickstyle/simple1" qsCatId="simple" csTypeId="urn:microsoft.com/office/officeart/2005/8/colors/accent1_2" csCatId="accent1" phldr="1"/>
      <dgm:spPr/>
      <dgm:t>
        <a:bodyPr/>
        <a:lstStyle/>
        <a:p>
          <a:endParaRPr lang="nb-NO"/>
        </a:p>
      </dgm:t>
    </dgm:pt>
    <dgm:pt modelId="{C1BCAC32-ECA7-46A8-AFFB-F1FCF59A48BA}">
      <dgm:prSet/>
      <dgm:spPr/>
      <dgm:t>
        <a:bodyPr/>
        <a:lstStyle/>
        <a:p>
          <a:endParaRPr lang="nb-NO"/>
        </a:p>
      </dgm:t>
    </dgm:pt>
    <dgm:pt modelId="{04157123-FD21-4E53-A8F6-400C98BDED61}" type="parTrans" cxnId="{5E49D180-BF3A-461A-9A2A-B1EDB56BFF6B}">
      <dgm:prSet/>
      <dgm:spPr/>
      <dgm:t>
        <a:bodyPr/>
        <a:lstStyle/>
        <a:p>
          <a:endParaRPr lang="nb-NO"/>
        </a:p>
      </dgm:t>
    </dgm:pt>
    <dgm:pt modelId="{53B428FA-A6DE-440D-B9C0-1E8E520BB5C3}" type="sibTrans" cxnId="{5E49D180-BF3A-461A-9A2A-B1EDB56BFF6B}">
      <dgm:prSet/>
      <dgm:spPr/>
      <dgm:t>
        <a:bodyPr/>
        <a:lstStyle/>
        <a:p>
          <a:endParaRPr lang="nb-NO"/>
        </a:p>
      </dgm:t>
    </dgm:pt>
    <dgm:pt modelId="{8B592D62-8275-437D-9BC6-6C2155EF6DC9}">
      <dgm:prSet/>
      <dgm:spPr/>
      <dgm:t>
        <a:bodyPr/>
        <a:lstStyle/>
        <a:p>
          <a:endParaRPr lang="nb-NO"/>
        </a:p>
      </dgm:t>
    </dgm:pt>
    <dgm:pt modelId="{2CECA73C-C603-4EB3-B177-371B73F6E8CA}" type="parTrans" cxnId="{BE16A33C-DCAE-46AC-A993-7D0792232B79}">
      <dgm:prSet/>
      <dgm:spPr/>
      <dgm:t>
        <a:bodyPr/>
        <a:lstStyle/>
        <a:p>
          <a:endParaRPr lang="nb-NO"/>
        </a:p>
      </dgm:t>
    </dgm:pt>
    <dgm:pt modelId="{913DEDF6-F966-4D29-8BB0-0CAE486626DE}" type="sibTrans" cxnId="{BE16A33C-DCAE-46AC-A993-7D0792232B79}">
      <dgm:prSet/>
      <dgm:spPr/>
      <dgm:t>
        <a:bodyPr/>
        <a:lstStyle/>
        <a:p>
          <a:endParaRPr lang="nb-NO"/>
        </a:p>
      </dgm:t>
    </dgm:pt>
    <dgm:pt modelId="{A5E960B6-20E5-4028-AAFA-FA4636683E08}">
      <dgm:prSet/>
      <dgm:spPr/>
      <dgm:t>
        <a:bodyPr/>
        <a:lstStyle/>
        <a:p>
          <a:endParaRPr lang="nb-NO"/>
        </a:p>
      </dgm:t>
    </dgm:pt>
    <dgm:pt modelId="{2DC8BD82-CB10-4F00-ACBD-4BE3AE0F8C60}" type="parTrans" cxnId="{919782A4-593C-40B7-A44E-CB7186080DEF}">
      <dgm:prSet/>
      <dgm:spPr/>
      <dgm:t>
        <a:bodyPr/>
        <a:lstStyle/>
        <a:p>
          <a:endParaRPr lang="nb-NO"/>
        </a:p>
      </dgm:t>
    </dgm:pt>
    <dgm:pt modelId="{F3AF91ED-0AF6-4DF8-8FFE-F5E9FFCF9836}" type="sibTrans" cxnId="{919782A4-593C-40B7-A44E-CB7186080DEF}">
      <dgm:prSet/>
      <dgm:spPr/>
      <dgm:t>
        <a:bodyPr/>
        <a:lstStyle/>
        <a:p>
          <a:endParaRPr lang="nb-NO"/>
        </a:p>
      </dgm:t>
    </dgm:pt>
    <dgm:pt modelId="{1A06BB2B-21DE-473A-9456-4D604778D12D}">
      <dgm:prSet/>
      <dgm:spPr/>
      <dgm:t>
        <a:bodyPr/>
        <a:lstStyle/>
        <a:p>
          <a:endParaRPr lang="nb-NO"/>
        </a:p>
      </dgm:t>
    </dgm:pt>
    <dgm:pt modelId="{6FEB02CA-A576-4382-B230-85E20B435A03}" type="parTrans" cxnId="{F774EEAD-8979-4DCB-B904-B5F525E0669C}">
      <dgm:prSet/>
      <dgm:spPr/>
      <dgm:t>
        <a:bodyPr/>
        <a:lstStyle/>
        <a:p>
          <a:endParaRPr lang="nb-NO"/>
        </a:p>
      </dgm:t>
    </dgm:pt>
    <dgm:pt modelId="{C8204258-EC86-4F62-9A9D-BEBB02C6054A}" type="sibTrans" cxnId="{F774EEAD-8979-4DCB-B904-B5F525E0669C}">
      <dgm:prSet/>
      <dgm:spPr/>
      <dgm:t>
        <a:bodyPr/>
        <a:lstStyle/>
        <a:p>
          <a:endParaRPr lang="nb-NO"/>
        </a:p>
      </dgm:t>
    </dgm:pt>
    <dgm:pt modelId="{1EB70432-121F-49B9-AEA3-4726DC7E9615}">
      <dgm:prSet/>
      <dgm:spPr/>
      <dgm:t>
        <a:bodyPr/>
        <a:lstStyle/>
        <a:p>
          <a:endParaRPr lang="nb-NO"/>
        </a:p>
      </dgm:t>
    </dgm:pt>
    <dgm:pt modelId="{6FAE52E5-1310-4387-A320-BD444DB7D14E}" type="parTrans" cxnId="{362C7F01-0F08-48A0-B94A-983D321A6BB5}">
      <dgm:prSet/>
      <dgm:spPr/>
      <dgm:t>
        <a:bodyPr/>
        <a:lstStyle/>
        <a:p>
          <a:endParaRPr lang="nb-NO"/>
        </a:p>
      </dgm:t>
    </dgm:pt>
    <dgm:pt modelId="{9D1D81A6-0FFE-47E2-886D-AB2EF6224B3F}" type="sibTrans" cxnId="{362C7F01-0F08-48A0-B94A-983D321A6BB5}">
      <dgm:prSet/>
      <dgm:spPr/>
      <dgm:t>
        <a:bodyPr/>
        <a:lstStyle/>
        <a:p>
          <a:endParaRPr lang="nb-NO"/>
        </a:p>
      </dgm:t>
    </dgm:pt>
    <dgm:pt modelId="{55FD8E17-3079-45B1-8334-19B9CC2FE0C0}">
      <dgm:prSet/>
      <dgm:spPr/>
      <dgm:t>
        <a:bodyPr/>
        <a:lstStyle/>
        <a:p>
          <a:endParaRPr lang="nb-NO"/>
        </a:p>
      </dgm:t>
    </dgm:pt>
    <dgm:pt modelId="{270ED1B3-902C-4F9E-B7F3-050832FFC036}" type="parTrans" cxnId="{1915D5A9-8C40-46E3-9863-0DCC064036BF}">
      <dgm:prSet/>
      <dgm:spPr/>
      <dgm:t>
        <a:bodyPr/>
        <a:lstStyle/>
        <a:p>
          <a:endParaRPr lang="nb-NO"/>
        </a:p>
      </dgm:t>
    </dgm:pt>
    <dgm:pt modelId="{32719710-AC0A-476C-9963-CE5CF34F37A5}" type="sibTrans" cxnId="{1915D5A9-8C40-46E3-9863-0DCC064036BF}">
      <dgm:prSet/>
      <dgm:spPr/>
      <dgm:t>
        <a:bodyPr/>
        <a:lstStyle/>
        <a:p>
          <a:endParaRPr lang="nb-NO"/>
        </a:p>
      </dgm:t>
    </dgm:pt>
    <dgm:pt modelId="{02C8823F-C239-4A33-BFF5-26450453F7B8}">
      <dgm:prSet/>
      <dgm:spPr/>
      <dgm:t>
        <a:bodyPr/>
        <a:lstStyle/>
        <a:p>
          <a:endParaRPr lang="nb-NO"/>
        </a:p>
      </dgm:t>
    </dgm:pt>
    <dgm:pt modelId="{13438F0E-449B-4E4C-8539-E601245B3A47}" type="parTrans" cxnId="{E43EE02D-F3BC-41FB-8CC9-6F76B1F49724}">
      <dgm:prSet/>
      <dgm:spPr/>
      <dgm:t>
        <a:bodyPr/>
        <a:lstStyle/>
        <a:p>
          <a:endParaRPr lang="nb-NO"/>
        </a:p>
      </dgm:t>
    </dgm:pt>
    <dgm:pt modelId="{0B200DB6-87EF-46AB-B2D1-1FBADFC0B8AA}" type="sibTrans" cxnId="{E43EE02D-F3BC-41FB-8CC9-6F76B1F49724}">
      <dgm:prSet/>
      <dgm:spPr/>
      <dgm:t>
        <a:bodyPr/>
        <a:lstStyle/>
        <a:p>
          <a:endParaRPr lang="nb-NO"/>
        </a:p>
      </dgm:t>
    </dgm:pt>
    <dgm:pt modelId="{654788D7-3C7C-492F-9F64-13055F15D1C1}" type="pres">
      <dgm:prSet presAssocID="{5DFCBBCA-7115-497B-BE8C-DCD7E0A71E66}" presName="Name0" presStyleCnt="0">
        <dgm:presLayoutVars>
          <dgm:chMax val="11"/>
          <dgm:chPref val="11"/>
          <dgm:dir/>
          <dgm:resizeHandles/>
        </dgm:presLayoutVars>
      </dgm:prSet>
      <dgm:spPr/>
    </dgm:pt>
    <dgm:pt modelId="{594A128B-491E-467C-AB98-1EF1AA7E9B82}" type="pres">
      <dgm:prSet presAssocID="{02C8823F-C239-4A33-BFF5-26450453F7B8}" presName="Accent7" presStyleCnt="0"/>
      <dgm:spPr/>
    </dgm:pt>
    <dgm:pt modelId="{4FF3ECC0-8124-42A2-869B-B55DF1C411B5}" type="pres">
      <dgm:prSet presAssocID="{02C8823F-C239-4A33-BFF5-26450453F7B8}" presName="Accent" presStyleLbl="node1" presStyleIdx="0" presStyleCnt="7"/>
      <dgm:spPr/>
    </dgm:pt>
    <dgm:pt modelId="{BDA6B103-1C38-4498-92EE-4FBE782E5B9B}" type="pres">
      <dgm:prSet presAssocID="{02C8823F-C239-4A33-BFF5-26450453F7B8}" presName="ParentBackground7" presStyleCnt="0"/>
      <dgm:spPr/>
    </dgm:pt>
    <dgm:pt modelId="{05888D90-20CB-4B8C-B1C7-FF983922A368}" type="pres">
      <dgm:prSet presAssocID="{02C8823F-C239-4A33-BFF5-26450453F7B8}" presName="ParentBackground" presStyleLbl="fgAcc1" presStyleIdx="0" presStyleCnt="7"/>
      <dgm:spPr/>
    </dgm:pt>
    <dgm:pt modelId="{976A010B-0A5C-4165-A208-A8E980650827}" type="pres">
      <dgm:prSet presAssocID="{02C8823F-C239-4A33-BFF5-26450453F7B8}" presName="Parent7" presStyleLbl="revTx" presStyleIdx="0" presStyleCnt="0">
        <dgm:presLayoutVars>
          <dgm:chMax val="1"/>
          <dgm:chPref val="1"/>
          <dgm:bulletEnabled val="1"/>
        </dgm:presLayoutVars>
      </dgm:prSet>
      <dgm:spPr/>
    </dgm:pt>
    <dgm:pt modelId="{8CA72C37-D242-4382-B255-01692EE2C8CF}" type="pres">
      <dgm:prSet presAssocID="{55FD8E17-3079-45B1-8334-19B9CC2FE0C0}" presName="Accent6" presStyleCnt="0"/>
      <dgm:spPr/>
    </dgm:pt>
    <dgm:pt modelId="{DA572FB0-CEC1-4906-9013-2528F54862D5}" type="pres">
      <dgm:prSet presAssocID="{55FD8E17-3079-45B1-8334-19B9CC2FE0C0}" presName="Accent" presStyleLbl="node1" presStyleIdx="1" presStyleCnt="7"/>
      <dgm:spPr/>
    </dgm:pt>
    <dgm:pt modelId="{E4B2B9AF-47C2-4E21-B00C-1B5074667215}" type="pres">
      <dgm:prSet presAssocID="{55FD8E17-3079-45B1-8334-19B9CC2FE0C0}" presName="ParentBackground6" presStyleCnt="0"/>
      <dgm:spPr/>
    </dgm:pt>
    <dgm:pt modelId="{89A51817-B587-4B6D-8D94-54266EAE4093}" type="pres">
      <dgm:prSet presAssocID="{55FD8E17-3079-45B1-8334-19B9CC2FE0C0}" presName="ParentBackground" presStyleLbl="fgAcc1" presStyleIdx="1" presStyleCnt="7"/>
      <dgm:spPr/>
    </dgm:pt>
    <dgm:pt modelId="{D03FE0CF-517D-4533-9E76-C562E54DA844}" type="pres">
      <dgm:prSet presAssocID="{55FD8E17-3079-45B1-8334-19B9CC2FE0C0}" presName="Parent6" presStyleLbl="revTx" presStyleIdx="0" presStyleCnt="0">
        <dgm:presLayoutVars>
          <dgm:chMax val="1"/>
          <dgm:chPref val="1"/>
          <dgm:bulletEnabled val="1"/>
        </dgm:presLayoutVars>
      </dgm:prSet>
      <dgm:spPr/>
    </dgm:pt>
    <dgm:pt modelId="{3387F05A-4547-455C-B46F-CFFF6856107C}" type="pres">
      <dgm:prSet presAssocID="{1EB70432-121F-49B9-AEA3-4726DC7E9615}" presName="Accent5" presStyleCnt="0"/>
      <dgm:spPr/>
    </dgm:pt>
    <dgm:pt modelId="{B5AAA996-F64D-4962-9941-7ECD5CDB7A8A}" type="pres">
      <dgm:prSet presAssocID="{1EB70432-121F-49B9-AEA3-4726DC7E9615}" presName="Accent" presStyleLbl="node1" presStyleIdx="2" presStyleCnt="7"/>
      <dgm:spPr/>
    </dgm:pt>
    <dgm:pt modelId="{B71A3782-299D-4F3C-8D74-6EFC9C41E108}" type="pres">
      <dgm:prSet presAssocID="{1EB70432-121F-49B9-AEA3-4726DC7E9615}" presName="ParentBackground5" presStyleCnt="0"/>
      <dgm:spPr/>
    </dgm:pt>
    <dgm:pt modelId="{1570D18C-CEA7-4240-8EAA-AC15CC79D4C1}" type="pres">
      <dgm:prSet presAssocID="{1EB70432-121F-49B9-AEA3-4726DC7E9615}" presName="ParentBackground" presStyleLbl="fgAcc1" presStyleIdx="2" presStyleCnt="7"/>
      <dgm:spPr/>
    </dgm:pt>
    <dgm:pt modelId="{35C4207D-C310-4D21-91A0-0F41FF6BDD58}" type="pres">
      <dgm:prSet presAssocID="{1EB70432-121F-49B9-AEA3-4726DC7E9615}" presName="Parent5" presStyleLbl="revTx" presStyleIdx="0" presStyleCnt="0">
        <dgm:presLayoutVars>
          <dgm:chMax val="1"/>
          <dgm:chPref val="1"/>
          <dgm:bulletEnabled val="1"/>
        </dgm:presLayoutVars>
      </dgm:prSet>
      <dgm:spPr/>
    </dgm:pt>
    <dgm:pt modelId="{42161790-441E-463C-B558-99F8A7F07BAA}" type="pres">
      <dgm:prSet presAssocID="{1A06BB2B-21DE-473A-9456-4D604778D12D}" presName="Accent4" presStyleCnt="0"/>
      <dgm:spPr/>
    </dgm:pt>
    <dgm:pt modelId="{8D061D87-263C-4B8A-B5E8-F5EF462BE153}" type="pres">
      <dgm:prSet presAssocID="{1A06BB2B-21DE-473A-9456-4D604778D12D}" presName="Accent" presStyleLbl="node1" presStyleIdx="3" presStyleCnt="7"/>
      <dgm:spPr/>
    </dgm:pt>
    <dgm:pt modelId="{19E505D5-7A9E-4516-B936-1307183C504C}" type="pres">
      <dgm:prSet presAssocID="{1A06BB2B-21DE-473A-9456-4D604778D12D}" presName="ParentBackground4" presStyleCnt="0"/>
      <dgm:spPr/>
    </dgm:pt>
    <dgm:pt modelId="{7E303E09-4472-4101-AE97-78B249B664DD}" type="pres">
      <dgm:prSet presAssocID="{1A06BB2B-21DE-473A-9456-4D604778D12D}" presName="ParentBackground" presStyleLbl="fgAcc1" presStyleIdx="3" presStyleCnt="7"/>
      <dgm:spPr/>
    </dgm:pt>
    <dgm:pt modelId="{261B3E5A-FDDD-4949-973F-F446F124BF91}" type="pres">
      <dgm:prSet presAssocID="{1A06BB2B-21DE-473A-9456-4D604778D12D}" presName="Parent4" presStyleLbl="revTx" presStyleIdx="0" presStyleCnt="0">
        <dgm:presLayoutVars>
          <dgm:chMax val="1"/>
          <dgm:chPref val="1"/>
          <dgm:bulletEnabled val="1"/>
        </dgm:presLayoutVars>
      </dgm:prSet>
      <dgm:spPr/>
    </dgm:pt>
    <dgm:pt modelId="{138DA8C5-6793-48C5-A6F9-9516A7020B10}" type="pres">
      <dgm:prSet presAssocID="{A5E960B6-20E5-4028-AAFA-FA4636683E08}" presName="Accent3" presStyleCnt="0"/>
      <dgm:spPr/>
    </dgm:pt>
    <dgm:pt modelId="{A97B80C0-F1A3-41C1-8054-7BC220DE7530}" type="pres">
      <dgm:prSet presAssocID="{A5E960B6-20E5-4028-AAFA-FA4636683E08}" presName="Accent" presStyleLbl="node1" presStyleIdx="4" presStyleCnt="7"/>
      <dgm:spPr/>
    </dgm:pt>
    <dgm:pt modelId="{05A93629-E9DC-4C8F-9BCD-A76C9B4FAF4F}" type="pres">
      <dgm:prSet presAssocID="{A5E960B6-20E5-4028-AAFA-FA4636683E08}" presName="ParentBackground3" presStyleCnt="0"/>
      <dgm:spPr/>
    </dgm:pt>
    <dgm:pt modelId="{425638C6-8FF9-4E72-9E48-91B4D3103371}" type="pres">
      <dgm:prSet presAssocID="{A5E960B6-20E5-4028-AAFA-FA4636683E08}" presName="ParentBackground" presStyleLbl="fgAcc1" presStyleIdx="4" presStyleCnt="7"/>
      <dgm:spPr/>
    </dgm:pt>
    <dgm:pt modelId="{FEDE571D-7DC3-43E8-A9C0-178F9A09AAAA}" type="pres">
      <dgm:prSet presAssocID="{A5E960B6-20E5-4028-AAFA-FA4636683E08}" presName="Parent3" presStyleLbl="revTx" presStyleIdx="0" presStyleCnt="0">
        <dgm:presLayoutVars>
          <dgm:chMax val="1"/>
          <dgm:chPref val="1"/>
          <dgm:bulletEnabled val="1"/>
        </dgm:presLayoutVars>
      </dgm:prSet>
      <dgm:spPr/>
    </dgm:pt>
    <dgm:pt modelId="{34868D8B-F505-44F6-BB71-ADC1677F0314}" type="pres">
      <dgm:prSet presAssocID="{8B592D62-8275-437D-9BC6-6C2155EF6DC9}" presName="Accent2" presStyleCnt="0"/>
      <dgm:spPr/>
    </dgm:pt>
    <dgm:pt modelId="{EFEF962C-E136-48DD-A382-50E003270E93}" type="pres">
      <dgm:prSet presAssocID="{8B592D62-8275-437D-9BC6-6C2155EF6DC9}" presName="Accent" presStyleLbl="node1" presStyleIdx="5" presStyleCnt="7"/>
      <dgm:spPr/>
    </dgm:pt>
    <dgm:pt modelId="{96BDB2AB-32C6-4889-9E3B-3B0D0D0C9C51}" type="pres">
      <dgm:prSet presAssocID="{8B592D62-8275-437D-9BC6-6C2155EF6DC9}" presName="ParentBackground2" presStyleCnt="0"/>
      <dgm:spPr/>
    </dgm:pt>
    <dgm:pt modelId="{CD26C5D2-81DF-4CC9-8E13-202AC4D79894}" type="pres">
      <dgm:prSet presAssocID="{8B592D62-8275-437D-9BC6-6C2155EF6DC9}" presName="ParentBackground" presStyleLbl="fgAcc1" presStyleIdx="5" presStyleCnt="7"/>
      <dgm:spPr/>
    </dgm:pt>
    <dgm:pt modelId="{ACBBE42A-38CF-40D6-80B9-3CA4AC167751}" type="pres">
      <dgm:prSet presAssocID="{8B592D62-8275-437D-9BC6-6C2155EF6DC9}" presName="Parent2" presStyleLbl="revTx" presStyleIdx="0" presStyleCnt="0">
        <dgm:presLayoutVars>
          <dgm:chMax val="1"/>
          <dgm:chPref val="1"/>
          <dgm:bulletEnabled val="1"/>
        </dgm:presLayoutVars>
      </dgm:prSet>
      <dgm:spPr/>
    </dgm:pt>
    <dgm:pt modelId="{4892A1C6-F203-44C7-B050-A85F7442F4CC}" type="pres">
      <dgm:prSet presAssocID="{C1BCAC32-ECA7-46A8-AFFB-F1FCF59A48BA}" presName="Accent1" presStyleCnt="0"/>
      <dgm:spPr/>
    </dgm:pt>
    <dgm:pt modelId="{02687595-84E7-4995-BF1B-09B9A99F584C}" type="pres">
      <dgm:prSet presAssocID="{C1BCAC32-ECA7-46A8-AFFB-F1FCF59A48BA}" presName="Accent" presStyleLbl="node1" presStyleIdx="6" presStyleCnt="7"/>
      <dgm:spPr/>
    </dgm:pt>
    <dgm:pt modelId="{385DA948-5E2A-41BC-BFF9-97F157D9A1D0}" type="pres">
      <dgm:prSet presAssocID="{C1BCAC32-ECA7-46A8-AFFB-F1FCF59A48BA}" presName="ParentBackground1" presStyleCnt="0"/>
      <dgm:spPr/>
    </dgm:pt>
    <dgm:pt modelId="{8855352C-33A5-4429-8E44-33F7EA0A88D1}" type="pres">
      <dgm:prSet presAssocID="{C1BCAC32-ECA7-46A8-AFFB-F1FCF59A48BA}" presName="ParentBackground" presStyleLbl="fgAcc1" presStyleIdx="6" presStyleCnt="7"/>
      <dgm:spPr/>
    </dgm:pt>
    <dgm:pt modelId="{0CDADDDC-3569-4625-A94B-01797EFBEA16}" type="pres">
      <dgm:prSet presAssocID="{C1BCAC32-ECA7-46A8-AFFB-F1FCF59A48BA}" presName="Parent1" presStyleLbl="revTx" presStyleIdx="0" presStyleCnt="0">
        <dgm:presLayoutVars>
          <dgm:chMax val="1"/>
          <dgm:chPref val="1"/>
          <dgm:bulletEnabled val="1"/>
        </dgm:presLayoutVars>
      </dgm:prSet>
      <dgm:spPr/>
    </dgm:pt>
  </dgm:ptLst>
  <dgm:cxnLst>
    <dgm:cxn modelId="{362C7F01-0F08-48A0-B94A-983D321A6BB5}" srcId="{5DFCBBCA-7115-497B-BE8C-DCD7E0A71E66}" destId="{1EB70432-121F-49B9-AEA3-4726DC7E9615}" srcOrd="4" destOrd="0" parTransId="{6FAE52E5-1310-4387-A320-BD444DB7D14E}" sibTransId="{9D1D81A6-0FFE-47E2-886D-AB2EF6224B3F}"/>
    <dgm:cxn modelId="{03A09A01-F855-4BDC-B267-D7A589BDC2C5}" type="presOf" srcId="{8B592D62-8275-437D-9BC6-6C2155EF6DC9}" destId="{ACBBE42A-38CF-40D6-80B9-3CA4AC167751}" srcOrd="1" destOrd="0" presId="urn:microsoft.com/office/officeart/2011/layout/CircleProcess"/>
    <dgm:cxn modelId="{E43EE02D-F3BC-41FB-8CC9-6F76B1F49724}" srcId="{5DFCBBCA-7115-497B-BE8C-DCD7E0A71E66}" destId="{02C8823F-C239-4A33-BFF5-26450453F7B8}" srcOrd="6" destOrd="0" parTransId="{13438F0E-449B-4E4C-8539-E601245B3A47}" sibTransId="{0B200DB6-87EF-46AB-B2D1-1FBADFC0B8AA}"/>
    <dgm:cxn modelId="{8325D23A-3B51-4DF7-974D-317C95D0E643}" type="presOf" srcId="{1EB70432-121F-49B9-AEA3-4726DC7E9615}" destId="{1570D18C-CEA7-4240-8EAA-AC15CC79D4C1}" srcOrd="0" destOrd="0" presId="urn:microsoft.com/office/officeart/2011/layout/CircleProcess"/>
    <dgm:cxn modelId="{AFD6243C-6513-4CAC-B810-1162C5EAB2F3}" type="presOf" srcId="{C1BCAC32-ECA7-46A8-AFFB-F1FCF59A48BA}" destId="{8855352C-33A5-4429-8E44-33F7EA0A88D1}" srcOrd="0" destOrd="0" presId="urn:microsoft.com/office/officeart/2011/layout/CircleProcess"/>
    <dgm:cxn modelId="{BE16A33C-DCAE-46AC-A993-7D0792232B79}" srcId="{5DFCBBCA-7115-497B-BE8C-DCD7E0A71E66}" destId="{8B592D62-8275-437D-9BC6-6C2155EF6DC9}" srcOrd="1" destOrd="0" parTransId="{2CECA73C-C603-4EB3-B177-371B73F6E8CA}" sibTransId="{913DEDF6-F966-4D29-8BB0-0CAE486626DE}"/>
    <dgm:cxn modelId="{1619355E-3FAB-4FC3-8814-0C59C140C67B}" type="presOf" srcId="{5DFCBBCA-7115-497B-BE8C-DCD7E0A71E66}" destId="{654788D7-3C7C-492F-9F64-13055F15D1C1}" srcOrd="0" destOrd="0" presId="urn:microsoft.com/office/officeart/2011/layout/CircleProcess"/>
    <dgm:cxn modelId="{EFE8D75F-E589-4C0B-B736-FA3DD23871B2}" type="presOf" srcId="{02C8823F-C239-4A33-BFF5-26450453F7B8}" destId="{976A010B-0A5C-4165-A208-A8E980650827}" srcOrd="1" destOrd="0" presId="urn:microsoft.com/office/officeart/2011/layout/CircleProcess"/>
    <dgm:cxn modelId="{08758A6C-EE55-49B5-9BCA-E7FE70903A3A}" type="presOf" srcId="{A5E960B6-20E5-4028-AAFA-FA4636683E08}" destId="{FEDE571D-7DC3-43E8-A9C0-178F9A09AAAA}" srcOrd="1" destOrd="0" presId="urn:microsoft.com/office/officeart/2011/layout/CircleProcess"/>
    <dgm:cxn modelId="{447C2171-7DF9-409B-BE88-D612401A6928}" type="presOf" srcId="{8B592D62-8275-437D-9BC6-6C2155EF6DC9}" destId="{CD26C5D2-81DF-4CC9-8E13-202AC4D79894}" srcOrd="0" destOrd="0" presId="urn:microsoft.com/office/officeart/2011/layout/CircleProcess"/>
    <dgm:cxn modelId="{F54C0158-70AD-447F-88A0-5A577A746112}" type="presOf" srcId="{55FD8E17-3079-45B1-8334-19B9CC2FE0C0}" destId="{89A51817-B587-4B6D-8D94-54266EAE4093}" srcOrd="0" destOrd="0" presId="urn:microsoft.com/office/officeart/2011/layout/CircleProcess"/>
    <dgm:cxn modelId="{9972AA7A-0BFD-408B-BC9B-91481A5E4D3D}" type="presOf" srcId="{C1BCAC32-ECA7-46A8-AFFB-F1FCF59A48BA}" destId="{0CDADDDC-3569-4625-A94B-01797EFBEA16}" srcOrd="1" destOrd="0" presId="urn:microsoft.com/office/officeart/2011/layout/CircleProcess"/>
    <dgm:cxn modelId="{5E49D180-BF3A-461A-9A2A-B1EDB56BFF6B}" srcId="{5DFCBBCA-7115-497B-BE8C-DCD7E0A71E66}" destId="{C1BCAC32-ECA7-46A8-AFFB-F1FCF59A48BA}" srcOrd="0" destOrd="0" parTransId="{04157123-FD21-4E53-A8F6-400C98BDED61}" sibTransId="{53B428FA-A6DE-440D-B9C0-1E8E520BB5C3}"/>
    <dgm:cxn modelId="{EFF0D793-11EB-4B78-B802-F960F7B7C4B1}" type="presOf" srcId="{02C8823F-C239-4A33-BFF5-26450453F7B8}" destId="{05888D90-20CB-4B8C-B1C7-FF983922A368}" srcOrd="0" destOrd="0" presId="urn:microsoft.com/office/officeart/2011/layout/CircleProcess"/>
    <dgm:cxn modelId="{A229F999-38B8-48EB-86B3-92921E251713}" type="presOf" srcId="{1A06BB2B-21DE-473A-9456-4D604778D12D}" destId="{7E303E09-4472-4101-AE97-78B249B664DD}" srcOrd="0" destOrd="0" presId="urn:microsoft.com/office/officeart/2011/layout/CircleProcess"/>
    <dgm:cxn modelId="{919782A4-593C-40B7-A44E-CB7186080DEF}" srcId="{5DFCBBCA-7115-497B-BE8C-DCD7E0A71E66}" destId="{A5E960B6-20E5-4028-AAFA-FA4636683E08}" srcOrd="2" destOrd="0" parTransId="{2DC8BD82-CB10-4F00-ACBD-4BE3AE0F8C60}" sibTransId="{F3AF91ED-0AF6-4DF8-8FFE-F5E9FFCF9836}"/>
    <dgm:cxn modelId="{1915D5A9-8C40-46E3-9863-0DCC064036BF}" srcId="{5DFCBBCA-7115-497B-BE8C-DCD7E0A71E66}" destId="{55FD8E17-3079-45B1-8334-19B9CC2FE0C0}" srcOrd="5" destOrd="0" parTransId="{270ED1B3-902C-4F9E-B7F3-050832FFC036}" sibTransId="{32719710-AC0A-476C-9963-CE5CF34F37A5}"/>
    <dgm:cxn modelId="{F774EEAD-8979-4DCB-B904-B5F525E0669C}" srcId="{5DFCBBCA-7115-497B-BE8C-DCD7E0A71E66}" destId="{1A06BB2B-21DE-473A-9456-4D604778D12D}" srcOrd="3" destOrd="0" parTransId="{6FEB02CA-A576-4382-B230-85E20B435A03}" sibTransId="{C8204258-EC86-4F62-9A9D-BEBB02C6054A}"/>
    <dgm:cxn modelId="{FADB2CB3-8314-4165-855E-E78EF4C99FAC}" type="presOf" srcId="{55FD8E17-3079-45B1-8334-19B9CC2FE0C0}" destId="{D03FE0CF-517D-4533-9E76-C562E54DA844}" srcOrd="1" destOrd="0" presId="urn:microsoft.com/office/officeart/2011/layout/CircleProcess"/>
    <dgm:cxn modelId="{D0EC9FB3-D66C-4C95-A454-B239278A2649}" type="presOf" srcId="{1EB70432-121F-49B9-AEA3-4726DC7E9615}" destId="{35C4207D-C310-4D21-91A0-0F41FF6BDD58}" srcOrd="1" destOrd="0" presId="urn:microsoft.com/office/officeart/2011/layout/CircleProcess"/>
    <dgm:cxn modelId="{2D40E1D9-0243-4E0D-9609-CF569D2D4EF8}" type="presOf" srcId="{1A06BB2B-21DE-473A-9456-4D604778D12D}" destId="{261B3E5A-FDDD-4949-973F-F446F124BF91}" srcOrd="1" destOrd="0" presId="urn:microsoft.com/office/officeart/2011/layout/CircleProcess"/>
    <dgm:cxn modelId="{180784F1-1B59-4A39-AD81-0350294C23FF}" type="presOf" srcId="{A5E960B6-20E5-4028-AAFA-FA4636683E08}" destId="{425638C6-8FF9-4E72-9E48-91B4D3103371}" srcOrd="0" destOrd="0" presId="urn:microsoft.com/office/officeart/2011/layout/CircleProcess"/>
    <dgm:cxn modelId="{94B22394-CE05-4D4D-8FCE-CA63CA532A29}" type="presParOf" srcId="{654788D7-3C7C-492F-9F64-13055F15D1C1}" destId="{594A128B-491E-467C-AB98-1EF1AA7E9B82}" srcOrd="0" destOrd="0" presId="urn:microsoft.com/office/officeart/2011/layout/CircleProcess"/>
    <dgm:cxn modelId="{B8B17D00-BB0C-43FA-B19C-B1304D44D5E4}" type="presParOf" srcId="{594A128B-491E-467C-AB98-1EF1AA7E9B82}" destId="{4FF3ECC0-8124-42A2-869B-B55DF1C411B5}" srcOrd="0" destOrd="0" presId="urn:microsoft.com/office/officeart/2011/layout/CircleProcess"/>
    <dgm:cxn modelId="{A0A5D8C0-0B49-4734-ACB8-E2A945B1D333}" type="presParOf" srcId="{654788D7-3C7C-492F-9F64-13055F15D1C1}" destId="{BDA6B103-1C38-4498-92EE-4FBE782E5B9B}" srcOrd="1" destOrd="0" presId="urn:microsoft.com/office/officeart/2011/layout/CircleProcess"/>
    <dgm:cxn modelId="{212D25AA-6234-49F9-AF88-8D4CB44048B1}" type="presParOf" srcId="{BDA6B103-1C38-4498-92EE-4FBE782E5B9B}" destId="{05888D90-20CB-4B8C-B1C7-FF983922A368}" srcOrd="0" destOrd="0" presId="urn:microsoft.com/office/officeart/2011/layout/CircleProcess"/>
    <dgm:cxn modelId="{B735EA0F-3531-4DE8-AE31-CCA3AB29E5FB}" type="presParOf" srcId="{654788D7-3C7C-492F-9F64-13055F15D1C1}" destId="{976A010B-0A5C-4165-A208-A8E980650827}" srcOrd="2" destOrd="0" presId="urn:microsoft.com/office/officeart/2011/layout/CircleProcess"/>
    <dgm:cxn modelId="{C62CBCFB-AA9F-4CDC-AEBE-CE97F88D00D6}" type="presParOf" srcId="{654788D7-3C7C-492F-9F64-13055F15D1C1}" destId="{8CA72C37-D242-4382-B255-01692EE2C8CF}" srcOrd="3" destOrd="0" presId="urn:microsoft.com/office/officeart/2011/layout/CircleProcess"/>
    <dgm:cxn modelId="{C8F852B0-2FA8-4AE9-9E71-C220CE37D785}" type="presParOf" srcId="{8CA72C37-D242-4382-B255-01692EE2C8CF}" destId="{DA572FB0-CEC1-4906-9013-2528F54862D5}" srcOrd="0" destOrd="0" presId="urn:microsoft.com/office/officeart/2011/layout/CircleProcess"/>
    <dgm:cxn modelId="{3566E346-AB74-4E8E-8EC6-35ADB4A9EF0F}" type="presParOf" srcId="{654788D7-3C7C-492F-9F64-13055F15D1C1}" destId="{E4B2B9AF-47C2-4E21-B00C-1B5074667215}" srcOrd="4" destOrd="0" presId="urn:microsoft.com/office/officeart/2011/layout/CircleProcess"/>
    <dgm:cxn modelId="{68E9960B-0A3F-455E-8053-1D2E5224C3DA}" type="presParOf" srcId="{E4B2B9AF-47C2-4E21-B00C-1B5074667215}" destId="{89A51817-B587-4B6D-8D94-54266EAE4093}" srcOrd="0" destOrd="0" presId="urn:microsoft.com/office/officeart/2011/layout/CircleProcess"/>
    <dgm:cxn modelId="{80425D0B-1275-4A9E-81F2-C611090A2DC6}" type="presParOf" srcId="{654788D7-3C7C-492F-9F64-13055F15D1C1}" destId="{D03FE0CF-517D-4533-9E76-C562E54DA844}" srcOrd="5" destOrd="0" presId="urn:microsoft.com/office/officeart/2011/layout/CircleProcess"/>
    <dgm:cxn modelId="{83C630ED-E460-4F4E-87A6-D817E8F511AD}" type="presParOf" srcId="{654788D7-3C7C-492F-9F64-13055F15D1C1}" destId="{3387F05A-4547-455C-B46F-CFFF6856107C}" srcOrd="6" destOrd="0" presId="urn:microsoft.com/office/officeart/2011/layout/CircleProcess"/>
    <dgm:cxn modelId="{D60C77DC-6A77-4D30-B3D7-5811A4B10069}" type="presParOf" srcId="{3387F05A-4547-455C-B46F-CFFF6856107C}" destId="{B5AAA996-F64D-4962-9941-7ECD5CDB7A8A}" srcOrd="0" destOrd="0" presId="urn:microsoft.com/office/officeart/2011/layout/CircleProcess"/>
    <dgm:cxn modelId="{E9F1652F-365A-4C4F-88DD-603BD0F3A2D2}" type="presParOf" srcId="{654788D7-3C7C-492F-9F64-13055F15D1C1}" destId="{B71A3782-299D-4F3C-8D74-6EFC9C41E108}" srcOrd="7" destOrd="0" presId="urn:microsoft.com/office/officeart/2011/layout/CircleProcess"/>
    <dgm:cxn modelId="{88AB4987-8750-4F9A-9C25-65E62F0C6A7C}" type="presParOf" srcId="{B71A3782-299D-4F3C-8D74-6EFC9C41E108}" destId="{1570D18C-CEA7-4240-8EAA-AC15CC79D4C1}" srcOrd="0" destOrd="0" presId="urn:microsoft.com/office/officeart/2011/layout/CircleProcess"/>
    <dgm:cxn modelId="{486DEB83-DD9D-4A61-97E5-3AEF63913D1D}" type="presParOf" srcId="{654788D7-3C7C-492F-9F64-13055F15D1C1}" destId="{35C4207D-C310-4D21-91A0-0F41FF6BDD58}" srcOrd="8" destOrd="0" presId="urn:microsoft.com/office/officeart/2011/layout/CircleProcess"/>
    <dgm:cxn modelId="{0DCAFF3E-BC79-4FE2-A2E3-90FE136330E4}" type="presParOf" srcId="{654788D7-3C7C-492F-9F64-13055F15D1C1}" destId="{42161790-441E-463C-B558-99F8A7F07BAA}" srcOrd="9" destOrd="0" presId="urn:microsoft.com/office/officeart/2011/layout/CircleProcess"/>
    <dgm:cxn modelId="{B1DFA3B7-9FF8-4847-8C85-C3288EC14FAE}" type="presParOf" srcId="{42161790-441E-463C-B558-99F8A7F07BAA}" destId="{8D061D87-263C-4B8A-B5E8-F5EF462BE153}" srcOrd="0" destOrd="0" presId="urn:microsoft.com/office/officeart/2011/layout/CircleProcess"/>
    <dgm:cxn modelId="{F52A10FA-B567-4F8B-94BA-8D3F3EAD8933}" type="presParOf" srcId="{654788D7-3C7C-492F-9F64-13055F15D1C1}" destId="{19E505D5-7A9E-4516-B936-1307183C504C}" srcOrd="10" destOrd="0" presId="urn:microsoft.com/office/officeart/2011/layout/CircleProcess"/>
    <dgm:cxn modelId="{F7E3DF27-D04D-4214-A061-15268B964BC2}" type="presParOf" srcId="{19E505D5-7A9E-4516-B936-1307183C504C}" destId="{7E303E09-4472-4101-AE97-78B249B664DD}" srcOrd="0" destOrd="0" presId="urn:microsoft.com/office/officeart/2011/layout/CircleProcess"/>
    <dgm:cxn modelId="{CE70F59C-0642-4FB8-8D58-8CB302EDF00C}" type="presParOf" srcId="{654788D7-3C7C-492F-9F64-13055F15D1C1}" destId="{261B3E5A-FDDD-4949-973F-F446F124BF91}" srcOrd="11" destOrd="0" presId="urn:microsoft.com/office/officeart/2011/layout/CircleProcess"/>
    <dgm:cxn modelId="{1DEE574C-64ED-4189-9D32-30A0C8F9CA22}" type="presParOf" srcId="{654788D7-3C7C-492F-9F64-13055F15D1C1}" destId="{138DA8C5-6793-48C5-A6F9-9516A7020B10}" srcOrd="12" destOrd="0" presId="urn:microsoft.com/office/officeart/2011/layout/CircleProcess"/>
    <dgm:cxn modelId="{57798793-6B49-4889-BB8F-2EA102E6961B}" type="presParOf" srcId="{138DA8C5-6793-48C5-A6F9-9516A7020B10}" destId="{A97B80C0-F1A3-41C1-8054-7BC220DE7530}" srcOrd="0" destOrd="0" presId="urn:microsoft.com/office/officeart/2011/layout/CircleProcess"/>
    <dgm:cxn modelId="{97A2D101-E9EE-4086-BB71-255FA1FB4A0C}" type="presParOf" srcId="{654788D7-3C7C-492F-9F64-13055F15D1C1}" destId="{05A93629-E9DC-4C8F-9BCD-A76C9B4FAF4F}" srcOrd="13" destOrd="0" presId="urn:microsoft.com/office/officeart/2011/layout/CircleProcess"/>
    <dgm:cxn modelId="{C9E5110C-8B2C-4468-9ABA-6E4F3E13B3B6}" type="presParOf" srcId="{05A93629-E9DC-4C8F-9BCD-A76C9B4FAF4F}" destId="{425638C6-8FF9-4E72-9E48-91B4D3103371}" srcOrd="0" destOrd="0" presId="urn:microsoft.com/office/officeart/2011/layout/CircleProcess"/>
    <dgm:cxn modelId="{E2AC977A-76B7-415B-8EE5-C73E3989EB4A}" type="presParOf" srcId="{654788D7-3C7C-492F-9F64-13055F15D1C1}" destId="{FEDE571D-7DC3-43E8-A9C0-178F9A09AAAA}" srcOrd="14" destOrd="0" presId="urn:microsoft.com/office/officeart/2011/layout/CircleProcess"/>
    <dgm:cxn modelId="{2A34D098-99C8-4447-A48C-E02D7830036F}" type="presParOf" srcId="{654788D7-3C7C-492F-9F64-13055F15D1C1}" destId="{34868D8B-F505-44F6-BB71-ADC1677F0314}" srcOrd="15" destOrd="0" presId="urn:microsoft.com/office/officeart/2011/layout/CircleProcess"/>
    <dgm:cxn modelId="{2FCC0A57-EF20-4FFD-BDB9-4AC711A8080C}" type="presParOf" srcId="{34868D8B-F505-44F6-BB71-ADC1677F0314}" destId="{EFEF962C-E136-48DD-A382-50E003270E93}" srcOrd="0" destOrd="0" presId="urn:microsoft.com/office/officeart/2011/layout/CircleProcess"/>
    <dgm:cxn modelId="{53FBA7DC-8957-4E5A-B22E-54A753BB8825}" type="presParOf" srcId="{654788D7-3C7C-492F-9F64-13055F15D1C1}" destId="{96BDB2AB-32C6-4889-9E3B-3B0D0D0C9C51}" srcOrd="16" destOrd="0" presId="urn:microsoft.com/office/officeart/2011/layout/CircleProcess"/>
    <dgm:cxn modelId="{9CC252BD-1979-44CB-811B-84463C213108}" type="presParOf" srcId="{96BDB2AB-32C6-4889-9E3B-3B0D0D0C9C51}" destId="{CD26C5D2-81DF-4CC9-8E13-202AC4D79894}" srcOrd="0" destOrd="0" presId="urn:microsoft.com/office/officeart/2011/layout/CircleProcess"/>
    <dgm:cxn modelId="{C93FBB15-F80C-4758-93AF-6C56C24C12C8}" type="presParOf" srcId="{654788D7-3C7C-492F-9F64-13055F15D1C1}" destId="{ACBBE42A-38CF-40D6-80B9-3CA4AC167751}" srcOrd="17" destOrd="0" presId="urn:microsoft.com/office/officeart/2011/layout/CircleProcess"/>
    <dgm:cxn modelId="{7219BAD7-A796-435F-A3A6-E3CA6B196FD5}" type="presParOf" srcId="{654788D7-3C7C-492F-9F64-13055F15D1C1}" destId="{4892A1C6-F203-44C7-B050-A85F7442F4CC}" srcOrd="18" destOrd="0" presId="urn:microsoft.com/office/officeart/2011/layout/CircleProcess"/>
    <dgm:cxn modelId="{BB222B57-8722-4E9E-A465-F88AA4291EAA}" type="presParOf" srcId="{4892A1C6-F203-44C7-B050-A85F7442F4CC}" destId="{02687595-84E7-4995-BF1B-09B9A99F584C}" srcOrd="0" destOrd="0" presId="urn:microsoft.com/office/officeart/2011/layout/CircleProcess"/>
    <dgm:cxn modelId="{F9F51895-FC42-41AA-94AE-4F730C9EEC87}" type="presParOf" srcId="{654788D7-3C7C-492F-9F64-13055F15D1C1}" destId="{385DA948-5E2A-41BC-BFF9-97F157D9A1D0}" srcOrd="19" destOrd="0" presId="urn:microsoft.com/office/officeart/2011/layout/CircleProcess"/>
    <dgm:cxn modelId="{1E35B443-A89B-496E-8A7F-4ED9AFA87E13}" type="presParOf" srcId="{385DA948-5E2A-41BC-BFF9-97F157D9A1D0}" destId="{8855352C-33A5-4429-8E44-33F7EA0A88D1}" srcOrd="0" destOrd="0" presId="urn:microsoft.com/office/officeart/2011/layout/CircleProcess"/>
    <dgm:cxn modelId="{F22FDB9F-D6E1-4D82-89B8-BE1AD87B26DB}" type="presParOf" srcId="{654788D7-3C7C-492F-9F64-13055F15D1C1}" destId="{0CDADDDC-3569-4625-A94B-01797EFBEA16}" srcOrd="20" destOrd="0" presId="urn:microsoft.com/office/officeart/2011/layout/Circle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C9257862-CC98-4EA2-92FC-6C865B71DA9B}" type="doc">
      <dgm:prSet loTypeId="urn:microsoft.com/office/officeart/2009/3/layout/StepUpProcess" loCatId="process" qsTypeId="urn:microsoft.com/office/officeart/2005/8/quickstyle/simple1" qsCatId="simple" csTypeId="urn:microsoft.com/office/officeart/2005/8/colors/accent1_2" csCatId="accent1" phldr="1"/>
      <dgm:spPr/>
      <dgm:t>
        <a:bodyPr/>
        <a:lstStyle/>
        <a:p>
          <a:endParaRPr lang="nb-NO"/>
        </a:p>
      </dgm:t>
    </dgm:pt>
    <dgm:pt modelId="{1465B181-F709-4506-A04A-940FC480F88A}">
      <dgm:prSet phldrT="[Text]"/>
      <dgm:spPr/>
      <dgm:t>
        <a:bodyPr/>
        <a:lstStyle/>
        <a:p>
          <a:r>
            <a:rPr lang="nb-NO"/>
            <a:t> </a:t>
          </a:r>
        </a:p>
      </dgm:t>
    </dgm:pt>
    <dgm:pt modelId="{9C2A19F0-71B1-4E55-A297-BB4EC77F94ED}" type="parTrans" cxnId="{E4ABB2CA-0B87-482D-B39C-BAF8A2DB94E1}">
      <dgm:prSet/>
      <dgm:spPr/>
      <dgm:t>
        <a:bodyPr/>
        <a:lstStyle/>
        <a:p>
          <a:endParaRPr lang="nb-NO"/>
        </a:p>
      </dgm:t>
    </dgm:pt>
    <dgm:pt modelId="{DCA73654-8CF6-4D3E-BE47-C87CAA95D1B9}" type="sibTrans" cxnId="{E4ABB2CA-0B87-482D-B39C-BAF8A2DB94E1}">
      <dgm:prSet/>
      <dgm:spPr/>
      <dgm:t>
        <a:bodyPr/>
        <a:lstStyle/>
        <a:p>
          <a:endParaRPr lang="nb-NO"/>
        </a:p>
      </dgm:t>
    </dgm:pt>
    <dgm:pt modelId="{0EEE9FFC-0CD5-4DF7-BBD4-310D73FCAB4E}">
      <dgm:prSet phldrT="[Text]"/>
      <dgm:spPr/>
      <dgm:t>
        <a:bodyPr/>
        <a:lstStyle/>
        <a:p>
          <a:r>
            <a:rPr lang="nb-NO"/>
            <a:t> </a:t>
          </a:r>
        </a:p>
      </dgm:t>
    </dgm:pt>
    <dgm:pt modelId="{E13BFFFD-0C02-4F5A-9DE9-97A59FC207B8}" type="parTrans" cxnId="{457CFEEA-D835-45F1-8D23-CA9245610160}">
      <dgm:prSet/>
      <dgm:spPr/>
      <dgm:t>
        <a:bodyPr/>
        <a:lstStyle/>
        <a:p>
          <a:endParaRPr lang="nb-NO"/>
        </a:p>
      </dgm:t>
    </dgm:pt>
    <dgm:pt modelId="{0DC7530E-7FA8-4FA1-91CB-1E18AB89ECA2}" type="sibTrans" cxnId="{457CFEEA-D835-45F1-8D23-CA9245610160}">
      <dgm:prSet/>
      <dgm:spPr/>
      <dgm:t>
        <a:bodyPr/>
        <a:lstStyle/>
        <a:p>
          <a:endParaRPr lang="nb-NO"/>
        </a:p>
      </dgm:t>
    </dgm:pt>
    <dgm:pt modelId="{83F4C506-2F17-4B34-BE9C-ECA265998470}">
      <dgm:prSet phldrT="[Text]"/>
      <dgm:spPr/>
      <dgm:t>
        <a:bodyPr/>
        <a:lstStyle/>
        <a:p>
          <a:r>
            <a:rPr lang="nb-NO"/>
            <a:t> </a:t>
          </a:r>
        </a:p>
      </dgm:t>
    </dgm:pt>
    <dgm:pt modelId="{28173F9D-56D2-46B5-B097-03F4BCBDA177}" type="parTrans" cxnId="{EF9E99CC-05B9-496F-B8CA-AF91FB1B851F}">
      <dgm:prSet/>
      <dgm:spPr/>
      <dgm:t>
        <a:bodyPr/>
        <a:lstStyle/>
        <a:p>
          <a:endParaRPr lang="nb-NO"/>
        </a:p>
      </dgm:t>
    </dgm:pt>
    <dgm:pt modelId="{6AAFB432-0C0C-436A-9CB9-341CC22FA420}" type="sibTrans" cxnId="{EF9E99CC-05B9-496F-B8CA-AF91FB1B851F}">
      <dgm:prSet/>
      <dgm:spPr/>
      <dgm:t>
        <a:bodyPr/>
        <a:lstStyle/>
        <a:p>
          <a:endParaRPr lang="nb-NO"/>
        </a:p>
      </dgm:t>
    </dgm:pt>
    <dgm:pt modelId="{4F6B2C26-59F2-4998-9749-FF510961E04A}">
      <dgm:prSet/>
      <dgm:spPr/>
      <dgm:t>
        <a:bodyPr/>
        <a:lstStyle/>
        <a:p>
          <a:endParaRPr lang="nb-NO"/>
        </a:p>
      </dgm:t>
    </dgm:pt>
    <dgm:pt modelId="{38C5C149-127A-4443-BD36-5F96BACBF4D8}" type="parTrans" cxnId="{5A40E89A-95C7-44B4-8CB4-568E62487C3D}">
      <dgm:prSet/>
      <dgm:spPr/>
      <dgm:t>
        <a:bodyPr/>
        <a:lstStyle/>
        <a:p>
          <a:endParaRPr lang="nb-NO"/>
        </a:p>
      </dgm:t>
    </dgm:pt>
    <dgm:pt modelId="{7D6991C7-E419-4CD9-B33C-A903223D456B}" type="sibTrans" cxnId="{5A40E89A-95C7-44B4-8CB4-568E62487C3D}">
      <dgm:prSet/>
      <dgm:spPr/>
      <dgm:t>
        <a:bodyPr/>
        <a:lstStyle/>
        <a:p>
          <a:endParaRPr lang="nb-NO"/>
        </a:p>
      </dgm:t>
    </dgm:pt>
    <dgm:pt modelId="{D2248A58-AA02-41DA-BFDD-E05180599F93}">
      <dgm:prSet/>
      <dgm:spPr/>
      <dgm:t>
        <a:bodyPr/>
        <a:lstStyle/>
        <a:p>
          <a:endParaRPr lang="nb-NO"/>
        </a:p>
      </dgm:t>
    </dgm:pt>
    <dgm:pt modelId="{41A8BF68-7315-4606-A558-3B1B1E790FB2}" type="parTrans" cxnId="{DF50584B-EB8A-4A43-A1FF-DA6660572730}">
      <dgm:prSet/>
      <dgm:spPr/>
      <dgm:t>
        <a:bodyPr/>
        <a:lstStyle/>
        <a:p>
          <a:endParaRPr lang="nb-NO"/>
        </a:p>
      </dgm:t>
    </dgm:pt>
    <dgm:pt modelId="{40E1B851-FE9D-4226-A99A-921CFC16195E}" type="sibTrans" cxnId="{DF50584B-EB8A-4A43-A1FF-DA6660572730}">
      <dgm:prSet/>
      <dgm:spPr/>
      <dgm:t>
        <a:bodyPr/>
        <a:lstStyle/>
        <a:p>
          <a:endParaRPr lang="nb-NO"/>
        </a:p>
      </dgm:t>
    </dgm:pt>
    <dgm:pt modelId="{E4DB85E3-D3E6-40C9-B178-390990FA2F79}" type="pres">
      <dgm:prSet presAssocID="{C9257862-CC98-4EA2-92FC-6C865B71DA9B}" presName="rootnode" presStyleCnt="0">
        <dgm:presLayoutVars>
          <dgm:chMax/>
          <dgm:chPref/>
          <dgm:dir/>
          <dgm:animLvl val="lvl"/>
        </dgm:presLayoutVars>
      </dgm:prSet>
      <dgm:spPr/>
    </dgm:pt>
    <dgm:pt modelId="{CBBAD3DC-E5DD-4C1C-A715-44DB0882C5E6}" type="pres">
      <dgm:prSet presAssocID="{1465B181-F709-4506-A04A-940FC480F88A}" presName="composite" presStyleCnt="0"/>
      <dgm:spPr/>
    </dgm:pt>
    <dgm:pt modelId="{335E5C5A-FBC4-4A69-ADD1-55204942158A}" type="pres">
      <dgm:prSet presAssocID="{1465B181-F709-4506-A04A-940FC480F88A}" presName="LShape" presStyleLbl="alignNode1" presStyleIdx="0" presStyleCnt="9"/>
      <dgm:spPr/>
    </dgm:pt>
    <dgm:pt modelId="{84D17E61-8066-42DC-AD6A-9E96BFBFCF74}" type="pres">
      <dgm:prSet presAssocID="{1465B181-F709-4506-A04A-940FC480F88A}" presName="ParentText" presStyleLbl="revTx" presStyleIdx="0" presStyleCnt="5">
        <dgm:presLayoutVars>
          <dgm:chMax val="0"/>
          <dgm:chPref val="0"/>
          <dgm:bulletEnabled val="1"/>
        </dgm:presLayoutVars>
      </dgm:prSet>
      <dgm:spPr/>
    </dgm:pt>
    <dgm:pt modelId="{5D64D087-FE14-4837-BF9F-617D3728AE2E}" type="pres">
      <dgm:prSet presAssocID="{1465B181-F709-4506-A04A-940FC480F88A}" presName="Triangle" presStyleLbl="alignNode1" presStyleIdx="1" presStyleCnt="9"/>
      <dgm:spPr/>
    </dgm:pt>
    <dgm:pt modelId="{649F453D-83E2-489D-9F9D-17957720AB3E}" type="pres">
      <dgm:prSet presAssocID="{DCA73654-8CF6-4D3E-BE47-C87CAA95D1B9}" presName="sibTrans" presStyleCnt="0"/>
      <dgm:spPr/>
    </dgm:pt>
    <dgm:pt modelId="{BC9C6427-15EC-47D3-9D6B-CF89027C957E}" type="pres">
      <dgm:prSet presAssocID="{DCA73654-8CF6-4D3E-BE47-C87CAA95D1B9}" presName="space" presStyleCnt="0"/>
      <dgm:spPr/>
    </dgm:pt>
    <dgm:pt modelId="{6303E733-8C6F-4EAD-A063-5FE6CD718A8A}" type="pres">
      <dgm:prSet presAssocID="{4F6B2C26-59F2-4998-9749-FF510961E04A}" presName="composite" presStyleCnt="0"/>
      <dgm:spPr/>
    </dgm:pt>
    <dgm:pt modelId="{68307529-3FBE-4FFA-8C04-B97032182D16}" type="pres">
      <dgm:prSet presAssocID="{4F6B2C26-59F2-4998-9749-FF510961E04A}" presName="LShape" presStyleLbl="alignNode1" presStyleIdx="2" presStyleCnt="9"/>
      <dgm:spPr/>
    </dgm:pt>
    <dgm:pt modelId="{03A7297B-5AF1-4867-9DD6-B5602C3449AA}" type="pres">
      <dgm:prSet presAssocID="{4F6B2C26-59F2-4998-9749-FF510961E04A}" presName="ParentText" presStyleLbl="revTx" presStyleIdx="1" presStyleCnt="5">
        <dgm:presLayoutVars>
          <dgm:chMax val="0"/>
          <dgm:chPref val="0"/>
          <dgm:bulletEnabled val="1"/>
        </dgm:presLayoutVars>
      </dgm:prSet>
      <dgm:spPr/>
    </dgm:pt>
    <dgm:pt modelId="{2EF9B4D8-B078-40F7-88EA-EB18FE14A7EB}" type="pres">
      <dgm:prSet presAssocID="{4F6B2C26-59F2-4998-9749-FF510961E04A}" presName="Triangle" presStyleLbl="alignNode1" presStyleIdx="3" presStyleCnt="9"/>
      <dgm:spPr/>
    </dgm:pt>
    <dgm:pt modelId="{97CA5E89-B55B-4BE4-9797-F7AA6FCCBBD6}" type="pres">
      <dgm:prSet presAssocID="{7D6991C7-E419-4CD9-B33C-A903223D456B}" presName="sibTrans" presStyleCnt="0"/>
      <dgm:spPr/>
    </dgm:pt>
    <dgm:pt modelId="{68FAA544-0F71-4B12-96C3-2D1D386AA0FB}" type="pres">
      <dgm:prSet presAssocID="{7D6991C7-E419-4CD9-B33C-A903223D456B}" presName="space" presStyleCnt="0"/>
      <dgm:spPr/>
    </dgm:pt>
    <dgm:pt modelId="{685F1818-8F5D-413F-8A74-1ACE1AEC2BB2}" type="pres">
      <dgm:prSet presAssocID="{D2248A58-AA02-41DA-BFDD-E05180599F93}" presName="composite" presStyleCnt="0"/>
      <dgm:spPr/>
    </dgm:pt>
    <dgm:pt modelId="{19C723AA-1DD2-4E73-828F-438F5EAC2658}" type="pres">
      <dgm:prSet presAssocID="{D2248A58-AA02-41DA-BFDD-E05180599F93}" presName="LShape" presStyleLbl="alignNode1" presStyleIdx="4" presStyleCnt="9"/>
      <dgm:spPr/>
    </dgm:pt>
    <dgm:pt modelId="{6F3A2BB1-AF1B-4E9C-B0F6-48240F7239A6}" type="pres">
      <dgm:prSet presAssocID="{D2248A58-AA02-41DA-BFDD-E05180599F93}" presName="ParentText" presStyleLbl="revTx" presStyleIdx="2" presStyleCnt="5">
        <dgm:presLayoutVars>
          <dgm:chMax val="0"/>
          <dgm:chPref val="0"/>
          <dgm:bulletEnabled val="1"/>
        </dgm:presLayoutVars>
      </dgm:prSet>
      <dgm:spPr/>
    </dgm:pt>
    <dgm:pt modelId="{3FD0B676-7F9F-4459-A1F6-0A369FDA543A}" type="pres">
      <dgm:prSet presAssocID="{D2248A58-AA02-41DA-BFDD-E05180599F93}" presName="Triangle" presStyleLbl="alignNode1" presStyleIdx="5" presStyleCnt="9"/>
      <dgm:spPr/>
    </dgm:pt>
    <dgm:pt modelId="{676C4230-EE02-427D-8F4D-69ADC5B5728A}" type="pres">
      <dgm:prSet presAssocID="{40E1B851-FE9D-4226-A99A-921CFC16195E}" presName="sibTrans" presStyleCnt="0"/>
      <dgm:spPr/>
    </dgm:pt>
    <dgm:pt modelId="{13088E68-FEC9-4390-9385-55538158856D}" type="pres">
      <dgm:prSet presAssocID="{40E1B851-FE9D-4226-A99A-921CFC16195E}" presName="space" presStyleCnt="0"/>
      <dgm:spPr/>
    </dgm:pt>
    <dgm:pt modelId="{98288F2F-2813-481D-B2B0-3AD702554FEE}" type="pres">
      <dgm:prSet presAssocID="{0EEE9FFC-0CD5-4DF7-BBD4-310D73FCAB4E}" presName="composite" presStyleCnt="0"/>
      <dgm:spPr/>
    </dgm:pt>
    <dgm:pt modelId="{C5B82256-BAEA-42F1-81CF-2EBC332E21C7}" type="pres">
      <dgm:prSet presAssocID="{0EEE9FFC-0CD5-4DF7-BBD4-310D73FCAB4E}" presName="LShape" presStyleLbl="alignNode1" presStyleIdx="6" presStyleCnt="9"/>
      <dgm:spPr/>
    </dgm:pt>
    <dgm:pt modelId="{C0F548C1-0873-4785-A658-5B9835239194}" type="pres">
      <dgm:prSet presAssocID="{0EEE9FFC-0CD5-4DF7-BBD4-310D73FCAB4E}" presName="ParentText" presStyleLbl="revTx" presStyleIdx="3" presStyleCnt="5">
        <dgm:presLayoutVars>
          <dgm:chMax val="0"/>
          <dgm:chPref val="0"/>
          <dgm:bulletEnabled val="1"/>
        </dgm:presLayoutVars>
      </dgm:prSet>
      <dgm:spPr/>
    </dgm:pt>
    <dgm:pt modelId="{D5907F72-18B1-425D-9D87-135216120C9C}" type="pres">
      <dgm:prSet presAssocID="{0EEE9FFC-0CD5-4DF7-BBD4-310D73FCAB4E}" presName="Triangle" presStyleLbl="alignNode1" presStyleIdx="7" presStyleCnt="9"/>
      <dgm:spPr/>
    </dgm:pt>
    <dgm:pt modelId="{F36E1030-CF5F-4285-86AE-B64F00AC9B2B}" type="pres">
      <dgm:prSet presAssocID="{0DC7530E-7FA8-4FA1-91CB-1E18AB89ECA2}" presName="sibTrans" presStyleCnt="0"/>
      <dgm:spPr/>
    </dgm:pt>
    <dgm:pt modelId="{3F8EAEB9-4BAD-4DAF-9FD2-6BA1BF5927F7}" type="pres">
      <dgm:prSet presAssocID="{0DC7530E-7FA8-4FA1-91CB-1E18AB89ECA2}" presName="space" presStyleCnt="0"/>
      <dgm:spPr/>
    </dgm:pt>
    <dgm:pt modelId="{D6BF9B02-6B44-440B-B2B6-6FA2B9B08025}" type="pres">
      <dgm:prSet presAssocID="{83F4C506-2F17-4B34-BE9C-ECA265998470}" presName="composite" presStyleCnt="0"/>
      <dgm:spPr/>
    </dgm:pt>
    <dgm:pt modelId="{AB0AFCC7-75A7-4622-BB32-89FBB0801CD7}" type="pres">
      <dgm:prSet presAssocID="{83F4C506-2F17-4B34-BE9C-ECA265998470}" presName="LShape" presStyleLbl="alignNode1" presStyleIdx="8" presStyleCnt="9"/>
      <dgm:spPr/>
    </dgm:pt>
    <dgm:pt modelId="{DFB6BF4C-9E6B-4757-B34F-42AC8E19AD2A}" type="pres">
      <dgm:prSet presAssocID="{83F4C506-2F17-4B34-BE9C-ECA265998470}" presName="ParentText" presStyleLbl="revTx" presStyleIdx="4" presStyleCnt="5">
        <dgm:presLayoutVars>
          <dgm:chMax val="0"/>
          <dgm:chPref val="0"/>
          <dgm:bulletEnabled val="1"/>
        </dgm:presLayoutVars>
      </dgm:prSet>
      <dgm:spPr/>
    </dgm:pt>
  </dgm:ptLst>
  <dgm:cxnLst>
    <dgm:cxn modelId="{AA10163C-95DE-46AF-8978-B69771E0BE1D}" type="presOf" srcId="{4F6B2C26-59F2-4998-9749-FF510961E04A}" destId="{03A7297B-5AF1-4867-9DD6-B5602C3449AA}" srcOrd="0" destOrd="0" presId="urn:microsoft.com/office/officeart/2009/3/layout/StepUpProcess"/>
    <dgm:cxn modelId="{7C8B5946-B016-4176-80AE-0AB1A78B2357}" type="presOf" srcId="{C9257862-CC98-4EA2-92FC-6C865B71DA9B}" destId="{E4DB85E3-D3E6-40C9-B178-390990FA2F79}" srcOrd="0" destOrd="0" presId="urn:microsoft.com/office/officeart/2009/3/layout/StepUpProcess"/>
    <dgm:cxn modelId="{DF50584B-EB8A-4A43-A1FF-DA6660572730}" srcId="{C9257862-CC98-4EA2-92FC-6C865B71DA9B}" destId="{D2248A58-AA02-41DA-BFDD-E05180599F93}" srcOrd="2" destOrd="0" parTransId="{41A8BF68-7315-4606-A558-3B1B1E790FB2}" sibTransId="{40E1B851-FE9D-4226-A99A-921CFC16195E}"/>
    <dgm:cxn modelId="{5A40E89A-95C7-44B4-8CB4-568E62487C3D}" srcId="{C9257862-CC98-4EA2-92FC-6C865B71DA9B}" destId="{4F6B2C26-59F2-4998-9749-FF510961E04A}" srcOrd="1" destOrd="0" parTransId="{38C5C149-127A-4443-BD36-5F96BACBF4D8}" sibTransId="{7D6991C7-E419-4CD9-B33C-A903223D456B}"/>
    <dgm:cxn modelId="{A7E8B2C2-4479-41FA-818F-4735C6B8FAF4}" type="presOf" srcId="{1465B181-F709-4506-A04A-940FC480F88A}" destId="{84D17E61-8066-42DC-AD6A-9E96BFBFCF74}" srcOrd="0" destOrd="0" presId="urn:microsoft.com/office/officeart/2009/3/layout/StepUpProcess"/>
    <dgm:cxn modelId="{1C9AE2C6-DF63-4084-BB7D-60D233B2DF1E}" type="presOf" srcId="{D2248A58-AA02-41DA-BFDD-E05180599F93}" destId="{6F3A2BB1-AF1B-4E9C-B0F6-48240F7239A6}" srcOrd="0" destOrd="0" presId="urn:microsoft.com/office/officeart/2009/3/layout/StepUpProcess"/>
    <dgm:cxn modelId="{E4ABB2CA-0B87-482D-B39C-BAF8A2DB94E1}" srcId="{C9257862-CC98-4EA2-92FC-6C865B71DA9B}" destId="{1465B181-F709-4506-A04A-940FC480F88A}" srcOrd="0" destOrd="0" parTransId="{9C2A19F0-71B1-4E55-A297-BB4EC77F94ED}" sibTransId="{DCA73654-8CF6-4D3E-BE47-C87CAA95D1B9}"/>
    <dgm:cxn modelId="{EF9E99CC-05B9-496F-B8CA-AF91FB1B851F}" srcId="{C9257862-CC98-4EA2-92FC-6C865B71DA9B}" destId="{83F4C506-2F17-4B34-BE9C-ECA265998470}" srcOrd="4" destOrd="0" parTransId="{28173F9D-56D2-46B5-B097-03F4BCBDA177}" sibTransId="{6AAFB432-0C0C-436A-9CB9-341CC22FA420}"/>
    <dgm:cxn modelId="{9175E4CE-F7DB-4BC5-94C5-56C7A0D9CC86}" type="presOf" srcId="{83F4C506-2F17-4B34-BE9C-ECA265998470}" destId="{DFB6BF4C-9E6B-4757-B34F-42AC8E19AD2A}" srcOrd="0" destOrd="0" presId="urn:microsoft.com/office/officeart/2009/3/layout/StepUpProcess"/>
    <dgm:cxn modelId="{47C3B7E6-4F93-4DC9-BA5C-A552F619968F}" type="presOf" srcId="{0EEE9FFC-0CD5-4DF7-BBD4-310D73FCAB4E}" destId="{C0F548C1-0873-4785-A658-5B9835239194}" srcOrd="0" destOrd="0" presId="urn:microsoft.com/office/officeart/2009/3/layout/StepUpProcess"/>
    <dgm:cxn modelId="{457CFEEA-D835-45F1-8D23-CA9245610160}" srcId="{C9257862-CC98-4EA2-92FC-6C865B71DA9B}" destId="{0EEE9FFC-0CD5-4DF7-BBD4-310D73FCAB4E}" srcOrd="3" destOrd="0" parTransId="{E13BFFFD-0C02-4F5A-9DE9-97A59FC207B8}" sibTransId="{0DC7530E-7FA8-4FA1-91CB-1E18AB89ECA2}"/>
    <dgm:cxn modelId="{1AA2D476-E097-4851-8E74-012AD8E72574}" type="presParOf" srcId="{E4DB85E3-D3E6-40C9-B178-390990FA2F79}" destId="{CBBAD3DC-E5DD-4C1C-A715-44DB0882C5E6}" srcOrd="0" destOrd="0" presId="urn:microsoft.com/office/officeart/2009/3/layout/StepUpProcess"/>
    <dgm:cxn modelId="{4B2EBCF6-CD4F-4C59-8497-0772626CA5A5}" type="presParOf" srcId="{CBBAD3DC-E5DD-4C1C-A715-44DB0882C5E6}" destId="{335E5C5A-FBC4-4A69-ADD1-55204942158A}" srcOrd="0" destOrd="0" presId="urn:microsoft.com/office/officeart/2009/3/layout/StepUpProcess"/>
    <dgm:cxn modelId="{214F8D38-72C1-4F2A-AABB-0B170542AA3E}" type="presParOf" srcId="{CBBAD3DC-E5DD-4C1C-A715-44DB0882C5E6}" destId="{84D17E61-8066-42DC-AD6A-9E96BFBFCF74}" srcOrd="1" destOrd="0" presId="urn:microsoft.com/office/officeart/2009/3/layout/StepUpProcess"/>
    <dgm:cxn modelId="{778407FE-212A-40BA-B620-B1827FEFB941}" type="presParOf" srcId="{CBBAD3DC-E5DD-4C1C-A715-44DB0882C5E6}" destId="{5D64D087-FE14-4837-BF9F-617D3728AE2E}" srcOrd="2" destOrd="0" presId="urn:microsoft.com/office/officeart/2009/3/layout/StepUpProcess"/>
    <dgm:cxn modelId="{0DC0EE7C-DACE-44A9-8A20-DE813173A89C}" type="presParOf" srcId="{E4DB85E3-D3E6-40C9-B178-390990FA2F79}" destId="{649F453D-83E2-489D-9F9D-17957720AB3E}" srcOrd="1" destOrd="0" presId="urn:microsoft.com/office/officeart/2009/3/layout/StepUpProcess"/>
    <dgm:cxn modelId="{6597452E-034D-4DA1-A49B-5592E56361BA}" type="presParOf" srcId="{649F453D-83E2-489D-9F9D-17957720AB3E}" destId="{BC9C6427-15EC-47D3-9D6B-CF89027C957E}" srcOrd="0" destOrd="0" presId="urn:microsoft.com/office/officeart/2009/3/layout/StepUpProcess"/>
    <dgm:cxn modelId="{C015FB12-5889-4552-BB44-3E647656F519}" type="presParOf" srcId="{E4DB85E3-D3E6-40C9-B178-390990FA2F79}" destId="{6303E733-8C6F-4EAD-A063-5FE6CD718A8A}" srcOrd="2" destOrd="0" presId="urn:microsoft.com/office/officeart/2009/3/layout/StepUpProcess"/>
    <dgm:cxn modelId="{B7C25371-2BE2-4F4E-B8E1-E5F48D5EEEA6}" type="presParOf" srcId="{6303E733-8C6F-4EAD-A063-5FE6CD718A8A}" destId="{68307529-3FBE-4FFA-8C04-B97032182D16}" srcOrd="0" destOrd="0" presId="urn:microsoft.com/office/officeart/2009/3/layout/StepUpProcess"/>
    <dgm:cxn modelId="{B7A2690E-C882-4939-84B9-F5EEF0E0F9BD}" type="presParOf" srcId="{6303E733-8C6F-4EAD-A063-5FE6CD718A8A}" destId="{03A7297B-5AF1-4867-9DD6-B5602C3449AA}" srcOrd="1" destOrd="0" presId="urn:microsoft.com/office/officeart/2009/3/layout/StepUpProcess"/>
    <dgm:cxn modelId="{DE9B2C68-4491-4F98-B449-5E953B2B4577}" type="presParOf" srcId="{6303E733-8C6F-4EAD-A063-5FE6CD718A8A}" destId="{2EF9B4D8-B078-40F7-88EA-EB18FE14A7EB}" srcOrd="2" destOrd="0" presId="urn:microsoft.com/office/officeart/2009/3/layout/StepUpProcess"/>
    <dgm:cxn modelId="{0520326A-3B42-4142-82E0-70676AD05F1E}" type="presParOf" srcId="{E4DB85E3-D3E6-40C9-B178-390990FA2F79}" destId="{97CA5E89-B55B-4BE4-9797-F7AA6FCCBBD6}" srcOrd="3" destOrd="0" presId="urn:microsoft.com/office/officeart/2009/3/layout/StepUpProcess"/>
    <dgm:cxn modelId="{51E4F76B-994A-4495-B29A-83E098F297EE}" type="presParOf" srcId="{97CA5E89-B55B-4BE4-9797-F7AA6FCCBBD6}" destId="{68FAA544-0F71-4B12-96C3-2D1D386AA0FB}" srcOrd="0" destOrd="0" presId="urn:microsoft.com/office/officeart/2009/3/layout/StepUpProcess"/>
    <dgm:cxn modelId="{E51D6C11-DCE6-423F-A530-04413CE2AC9E}" type="presParOf" srcId="{E4DB85E3-D3E6-40C9-B178-390990FA2F79}" destId="{685F1818-8F5D-413F-8A74-1ACE1AEC2BB2}" srcOrd="4" destOrd="0" presId="urn:microsoft.com/office/officeart/2009/3/layout/StepUpProcess"/>
    <dgm:cxn modelId="{D7F5451D-EF42-4808-BAC1-4924F6F7F448}" type="presParOf" srcId="{685F1818-8F5D-413F-8A74-1ACE1AEC2BB2}" destId="{19C723AA-1DD2-4E73-828F-438F5EAC2658}" srcOrd="0" destOrd="0" presId="urn:microsoft.com/office/officeart/2009/3/layout/StepUpProcess"/>
    <dgm:cxn modelId="{D9F24920-E5F5-4839-93F3-E1979F5FC60B}" type="presParOf" srcId="{685F1818-8F5D-413F-8A74-1ACE1AEC2BB2}" destId="{6F3A2BB1-AF1B-4E9C-B0F6-48240F7239A6}" srcOrd="1" destOrd="0" presId="urn:microsoft.com/office/officeart/2009/3/layout/StepUpProcess"/>
    <dgm:cxn modelId="{26341B35-76B4-4D09-A962-7AE5F1B87B8C}" type="presParOf" srcId="{685F1818-8F5D-413F-8A74-1ACE1AEC2BB2}" destId="{3FD0B676-7F9F-4459-A1F6-0A369FDA543A}" srcOrd="2" destOrd="0" presId="urn:microsoft.com/office/officeart/2009/3/layout/StepUpProcess"/>
    <dgm:cxn modelId="{407415F5-274A-426D-9104-A5580A820B1D}" type="presParOf" srcId="{E4DB85E3-D3E6-40C9-B178-390990FA2F79}" destId="{676C4230-EE02-427D-8F4D-69ADC5B5728A}" srcOrd="5" destOrd="0" presId="urn:microsoft.com/office/officeart/2009/3/layout/StepUpProcess"/>
    <dgm:cxn modelId="{93C61511-958A-47BB-9D11-754B97E6EA87}" type="presParOf" srcId="{676C4230-EE02-427D-8F4D-69ADC5B5728A}" destId="{13088E68-FEC9-4390-9385-55538158856D}" srcOrd="0" destOrd="0" presId="urn:microsoft.com/office/officeart/2009/3/layout/StepUpProcess"/>
    <dgm:cxn modelId="{64189D82-0A8A-4130-AFCD-C57F22177E48}" type="presParOf" srcId="{E4DB85E3-D3E6-40C9-B178-390990FA2F79}" destId="{98288F2F-2813-481D-B2B0-3AD702554FEE}" srcOrd="6" destOrd="0" presId="urn:microsoft.com/office/officeart/2009/3/layout/StepUpProcess"/>
    <dgm:cxn modelId="{CEFBAEE2-69CB-48B6-A82F-5BFC8C264E8B}" type="presParOf" srcId="{98288F2F-2813-481D-B2B0-3AD702554FEE}" destId="{C5B82256-BAEA-42F1-81CF-2EBC332E21C7}" srcOrd="0" destOrd="0" presId="urn:microsoft.com/office/officeart/2009/3/layout/StepUpProcess"/>
    <dgm:cxn modelId="{690255F7-3A5D-43B1-9C4C-C0FC85AF30D5}" type="presParOf" srcId="{98288F2F-2813-481D-B2B0-3AD702554FEE}" destId="{C0F548C1-0873-4785-A658-5B9835239194}" srcOrd="1" destOrd="0" presId="urn:microsoft.com/office/officeart/2009/3/layout/StepUpProcess"/>
    <dgm:cxn modelId="{194DEA7B-20AD-42F1-B26D-1A473D3AA5AE}" type="presParOf" srcId="{98288F2F-2813-481D-B2B0-3AD702554FEE}" destId="{D5907F72-18B1-425D-9D87-135216120C9C}" srcOrd="2" destOrd="0" presId="urn:microsoft.com/office/officeart/2009/3/layout/StepUpProcess"/>
    <dgm:cxn modelId="{48E71E82-1784-4D15-9606-78F82BCDFA72}" type="presParOf" srcId="{E4DB85E3-D3E6-40C9-B178-390990FA2F79}" destId="{F36E1030-CF5F-4285-86AE-B64F00AC9B2B}" srcOrd="7" destOrd="0" presId="urn:microsoft.com/office/officeart/2009/3/layout/StepUpProcess"/>
    <dgm:cxn modelId="{F0B8CDF7-A961-4D2B-8067-B2405EA8DFB2}" type="presParOf" srcId="{F36E1030-CF5F-4285-86AE-B64F00AC9B2B}" destId="{3F8EAEB9-4BAD-4DAF-9FD2-6BA1BF5927F7}" srcOrd="0" destOrd="0" presId="urn:microsoft.com/office/officeart/2009/3/layout/StepUpProcess"/>
    <dgm:cxn modelId="{E6D0690D-C690-4D5C-BED0-2885AF653356}" type="presParOf" srcId="{E4DB85E3-D3E6-40C9-B178-390990FA2F79}" destId="{D6BF9B02-6B44-440B-B2B6-6FA2B9B08025}" srcOrd="8" destOrd="0" presId="urn:microsoft.com/office/officeart/2009/3/layout/StepUpProcess"/>
    <dgm:cxn modelId="{1F4BC7E2-88A5-4F4D-BFE6-008369BD56DD}" type="presParOf" srcId="{D6BF9B02-6B44-440B-B2B6-6FA2B9B08025}" destId="{AB0AFCC7-75A7-4622-BB32-89FBB0801CD7}" srcOrd="0" destOrd="0" presId="urn:microsoft.com/office/officeart/2009/3/layout/StepUpProcess"/>
    <dgm:cxn modelId="{FA5B9AF4-0459-4F97-8BB1-AA08948F141B}" type="presParOf" srcId="{D6BF9B02-6B44-440B-B2B6-6FA2B9B08025}" destId="{DFB6BF4C-9E6B-4757-B34F-42AC8E19AD2A}" srcOrd="1" destOrd="0" presId="urn:microsoft.com/office/officeart/2009/3/layout/StepUpProcess"/>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5E0C538C-82E2-4B4E-A242-E637C7188078}" type="doc">
      <dgm:prSet loTypeId="urn:microsoft.com/office/officeart/2005/8/layout/hProcess9" loCatId="process" qsTypeId="urn:microsoft.com/office/officeart/2005/8/quickstyle/simple1" qsCatId="simple" csTypeId="urn:microsoft.com/office/officeart/2005/8/colors/accent1_2" csCatId="accent1" phldr="1"/>
      <dgm:spPr/>
    </dgm:pt>
    <dgm:pt modelId="{33848CE9-E985-4351-8395-2F56D6BAA118}">
      <dgm:prSet phldrT="[Text]"/>
      <dgm:spPr/>
      <dgm:t>
        <a:bodyPr/>
        <a:lstStyle/>
        <a:p>
          <a:r>
            <a:rPr lang="nb-NO"/>
            <a:t>NÅR</a:t>
          </a:r>
        </a:p>
      </dgm:t>
    </dgm:pt>
    <dgm:pt modelId="{0065842B-62BD-4277-AC9C-2B6FD96B94D3}" type="parTrans" cxnId="{C2539E1C-0B51-4B83-969E-BE95A31B5683}">
      <dgm:prSet/>
      <dgm:spPr/>
      <dgm:t>
        <a:bodyPr/>
        <a:lstStyle/>
        <a:p>
          <a:endParaRPr lang="nb-NO"/>
        </a:p>
      </dgm:t>
    </dgm:pt>
    <dgm:pt modelId="{3F987D1B-1DB7-41DF-8C5E-F9DA58A724EE}" type="sibTrans" cxnId="{C2539E1C-0B51-4B83-969E-BE95A31B5683}">
      <dgm:prSet/>
      <dgm:spPr/>
      <dgm:t>
        <a:bodyPr/>
        <a:lstStyle/>
        <a:p>
          <a:endParaRPr lang="nb-NO"/>
        </a:p>
      </dgm:t>
    </dgm:pt>
    <dgm:pt modelId="{F2EE71FB-5E01-46BA-BEC1-7C7A20017FC9}">
      <dgm:prSet phldrT="[Text]"/>
      <dgm:spPr/>
      <dgm:t>
        <a:bodyPr/>
        <a:lstStyle/>
        <a:p>
          <a:r>
            <a:rPr lang="nb-NO"/>
            <a:t>HVORDAN</a:t>
          </a:r>
        </a:p>
      </dgm:t>
    </dgm:pt>
    <dgm:pt modelId="{70FCE29A-4EF2-4C70-86C0-4F5F788A78FD}" type="parTrans" cxnId="{8B7C88AB-BF68-48FE-9715-9FF3A9CC5254}">
      <dgm:prSet/>
      <dgm:spPr/>
      <dgm:t>
        <a:bodyPr/>
        <a:lstStyle/>
        <a:p>
          <a:endParaRPr lang="nb-NO"/>
        </a:p>
      </dgm:t>
    </dgm:pt>
    <dgm:pt modelId="{DAA32E98-4C73-47ED-AC19-A96E2310A239}" type="sibTrans" cxnId="{8B7C88AB-BF68-48FE-9715-9FF3A9CC5254}">
      <dgm:prSet/>
      <dgm:spPr/>
      <dgm:t>
        <a:bodyPr/>
        <a:lstStyle/>
        <a:p>
          <a:endParaRPr lang="nb-NO"/>
        </a:p>
      </dgm:t>
    </dgm:pt>
    <dgm:pt modelId="{3FD2E3F0-A885-45EC-B85C-4A200836A2FA}">
      <dgm:prSet phldrT="[Text]"/>
      <dgm:spPr/>
      <dgm:t>
        <a:bodyPr/>
        <a:lstStyle/>
        <a:p>
          <a:r>
            <a:rPr lang="nb-NO"/>
            <a:t>HVA</a:t>
          </a:r>
        </a:p>
      </dgm:t>
    </dgm:pt>
    <dgm:pt modelId="{B9E9D956-83DA-4355-A051-4072835C0C57}" type="parTrans" cxnId="{ABF706DD-6AA6-4203-AA1F-9F70F9A321AF}">
      <dgm:prSet/>
      <dgm:spPr/>
      <dgm:t>
        <a:bodyPr/>
        <a:lstStyle/>
        <a:p>
          <a:endParaRPr lang="nb-NO"/>
        </a:p>
      </dgm:t>
    </dgm:pt>
    <dgm:pt modelId="{34EF0114-7959-48E5-A52B-EA8BC51B0E63}" type="sibTrans" cxnId="{ABF706DD-6AA6-4203-AA1F-9F70F9A321AF}">
      <dgm:prSet/>
      <dgm:spPr/>
      <dgm:t>
        <a:bodyPr/>
        <a:lstStyle/>
        <a:p>
          <a:endParaRPr lang="nb-NO"/>
        </a:p>
      </dgm:t>
    </dgm:pt>
    <dgm:pt modelId="{34670A3B-BAFC-467C-B28A-5FA5CF6B0B97}" type="pres">
      <dgm:prSet presAssocID="{5E0C538C-82E2-4B4E-A242-E637C7188078}" presName="CompostProcess" presStyleCnt="0">
        <dgm:presLayoutVars>
          <dgm:dir/>
          <dgm:resizeHandles val="exact"/>
        </dgm:presLayoutVars>
      </dgm:prSet>
      <dgm:spPr/>
    </dgm:pt>
    <dgm:pt modelId="{AD243C10-D1EF-4227-B68F-5AB57819C125}" type="pres">
      <dgm:prSet presAssocID="{5E0C538C-82E2-4B4E-A242-E637C7188078}" presName="arrow" presStyleLbl="bgShp" presStyleIdx="0" presStyleCnt="1" custLinFactNeighborX="3520" custLinFactNeighborY="-25137"/>
      <dgm:spPr/>
    </dgm:pt>
    <dgm:pt modelId="{67A8C547-B75B-4611-863A-C9F58C815D9B}" type="pres">
      <dgm:prSet presAssocID="{5E0C538C-82E2-4B4E-A242-E637C7188078}" presName="linearProcess" presStyleCnt="0"/>
      <dgm:spPr/>
    </dgm:pt>
    <dgm:pt modelId="{355791AA-AB3C-4581-82BF-DF43EA87CF76}" type="pres">
      <dgm:prSet presAssocID="{33848CE9-E985-4351-8395-2F56D6BAA118}" presName="textNode" presStyleLbl="node1" presStyleIdx="0" presStyleCnt="3">
        <dgm:presLayoutVars>
          <dgm:bulletEnabled val="1"/>
        </dgm:presLayoutVars>
      </dgm:prSet>
      <dgm:spPr/>
    </dgm:pt>
    <dgm:pt modelId="{6F1C75D6-15CC-4D80-A69E-3DA49F0FFB13}" type="pres">
      <dgm:prSet presAssocID="{3F987D1B-1DB7-41DF-8C5E-F9DA58A724EE}" presName="sibTrans" presStyleCnt="0"/>
      <dgm:spPr/>
    </dgm:pt>
    <dgm:pt modelId="{2B7C2B5C-C3FD-42D2-86DC-90D959975567}" type="pres">
      <dgm:prSet presAssocID="{F2EE71FB-5E01-46BA-BEC1-7C7A20017FC9}" presName="textNode" presStyleLbl="node1" presStyleIdx="1" presStyleCnt="3">
        <dgm:presLayoutVars>
          <dgm:bulletEnabled val="1"/>
        </dgm:presLayoutVars>
      </dgm:prSet>
      <dgm:spPr/>
    </dgm:pt>
    <dgm:pt modelId="{5B9C0EDB-CC3B-455D-ABE5-467298A3D9F5}" type="pres">
      <dgm:prSet presAssocID="{DAA32E98-4C73-47ED-AC19-A96E2310A239}" presName="sibTrans" presStyleCnt="0"/>
      <dgm:spPr/>
    </dgm:pt>
    <dgm:pt modelId="{73770064-4B36-4E79-8211-7080C1BC459B}" type="pres">
      <dgm:prSet presAssocID="{3FD2E3F0-A885-45EC-B85C-4A200836A2FA}" presName="textNode" presStyleLbl="node1" presStyleIdx="2" presStyleCnt="3">
        <dgm:presLayoutVars>
          <dgm:bulletEnabled val="1"/>
        </dgm:presLayoutVars>
      </dgm:prSet>
      <dgm:spPr/>
    </dgm:pt>
  </dgm:ptLst>
  <dgm:cxnLst>
    <dgm:cxn modelId="{C2539E1C-0B51-4B83-969E-BE95A31B5683}" srcId="{5E0C538C-82E2-4B4E-A242-E637C7188078}" destId="{33848CE9-E985-4351-8395-2F56D6BAA118}" srcOrd="0" destOrd="0" parTransId="{0065842B-62BD-4277-AC9C-2B6FD96B94D3}" sibTransId="{3F987D1B-1DB7-41DF-8C5E-F9DA58A724EE}"/>
    <dgm:cxn modelId="{3CF7412C-4028-417D-BC53-7F8180A526A2}" type="presOf" srcId="{5E0C538C-82E2-4B4E-A242-E637C7188078}" destId="{34670A3B-BAFC-467C-B28A-5FA5CF6B0B97}" srcOrd="0" destOrd="0" presId="urn:microsoft.com/office/officeart/2005/8/layout/hProcess9"/>
    <dgm:cxn modelId="{08732869-ECFB-4941-B069-2E0B30D4E7BC}" type="presOf" srcId="{33848CE9-E985-4351-8395-2F56D6BAA118}" destId="{355791AA-AB3C-4581-82BF-DF43EA87CF76}" srcOrd="0" destOrd="0" presId="urn:microsoft.com/office/officeart/2005/8/layout/hProcess9"/>
    <dgm:cxn modelId="{9ECDA674-1932-4E78-B166-BDE659120AB2}" type="presOf" srcId="{3FD2E3F0-A885-45EC-B85C-4A200836A2FA}" destId="{73770064-4B36-4E79-8211-7080C1BC459B}" srcOrd="0" destOrd="0" presId="urn:microsoft.com/office/officeart/2005/8/layout/hProcess9"/>
    <dgm:cxn modelId="{8B7C88AB-BF68-48FE-9715-9FF3A9CC5254}" srcId="{5E0C538C-82E2-4B4E-A242-E637C7188078}" destId="{F2EE71FB-5E01-46BA-BEC1-7C7A20017FC9}" srcOrd="1" destOrd="0" parTransId="{70FCE29A-4EF2-4C70-86C0-4F5F788A78FD}" sibTransId="{DAA32E98-4C73-47ED-AC19-A96E2310A239}"/>
    <dgm:cxn modelId="{E196D5CD-CB4B-45F0-8323-B8A52D55AE2E}" type="presOf" srcId="{F2EE71FB-5E01-46BA-BEC1-7C7A20017FC9}" destId="{2B7C2B5C-C3FD-42D2-86DC-90D959975567}" srcOrd="0" destOrd="0" presId="urn:microsoft.com/office/officeart/2005/8/layout/hProcess9"/>
    <dgm:cxn modelId="{ABF706DD-6AA6-4203-AA1F-9F70F9A321AF}" srcId="{5E0C538C-82E2-4B4E-A242-E637C7188078}" destId="{3FD2E3F0-A885-45EC-B85C-4A200836A2FA}" srcOrd="2" destOrd="0" parTransId="{B9E9D956-83DA-4355-A051-4072835C0C57}" sibTransId="{34EF0114-7959-48E5-A52B-EA8BC51B0E63}"/>
    <dgm:cxn modelId="{08A73F5D-4567-4451-B5CA-2E1E233A93E7}" type="presParOf" srcId="{34670A3B-BAFC-467C-B28A-5FA5CF6B0B97}" destId="{AD243C10-D1EF-4227-B68F-5AB57819C125}" srcOrd="0" destOrd="0" presId="urn:microsoft.com/office/officeart/2005/8/layout/hProcess9"/>
    <dgm:cxn modelId="{49B89B43-8224-4405-93C1-90D7639BD8F5}" type="presParOf" srcId="{34670A3B-BAFC-467C-B28A-5FA5CF6B0B97}" destId="{67A8C547-B75B-4611-863A-C9F58C815D9B}" srcOrd="1" destOrd="0" presId="urn:microsoft.com/office/officeart/2005/8/layout/hProcess9"/>
    <dgm:cxn modelId="{F498E941-A754-4BB9-BE15-9061233B33B4}" type="presParOf" srcId="{67A8C547-B75B-4611-863A-C9F58C815D9B}" destId="{355791AA-AB3C-4581-82BF-DF43EA87CF76}" srcOrd="0" destOrd="0" presId="urn:microsoft.com/office/officeart/2005/8/layout/hProcess9"/>
    <dgm:cxn modelId="{25B3D8B9-166D-422D-94B2-89D2C09F429B}" type="presParOf" srcId="{67A8C547-B75B-4611-863A-C9F58C815D9B}" destId="{6F1C75D6-15CC-4D80-A69E-3DA49F0FFB13}" srcOrd="1" destOrd="0" presId="urn:microsoft.com/office/officeart/2005/8/layout/hProcess9"/>
    <dgm:cxn modelId="{6B17C243-7914-4673-AC6C-5A3F60345D30}" type="presParOf" srcId="{67A8C547-B75B-4611-863A-C9F58C815D9B}" destId="{2B7C2B5C-C3FD-42D2-86DC-90D959975567}" srcOrd="2" destOrd="0" presId="urn:microsoft.com/office/officeart/2005/8/layout/hProcess9"/>
    <dgm:cxn modelId="{D7ABC50F-9344-4FD2-8781-56F630054C28}" type="presParOf" srcId="{67A8C547-B75B-4611-863A-C9F58C815D9B}" destId="{5B9C0EDB-CC3B-455D-ABE5-467298A3D9F5}" srcOrd="3" destOrd="0" presId="urn:microsoft.com/office/officeart/2005/8/layout/hProcess9"/>
    <dgm:cxn modelId="{15EB3514-48A5-441E-9D70-2911E261F1FF}" type="presParOf" srcId="{67A8C547-B75B-4611-863A-C9F58C815D9B}" destId="{73770064-4B36-4E79-8211-7080C1BC459B}" srcOrd="4" destOrd="0" presId="urn:microsoft.com/office/officeart/2005/8/layout/hProcess9"/>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BF325E8-E223-4B9E-A343-A659500C28DB}">
      <dsp:nvSpPr>
        <dsp:cNvPr id="0" name=""/>
        <dsp:cNvSpPr/>
      </dsp:nvSpPr>
      <dsp:spPr>
        <a:xfrm>
          <a:off x="0" y="751"/>
          <a:ext cx="7728470" cy="2520000"/>
        </a:xfrm>
        <a:prstGeom prst="rightArrow">
          <a:avLst/>
        </a:prstGeom>
        <a:solidFill>
          <a:srgbClr val="00B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776954-1471-4361-B456-D2796694C523}">
      <dsp:nvSpPr>
        <dsp:cNvPr id="0" name=""/>
        <dsp:cNvSpPr/>
      </dsp:nvSpPr>
      <dsp:spPr>
        <a:xfrm>
          <a:off x="626443" y="630375"/>
          <a:ext cx="6471838" cy="126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355600" rIns="0" bIns="355600" numCol="1" spcCol="1270" anchor="ctr" anchorCtr="0">
          <a:noAutofit/>
        </a:bodyPr>
        <a:lstStyle/>
        <a:p>
          <a:pPr marL="0" lvl="0" indent="0" algn="ctr" defTabSz="1555750">
            <a:lnSpc>
              <a:spcPct val="90000"/>
            </a:lnSpc>
            <a:spcBef>
              <a:spcPct val="0"/>
            </a:spcBef>
            <a:spcAft>
              <a:spcPct val="35000"/>
            </a:spcAft>
            <a:buNone/>
          </a:pPr>
          <a:r>
            <a:rPr lang="nb-NO" sz="3500" kern="1200"/>
            <a:t>Test</a:t>
          </a:r>
        </a:p>
      </dsp:txBody>
      <dsp:txXfrm>
        <a:off x="626443" y="630375"/>
        <a:ext cx="6471838" cy="126000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EF3CF-E5AD-4998-84FE-28A0A5E0DDBC}">
      <dsp:nvSpPr>
        <dsp:cNvPr id="0" name=""/>
        <dsp:cNvSpPr/>
      </dsp:nvSpPr>
      <dsp:spPr>
        <a:xfrm rot="16200000">
          <a:off x="-1669575" y="2368667"/>
          <a:ext cx="3651598" cy="17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3781" bIns="0" numCol="1" spcCol="1270" anchor="t" anchorCtr="0">
          <a:noAutofit/>
        </a:bodyPr>
        <a:lstStyle/>
        <a:p>
          <a:pPr marL="0" lvl="0" indent="0" algn="r" defTabSz="533400">
            <a:lnSpc>
              <a:spcPct val="90000"/>
            </a:lnSpc>
            <a:spcBef>
              <a:spcPct val="0"/>
            </a:spcBef>
            <a:spcAft>
              <a:spcPct val="35000"/>
            </a:spcAft>
            <a:buNone/>
          </a:pPr>
          <a:r>
            <a:rPr lang="nb-NO" sz="1200" kern="1200"/>
            <a:t>Administrasjon</a:t>
          </a:r>
        </a:p>
      </dsp:txBody>
      <dsp:txXfrm>
        <a:off x="-1669575" y="2368667"/>
        <a:ext cx="3651598" cy="174365"/>
      </dsp:txXfrm>
    </dsp:sp>
    <dsp:sp modelId="{A8AA8C75-86EF-4626-811C-38181C0B962F}">
      <dsp:nvSpPr>
        <dsp:cNvPr id="0" name=""/>
        <dsp:cNvSpPr/>
      </dsp:nvSpPr>
      <dsp:spPr>
        <a:xfrm>
          <a:off x="239637" y="648527"/>
          <a:ext cx="1060261" cy="3651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153781" rIns="56896" bIns="56896" numCol="1" spcCol="1270" anchor="t" anchorCtr="0">
          <a:noAutofit/>
        </a:bodyPr>
        <a:lstStyle/>
        <a:p>
          <a:pPr marL="57150" lvl="1" indent="-57150" algn="l" defTabSz="355600">
            <a:lnSpc>
              <a:spcPct val="90000"/>
            </a:lnSpc>
            <a:spcBef>
              <a:spcPct val="0"/>
            </a:spcBef>
            <a:spcAft>
              <a:spcPct val="15000"/>
            </a:spcAft>
            <a:buChar char="•"/>
          </a:pPr>
          <a:r>
            <a:rPr lang="nb-NO" sz="800" kern="1200"/>
            <a:t>Kjøring av tester</a:t>
          </a:r>
        </a:p>
        <a:p>
          <a:pPr marL="57150" lvl="1" indent="-57150" algn="l" defTabSz="355600">
            <a:lnSpc>
              <a:spcPct val="90000"/>
            </a:lnSpc>
            <a:spcBef>
              <a:spcPct val="0"/>
            </a:spcBef>
            <a:spcAft>
              <a:spcPct val="15000"/>
            </a:spcAft>
            <a:buChar char="•"/>
          </a:pPr>
          <a:r>
            <a:rPr lang="nb-NO" sz="800" kern="1200"/>
            <a:t>Kravbeskrivelser</a:t>
          </a:r>
        </a:p>
        <a:p>
          <a:pPr marL="57150" lvl="1" indent="-57150" algn="l" defTabSz="355600">
            <a:lnSpc>
              <a:spcPct val="90000"/>
            </a:lnSpc>
            <a:spcBef>
              <a:spcPct val="0"/>
            </a:spcBef>
            <a:spcAft>
              <a:spcPct val="15000"/>
            </a:spcAft>
            <a:buChar char="•"/>
          </a:pPr>
          <a:r>
            <a:rPr lang="nb-NO" sz="800" kern="1200"/>
            <a:t>Feilhåndtering</a:t>
          </a:r>
        </a:p>
        <a:p>
          <a:pPr marL="57150" lvl="1" indent="-57150" algn="l" defTabSz="355600">
            <a:lnSpc>
              <a:spcPct val="90000"/>
            </a:lnSpc>
            <a:spcBef>
              <a:spcPct val="0"/>
            </a:spcBef>
            <a:spcAft>
              <a:spcPct val="15000"/>
            </a:spcAft>
            <a:buChar char="•"/>
          </a:pPr>
          <a:r>
            <a:rPr lang="nb-NO" sz="800" kern="1200"/>
            <a:t>Konfigurasjon (ikke direkte relatert til test, men styrer </a:t>
          </a:r>
          <a:r>
            <a:rPr lang="nb-NO" sz="800" kern="1200" err="1"/>
            <a:t>versjonering</a:t>
          </a:r>
          <a:r>
            <a:rPr lang="nb-NO" sz="800" kern="1200"/>
            <a:t> av </a:t>
          </a:r>
          <a:r>
            <a:rPr lang="nb-NO" sz="800" kern="1200" err="1"/>
            <a:t>tesware</a:t>
          </a:r>
          <a:r>
            <a:rPr lang="nb-NO" sz="800" kern="1200"/>
            <a:t>, </a:t>
          </a:r>
          <a:r>
            <a:rPr lang="nb-NO" sz="800" kern="1200" err="1"/>
            <a:t>etc</a:t>
          </a:r>
          <a:r>
            <a:rPr lang="nb-NO" sz="800" kern="1200"/>
            <a:t>)</a:t>
          </a:r>
        </a:p>
      </dsp:txBody>
      <dsp:txXfrm>
        <a:off x="239637" y="648527"/>
        <a:ext cx="1060261" cy="3651598"/>
      </dsp:txXfrm>
    </dsp:sp>
    <dsp:sp modelId="{D7453C1A-AAF0-4D30-9961-73D83348E967}">
      <dsp:nvSpPr>
        <dsp:cNvPr id="0" name=""/>
        <dsp:cNvSpPr/>
      </dsp:nvSpPr>
      <dsp:spPr>
        <a:xfrm>
          <a:off x="69041" y="399887"/>
          <a:ext cx="348731" cy="34873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19A4899-36DC-45C1-B0E6-A973B11368DC}">
      <dsp:nvSpPr>
        <dsp:cNvPr id="0" name=""/>
        <dsp:cNvSpPr/>
      </dsp:nvSpPr>
      <dsp:spPr>
        <a:xfrm rot="16200000">
          <a:off x="-307281" y="2368667"/>
          <a:ext cx="3651598" cy="17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3781" bIns="0" numCol="1" spcCol="1270" anchor="t" anchorCtr="0">
          <a:noAutofit/>
        </a:bodyPr>
        <a:lstStyle/>
        <a:p>
          <a:pPr marL="0" lvl="0" indent="0" algn="r" defTabSz="533400">
            <a:lnSpc>
              <a:spcPct val="90000"/>
            </a:lnSpc>
            <a:spcBef>
              <a:spcPct val="0"/>
            </a:spcBef>
            <a:spcAft>
              <a:spcPct val="35000"/>
            </a:spcAft>
            <a:buNone/>
          </a:pPr>
          <a:r>
            <a:rPr lang="nb-NO" sz="1200" kern="1200"/>
            <a:t>Testspesifikasjon</a:t>
          </a:r>
        </a:p>
      </dsp:txBody>
      <dsp:txXfrm>
        <a:off x="-307281" y="2368667"/>
        <a:ext cx="3651598" cy="174365"/>
      </dsp:txXfrm>
    </dsp:sp>
    <dsp:sp modelId="{C839D313-D11E-4A9F-8572-253D5C4717E5}">
      <dsp:nvSpPr>
        <dsp:cNvPr id="0" name=""/>
        <dsp:cNvSpPr/>
      </dsp:nvSpPr>
      <dsp:spPr>
        <a:xfrm>
          <a:off x="1601931" y="648527"/>
          <a:ext cx="1060261" cy="3651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153781" rIns="56896" bIns="56896" numCol="1" spcCol="1270" anchor="t" anchorCtr="0">
          <a:noAutofit/>
        </a:bodyPr>
        <a:lstStyle/>
        <a:p>
          <a:pPr marL="57150" lvl="1" indent="-57150" algn="l" defTabSz="355600">
            <a:lnSpc>
              <a:spcPct val="90000"/>
            </a:lnSpc>
            <a:spcBef>
              <a:spcPct val="0"/>
            </a:spcBef>
            <a:spcAft>
              <a:spcPct val="15000"/>
            </a:spcAft>
            <a:buChar char="•"/>
          </a:pPr>
          <a:r>
            <a:rPr lang="nb-NO" sz="800" kern="1200"/>
            <a:t>Testdesignverktøy</a:t>
          </a:r>
        </a:p>
        <a:p>
          <a:pPr marL="57150" lvl="1" indent="-57150" algn="l" defTabSz="355600">
            <a:lnSpc>
              <a:spcPct val="90000"/>
            </a:lnSpc>
            <a:spcBef>
              <a:spcPct val="0"/>
            </a:spcBef>
            <a:spcAft>
              <a:spcPct val="15000"/>
            </a:spcAft>
            <a:buChar char="•"/>
          </a:pPr>
          <a:r>
            <a:rPr lang="nb-NO" sz="800" kern="1200"/>
            <a:t>Forberedelse av </a:t>
          </a:r>
          <a:r>
            <a:rPr lang="nb-NO" sz="800" kern="1200" err="1"/>
            <a:t>testdata</a:t>
          </a:r>
          <a:endParaRPr lang="nb-NO" sz="800" kern="1200"/>
        </a:p>
      </dsp:txBody>
      <dsp:txXfrm>
        <a:off x="1601931" y="648527"/>
        <a:ext cx="1060261" cy="3651598"/>
      </dsp:txXfrm>
    </dsp:sp>
    <dsp:sp modelId="{8F920758-7A2F-448F-8CFF-0FE86169E845}">
      <dsp:nvSpPr>
        <dsp:cNvPr id="0" name=""/>
        <dsp:cNvSpPr/>
      </dsp:nvSpPr>
      <dsp:spPr>
        <a:xfrm>
          <a:off x="1431335" y="399887"/>
          <a:ext cx="348731" cy="34873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745908CD-9EB3-4E84-A3AF-DA12E10BED60}">
      <dsp:nvSpPr>
        <dsp:cNvPr id="0" name=""/>
        <dsp:cNvSpPr/>
      </dsp:nvSpPr>
      <dsp:spPr>
        <a:xfrm rot="16200000">
          <a:off x="1055012" y="2368667"/>
          <a:ext cx="3651598" cy="17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3781" bIns="0" numCol="1" spcCol="1270" anchor="t" anchorCtr="0">
          <a:noAutofit/>
        </a:bodyPr>
        <a:lstStyle/>
        <a:p>
          <a:pPr marL="0" lvl="0" indent="0" algn="r" defTabSz="533400">
            <a:lnSpc>
              <a:spcPct val="90000"/>
            </a:lnSpc>
            <a:spcBef>
              <a:spcPct val="0"/>
            </a:spcBef>
            <a:spcAft>
              <a:spcPct val="35000"/>
            </a:spcAft>
            <a:buNone/>
          </a:pPr>
          <a:r>
            <a:rPr lang="nb-NO" sz="1200" kern="1200"/>
            <a:t>Statisk testing</a:t>
          </a:r>
        </a:p>
      </dsp:txBody>
      <dsp:txXfrm>
        <a:off x="1055012" y="2368667"/>
        <a:ext cx="3651598" cy="174365"/>
      </dsp:txXfrm>
    </dsp:sp>
    <dsp:sp modelId="{56AADAD3-6A71-4806-9B82-29C1DE926DD4}">
      <dsp:nvSpPr>
        <dsp:cNvPr id="0" name=""/>
        <dsp:cNvSpPr/>
      </dsp:nvSpPr>
      <dsp:spPr>
        <a:xfrm>
          <a:off x="2964225" y="648527"/>
          <a:ext cx="1060261" cy="3651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153781" rIns="56896" bIns="56896" numCol="1" spcCol="1270" anchor="t" anchorCtr="0">
          <a:noAutofit/>
        </a:bodyPr>
        <a:lstStyle/>
        <a:p>
          <a:pPr marL="57150" lvl="1" indent="-57150" algn="l" defTabSz="355600">
            <a:lnSpc>
              <a:spcPct val="90000"/>
            </a:lnSpc>
            <a:spcBef>
              <a:spcPct val="0"/>
            </a:spcBef>
            <a:spcAft>
              <a:spcPct val="15000"/>
            </a:spcAft>
            <a:buChar char="•"/>
          </a:pPr>
          <a:r>
            <a:rPr lang="nb-NO" sz="800" kern="1200"/>
            <a:t>Granskning</a:t>
          </a:r>
        </a:p>
        <a:p>
          <a:pPr marL="57150" lvl="1" indent="-57150" algn="l" defTabSz="355600">
            <a:lnSpc>
              <a:spcPct val="90000"/>
            </a:lnSpc>
            <a:spcBef>
              <a:spcPct val="0"/>
            </a:spcBef>
            <a:spcAft>
              <a:spcPct val="15000"/>
            </a:spcAft>
            <a:buChar char="•"/>
          </a:pPr>
          <a:r>
            <a:rPr lang="nb-NO" sz="800" kern="1200"/>
            <a:t>Statiske analyseverktøy</a:t>
          </a:r>
        </a:p>
        <a:p>
          <a:pPr marL="57150" lvl="1" indent="-57150" algn="l" defTabSz="355600">
            <a:lnSpc>
              <a:spcPct val="90000"/>
            </a:lnSpc>
            <a:spcBef>
              <a:spcPct val="0"/>
            </a:spcBef>
            <a:spcAft>
              <a:spcPct val="15000"/>
            </a:spcAft>
            <a:buChar char="•"/>
          </a:pPr>
          <a:r>
            <a:rPr lang="nb-NO" sz="800" kern="1200"/>
            <a:t>Modelleringsverktøy</a:t>
          </a:r>
        </a:p>
      </dsp:txBody>
      <dsp:txXfrm>
        <a:off x="2964225" y="648527"/>
        <a:ext cx="1060261" cy="3651598"/>
      </dsp:txXfrm>
    </dsp:sp>
    <dsp:sp modelId="{6CA1AE93-39EF-4A8D-9947-EAD237E564D8}">
      <dsp:nvSpPr>
        <dsp:cNvPr id="0" name=""/>
        <dsp:cNvSpPr/>
      </dsp:nvSpPr>
      <dsp:spPr>
        <a:xfrm>
          <a:off x="2793629" y="399887"/>
          <a:ext cx="348731" cy="34873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6844768-9C0A-4F88-BB6C-533E563C0297}">
      <dsp:nvSpPr>
        <dsp:cNvPr id="0" name=""/>
        <dsp:cNvSpPr/>
      </dsp:nvSpPr>
      <dsp:spPr>
        <a:xfrm rot="16200000">
          <a:off x="2417306" y="2368667"/>
          <a:ext cx="3651598" cy="17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3781" bIns="0" numCol="1" spcCol="1270" anchor="t" anchorCtr="0">
          <a:noAutofit/>
        </a:bodyPr>
        <a:lstStyle/>
        <a:p>
          <a:pPr marL="0" lvl="0" indent="0" algn="r" defTabSz="533400">
            <a:lnSpc>
              <a:spcPct val="90000"/>
            </a:lnSpc>
            <a:spcBef>
              <a:spcPct val="0"/>
            </a:spcBef>
            <a:spcAft>
              <a:spcPct val="35000"/>
            </a:spcAft>
            <a:buNone/>
          </a:pPr>
          <a:r>
            <a:rPr lang="nb-NO" sz="1200" kern="1200"/>
            <a:t>Testutføring og logging</a:t>
          </a:r>
        </a:p>
      </dsp:txBody>
      <dsp:txXfrm>
        <a:off x="2417306" y="2368667"/>
        <a:ext cx="3651598" cy="174365"/>
      </dsp:txXfrm>
    </dsp:sp>
    <dsp:sp modelId="{2DD52311-55FD-4ABB-848B-D8EA741D7B35}">
      <dsp:nvSpPr>
        <dsp:cNvPr id="0" name=""/>
        <dsp:cNvSpPr/>
      </dsp:nvSpPr>
      <dsp:spPr>
        <a:xfrm>
          <a:off x="4326519" y="648527"/>
          <a:ext cx="1060261" cy="3651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153781" rIns="56896" bIns="56896" numCol="1" spcCol="1270" anchor="t" anchorCtr="0">
          <a:noAutofit/>
        </a:bodyPr>
        <a:lstStyle/>
        <a:p>
          <a:pPr marL="57150" lvl="1" indent="-57150" algn="l" defTabSz="355600">
            <a:lnSpc>
              <a:spcPct val="90000"/>
            </a:lnSpc>
            <a:spcBef>
              <a:spcPct val="0"/>
            </a:spcBef>
            <a:spcAft>
              <a:spcPct val="15000"/>
            </a:spcAft>
            <a:buChar char="•"/>
          </a:pPr>
          <a:r>
            <a:rPr lang="nb-NO" sz="800" kern="1200"/>
            <a:t>Testutføring</a:t>
          </a:r>
        </a:p>
        <a:p>
          <a:pPr marL="57150" lvl="1" indent="-57150" algn="l" defTabSz="355600">
            <a:lnSpc>
              <a:spcPct val="90000"/>
            </a:lnSpc>
            <a:spcBef>
              <a:spcPct val="0"/>
            </a:spcBef>
            <a:spcAft>
              <a:spcPct val="15000"/>
            </a:spcAft>
            <a:buChar char="•"/>
          </a:pPr>
          <a:r>
            <a:rPr lang="nb-NO" sz="800" kern="1200"/>
            <a:t>Testrammer/rammeverk for enhetstest</a:t>
          </a:r>
        </a:p>
        <a:p>
          <a:pPr marL="57150" lvl="1" indent="-57150" algn="l" defTabSz="355600">
            <a:lnSpc>
              <a:spcPct val="90000"/>
            </a:lnSpc>
            <a:spcBef>
              <a:spcPct val="0"/>
            </a:spcBef>
            <a:spcAft>
              <a:spcPct val="15000"/>
            </a:spcAft>
            <a:buChar char="•"/>
          </a:pPr>
          <a:r>
            <a:rPr lang="nb-NO" sz="800" kern="1200"/>
            <a:t>Sammenligning</a:t>
          </a:r>
        </a:p>
        <a:p>
          <a:pPr marL="57150" lvl="1" indent="-57150" algn="l" defTabSz="355600">
            <a:lnSpc>
              <a:spcPct val="90000"/>
            </a:lnSpc>
            <a:spcBef>
              <a:spcPct val="0"/>
            </a:spcBef>
            <a:spcAft>
              <a:spcPct val="15000"/>
            </a:spcAft>
            <a:buChar char="•"/>
          </a:pPr>
          <a:r>
            <a:rPr lang="nb-NO" sz="800" kern="1200"/>
            <a:t>Dekningsmåling</a:t>
          </a:r>
        </a:p>
        <a:p>
          <a:pPr marL="57150" lvl="1" indent="-57150" algn="l" defTabSz="355600">
            <a:lnSpc>
              <a:spcPct val="90000"/>
            </a:lnSpc>
            <a:spcBef>
              <a:spcPct val="0"/>
            </a:spcBef>
            <a:spcAft>
              <a:spcPct val="15000"/>
            </a:spcAft>
            <a:buChar char="•"/>
          </a:pPr>
          <a:r>
            <a:rPr lang="nb-NO" sz="800" kern="1200"/>
            <a:t>Sikkerhetstest</a:t>
          </a:r>
        </a:p>
      </dsp:txBody>
      <dsp:txXfrm>
        <a:off x="4326519" y="648527"/>
        <a:ext cx="1060261" cy="3651598"/>
      </dsp:txXfrm>
    </dsp:sp>
    <dsp:sp modelId="{4677A34B-F10C-4420-B59A-C66DAC0E9CD9}">
      <dsp:nvSpPr>
        <dsp:cNvPr id="0" name=""/>
        <dsp:cNvSpPr/>
      </dsp:nvSpPr>
      <dsp:spPr>
        <a:xfrm>
          <a:off x="4155923" y="399887"/>
          <a:ext cx="348731" cy="34873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D556A8E-4E2B-4C91-BA50-C6F4C6F32A8E}">
      <dsp:nvSpPr>
        <dsp:cNvPr id="0" name=""/>
        <dsp:cNvSpPr/>
      </dsp:nvSpPr>
      <dsp:spPr>
        <a:xfrm rot="16200000">
          <a:off x="3779600" y="2368667"/>
          <a:ext cx="3651598" cy="17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3781" bIns="0" numCol="1" spcCol="1270" anchor="t" anchorCtr="0">
          <a:noAutofit/>
        </a:bodyPr>
        <a:lstStyle/>
        <a:p>
          <a:pPr marL="0" lvl="0" indent="0" algn="r" defTabSz="533400">
            <a:lnSpc>
              <a:spcPct val="90000"/>
            </a:lnSpc>
            <a:spcBef>
              <a:spcPct val="0"/>
            </a:spcBef>
            <a:spcAft>
              <a:spcPct val="35000"/>
            </a:spcAft>
            <a:buNone/>
          </a:pPr>
          <a:r>
            <a:rPr lang="nb-NO" sz="1200" kern="1200"/>
            <a:t>Ytelse og overvåkning</a:t>
          </a:r>
        </a:p>
      </dsp:txBody>
      <dsp:txXfrm>
        <a:off x="3779600" y="2368667"/>
        <a:ext cx="3651598" cy="174365"/>
      </dsp:txXfrm>
    </dsp:sp>
    <dsp:sp modelId="{8A88BE91-27CE-491F-885B-E0CFB36425E5}">
      <dsp:nvSpPr>
        <dsp:cNvPr id="0" name=""/>
        <dsp:cNvSpPr/>
      </dsp:nvSpPr>
      <dsp:spPr>
        <a:xfrm>
          <a:off x="5688813" y="648527"/>
          <a:ext cx="1060261" cy="3651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153781" rIns="56896" bIns="56896" numCol="1" spcCol="1270" anchor="t" anchorCtr="0">
          <a:noAutofit/>
        </a:bodyPr>
        <a:lstStyle/>
        <a:p>
          <a:pPr marL="57150" lvl="1" indent="-57150" algn="l" defTabSz="355600">
            <a:lnSpc>
              <a:spcPct val="90000"/>
            </a:lnSpc>
            <a:spcBef>
              <a:spcPct val="0"/>
            </a:spcBef>
            <a:spcAft>
              <a:spcPct val="15000"/>
            </a:spcAft>
            <a:buChar char="•"/>
          </a:pPr>
          <a:r>
            <a:rPr lang="nb-NO" sz="800" kern="1200"/>
            <a:t>Dynamisk analyse</a:t>
          </a:r>
        </a:p>
        <a:p>
          <a:pPr marL="57150" lvl="1" indent="-57150" algn="l" defTabSz="355600">
            <a:lnSpc>
              <a:spcPct val="90000"/>
            </a:lnSpc>
            <a:spcBef>
              <a:spcPct val="0"/>
            </a:spcBef>
            <a:spcAft>
              <a:spcPct val="15000"/>
            </a:spcAft>
            <a:buChar char="•"/>
          </a:pPr>
          <a:r>
            <a:rPr lang="nb-NO" sz="800" kern="1200"/>
            <a:t>Ytelses-, last- og stresstestverktøy</a:t>
          </a:r>
        </a:p>
        <a:p>
          <a:pPr marL="57150" lvl="1" indent="-57150" algn="l" defTabSz="355600">
            <a:lnSpc>
              <a:spcPct val="90000"/>
            </a:lnSpc>
            <a:spcBef>
              <a:spcPct val="0"/>
            </a:spcBef>
            <a:spcAft>
              <a:spcPct val="15000"/>
            </a:spcAft>
            <a:buChar char="•"/>
          </a:pPr>
          <a:r>
            <a:rPr lang="nb-NO" sz="800" kern="1200"/>
            <a:t>Overvåkning</a:t>
          </a:r>
        </a:p>
      </dsp:txBody>
      <dsp:txXfrm>
        <a:off x="5688813" y="648527"/>
        <a:ext cx="1060261" cy="3651598"/>
      </dsp:txXfrm>
    </dsp:sp>
    <dsp:sp modelId="{CEE73E4B-8274-4002-AB01-E79AA1C569B4}">
      <dsp:nvSpPr>
        <dsp:cNvPr id="0" name=""/>
        <dsp:cNvSpPr/>
      </dsp:nvSpPr>
      <dsp:spPr>
        <a:xfrm>
          <a:off x="5518217" y="399887"/>
          <a:ext cx="348731" cy="34873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697CD1FD-94EF-46FD-AFC1-299A61B081C9}">
      <dsp:nvSpPr>
        <dsp:cNvPr id="0" name=""/>
        <dsp:cNvSpPr/>
      </dsp:nvSpPr>
      <dsp:spPr>
        <a:xfrm rot="16200000">
          <a:off x="5053750" y="2387144"/>
          <a:ext cx="3651598" cy="1743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153781" bIns="0" numCol="1" spcCol="1270" anchor="t" anchorCtr="0">
          <a:noAutofit/>
        </a:bodyPr>
        <a:lstStyle/>
        <a:p>
          <a:pPr marL="0" lvl="0" indent="0" algn="r" defTabSz="533400">
            <a:lnSpc>
              <a:spcPct val="90000"/>
            </a:lnSpc>
            <a:spcBef>
              <a:spcPct val="0"/>
            </a:spcBef>
            <a:spcAft>
              <a:spcPct val="35000"/>
            </a:spcAft>
            <a:buNone/>
          </a:pPr>
          <a:r>
            <a:rPr lang="nb-NO" sz="1200" kern="1200"/>
            <a:t>Verktøy for spesifikke testbehov</a:t>
          </a:r>
        </a:p>
      </dsp:txBody>
      <dsp:txXfrm>
        <a:off x="5053750" y="2387144"/>
        <a:ext cx="3651598" cy="174365"/>
      </dsp:txXfrm>
    </dsp:sp>
    <dsp:sp modelId="{34063F81-E0BF-48B7-9B1E-97EB44E0D025}">
      <dsp:nvSpPr>
        <dsp:cNvPr id="0" name=""/>
        <dsp:cNvSpPr/>
      </dsp:nvSpPr>
      <dsp:spPr>
        <a:xfrm>
          <a:off x="6956038" y="648527"/>
          <a:ext cx="1060261" cy="3651598"/>
        </a:xfrm>
        <a:prstGeom prst="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6896" tIns="153781" rIns="56896" bIns="56896" numCol="1" spcCol="1270" anchor="t" anchorCtr="0">
          <a:noAutofit/>
        </a:bodyPr>
        <a:lstStyle/>
        <a:p>
          <a:pPr marL="57150" lvl="1" indent="-57150" algn="l" defTabSz="355600">
            <a:lnSpc>
              <a:spcPct val="90000"/>
            </a:lnSpc>
            <a:spcBef>
              <a:spcPct val="0"/>
            </a:spcBef>
            <a:spcAft>
              <a:spcPct val="15000"/>
            </a:spcAft>
            <a:buChar char="•"/>
          </a:pPr>
          <a:r>
            <a:rPr lang="nb-NO" sz="800" kern="1200"/>
            <a:t>Vurdering av datakvalitet</a:t>
          </a:r>
        </a:p>
      </dsp:txBody>
      <dsp:txXfrm>
        <a:off x="6956038" y="648527"/>
        <a:ext cx="1060261" cy="3651598"/>
      </dsp:txXfrm>
    </dsp:sp>
    <dsp:sp modelId="{0A3CF386-7611-4C1B-9F51-41BE6CF82AB9}">
      <dsp:nvSpPr>
        <dsp:cNvPr id="0" name=""/>
        <dsp:cNvSpPr/>
      </dsp:nvSpPr>
      <dsp:spPr>
        <a:xfrm>
          <a:off x="6880511" y="399887"/>
          <a:ext cx="348731" cy="348731"/>
        </a:xfrm>
        <a:prstGeom prst="rect">
          <a:avLst/>
        </a:prstGeom>
        <a:solidFill>
          <a:schemeClr val="accent1">
            <a:tint val="5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FF3ECC0-8124-42A2-869B-B55DF1C411B5}">
      <dsp:nvSpPr>
        <dsp:cNvPr id="0" name=""/>
        <dsp:cNvSpPr/>
      </dsp:nvSpPr>
      <dsp:spPr>
        <a:xfrm>
          <a:off x="3956823" y="255276"/>
          <a:ext cx="611526" cy="611339"/>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5888D90-20CB-4B8C-B1C7-FF983922A368}">
      <dsp:nvSpPr>
        <dsp:cNvPr id="0" name=""/>
        <dsp:cNvSpPr/>
      </dsp:nvSpPr>
      <dsp:spPr>
        <a:xfrm>
          <a:off x="3977599"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4058895" y="357184"/>
        <a:ext cx="407383" cy="407523"/>
      </dsp:txXfrm>
    </dsp:sp>
    <dsp:sp modelId="{DA572FB0-CEC1-4906-9013-2528F54862D5}">
      <dsp:nvSpPr>
        <dsp:cNvPr id="0" name=""/>
        <dsp:cNvSpPr/>
      </dsp:nvSpPr>
      <dsp:spPr>
        <a:xfrm rot="2700000">
          <a:off x="3325277"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9A51817-B587-4B6D-8D94-54266EAE4093}">
      <dsp:nvSpPr>
        <dsp:cNvPr id="0" name=""/>
        <dsp:cNvSpPr/>
      </dsp:nvSpPr>
      <dsp:spPr>
        <a:xfrm>
          <a:off x="3345748"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3427044" y="357184"/>
        <a:ext cx="407383" cy="407523"/>
      </dsp:txXfrm>
    </dsp:sp>
    <dsp:sp modelId="{B5AAA996-F64D-4962-9941-7ECD5CDB7A8A}">
      <dsp:nvSpPr>
        <dsp:cNvPr id="0" name=""/>
        <dsp:cNvSpPr/>
      </dsp:nvSpPr>
      <dsp:spPr>
        <a:xfrm rot="2700000">
          <a:off x="2693878"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70D18C-CEA7-4240-8EAA-AC15CC79D4C1}">
      <dsp:nvSpPr>
        <dsp:cNvPr id="0" name=""/>
        <dsp:cNvSpPr/>
      </dsp:nvSpPr>
      <dsp:spPr>
        <a:xfrm>
          <a:off x="2713897"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2795645" y="357184"/>
        <a:ext cx="407383" cy="407523"/>
      </dsp:txXfrm>
    </dsp:sp>
    <dsp:sp modelId="{8D061D87-263C-4B8A-B5E8-F5EF462BE153}">
      <dsp:nvSpPr>
        <dsp:cNvPr id="0" name=""/>
        <dsp:cNvSpPr/>
      </dsp:nvSpPr>
      <dsp:spPr>
        <a:xfrm rot="2700000">
          <a:off x="2062027"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303E09-4472-4101-AE97-78B249B664DD}">
      <dsp:nvSpPr>
        <dsp:cNvPr id="0" name=""/>
        <dsp:cNvSpPr/>
      </dsp:nvSpPr>
      <dsp:spPr>
        <a:xfrm>
          <a:off x="2082498"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2163794" y="357184"/>
        <a:ext cx="407383" cy="407523"/>
      </dsp:txXfrm>
    </dsp:sp>
    <dsp:sp modelId="{A97B80C0-F1A3-41C1-8054-7BC220DE7530}">
      <dsp:nvSpPr>
        <dsp:cNvPr id="0" name=""/>
        <dsp:cNvSpPr/>
      </dsp:nvSpPr>
      <dsp:spPr>
        <a:xfrm rot="2700000">
          <a:off x="1430176"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5638C6-8FF9-4E72-9E48-91B4D3103371}">
      <dsp:nvSpPr>
        <dsp:cNvPr id="0" name=""/>
        <dsp:cNvSpPr/>
      </dsp:nvSpPr>
      <dsp:spPr>
        <a:xfrm>
          <a:off x="1450647"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1531943" y="357184"/>
        <a:ext cx="407383" cy="407523"/>
      </dsp:txXfrm>
    </dsp:sp>
    <dsp:sp modelId="{EFEF962C-E136-48DD-A382-50E003270E93}">
      <dsp:nvSpPr>
        <dsp:cNvPr id="0" name=""/>
        <dsp:cNvSpPr/>
      </dsp:nvSpPr>
      <dsp:spPr>
        <a:xfrm rot="2700000">
          <a:off x="798776"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D26C5D2-81DF-4CC9-8E13-202AC4D79894}">
      <dsp:nvSpPr>
        <dsp:cNvPr id="0" name=""/>
        <dsp:cNvSpPr/>
      </dsp:nvSpPr>
      <dsp:spPr>
        <a:xfrm>
          <a:off x="818796"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900544" y="357184"/>
        <a:ext cx="407383" cy="407523"/>
      </dsp:txXfrm>
    </dsp:sp>
    <dsp:sp modelId="{02687595-84E7-4995-BF1B-09B9A99F584C}">
      <dsp:nvSpPr>
        <dsp:cNvPr id="0" name=""/>
        <dsp:cNvSpPr/>
      </dsp:nvSpPr>
      <dsp:spPr>
        <a:xfrm rot="2700000">
          <a:off x="166926" y="255208"/>
          <a:ext cx="611369" cy="611369"/>
        </a:xfrm>
        <a:prstGeom prst="teardrop">
          <a:avLst>
            <a:gd name="adj" fmla="val 10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855352C-33A5-4429-8E44-33F7EA0A88D1}">
      <dsp:nvSpPr>
        <dsp:cNvPr id="0" name=""/>
        <dsp:cNvSpPr/>
      </dsp:nvSpPr>
      <dsp:spPr>
        <a:xfrm>
          <a:off x="187397" y="275658"/>
          <a:ext cx="570427" cy="570576"/>
        </a:xfrm>
        <a:prstGeom prst="ellipse">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1066800">
            <a:lnSpc>
              <a:spcPct val="90000"/>
            </a:lnSpc>
            <a:spcBef>
              <a:spcPct val="0"/>
            </a:spcBef>
            <a:spcAft>
              <a:spcPct val="35000"/>
            </a:spcAft>
            <a:buNone/>
          </a:pPr>
          <a:endParaRPr lang="nb-NO" sz="2400" kern="1200"/>
        </a:p>
      </dsp:txBody>
      <dsp:txXfrm>
        <a:off x="268693" y="357184"/>
        <a:ext cx="407383" cy="40752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35E5C5A-FBC4-4A69-ADD1-55204942158A}">
      <dsp:nvSpPr>
        <dsp:cNvPr id="0" name=""/>
        <dsp:cNvSpPr/>
      </dsp:nvSpPr>
      <dsp:spPr>
        <a:xfrm rot="5400000">
          <a:off x="492945" y="461496"/>
          <a:ext cx="309806" cy="515510"/>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4D17E61-8066-42DC-AD6A-9E96BFBFCF74}">
      <dsp:nvSpPr>
        <dsp:cNvPr id="0" name=""/>
        <dsp:cNvSpPr/>
      </dsp:nvSpPr>
      <dsp:spPr>
        <a:xfrm>
          <a:off x="441231" y="615522"/>
          <a:ext cx="465405" cy="40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b-NO" sz="1800" kern="1200"/>
            <a:t> </a:t>
          </a:r>
        </a:p>
      </dsp:txBody>
      <dsp:txXfrm>
        <a:off x="441231" y="615522"/>
        <a:ext cx="465405" cy="407955"/>
      </dsp:txXfrm>
    </dsp:sp>
    <dsp:sp modelId="{5D64D087-FE14-4837-BF9F-617D3728AE2E}">
      <dsp:nvSpPr>
        <dsp:cNvPr id="0" name=""/>
        <dsp:cNvSpPr/>
      </dsp:nvSpPr>
      <dsp:spPr>
        <a:xfrm>
          <a:off x="818824" y="423543"/>
          <a:ext cx="87812" cy="8781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8307529-3FBE-4FFA-8C04-B97032182D16}">
      <dsp:nvSpPr>
        <dsp:cNvPr id="0" name=""/>
        <dsp:cNvSpPr/>
      </dsp:nvSpPr>
      <dsp:spPr>
        <a:xfrm rot="5400000">
          <a:off x="1062692" y="320511"/>
          <a:ext cx="309806" cy="515510"/>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3A7297B-5AF1-4867-9DD6-B5602C3449AA}">
      <dsp:nvSpPr>
        <dsp:cNvPr id="0" name=""/>
        <dsp:cNvSpPr/>
      </dsp:nvSpPr>
      <dsp:spPr>
        <a:xfrm>
          <a:off x="1010978" y="474538"/>
          <a:ext cx="465405" cy="40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nb-NO" sz="1800" kern="1200"/>
        </a:p>
      </dsp:txBody>
      <dsp:txXfrm>
        <a:off x="1010978" y="474538"/>
        <a:ext cx="465405" cy="407955"/>
      </dsp:txXfrm>
    </dsp:sp>
    <dsp:sp modelId="{2EF9B4D8-B078-40F7-88EA-EB18FE14A7EB}">
      <dsp:nvSpPr>
        <dsp:cNvPr id="0" name=""/>
        <dsp:cNvSpPr/>
      </dsp:nvSpPr>
      <dsp:spPr>
        <a:xfrm>
          <a:off x="1388571" y="282559"/>
          <a:ext cx="87812" cy="8781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9C723AA-1DD2-4E73-828F-438F5EAC2658}">
      <dsp:nvSpPr>
        <dsp:cNvPr id="0" name=""/>
        <dsp:cNvSpPr/>
      </dsp:nvSpPr>
      <dsp:spPr>
        <a:xfrm rot="5400000">
          <a:off x="1632440" y="179526"/>
          <a:ext cx="309806" cy="515510"/>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F3A2BB1-AF1B-4E9C-B0F6-48240F7239A6}">
      <dsp:nvSpPr>
        <dsp:cNvPr id="0" name=""/>
        <dsp:cNvSpPr/>
      </dsp:nvSpPr>
      <dsp:spPr>
        <a:xfrm>
          <a:off x="1580726" y="333553"/>
          <a:ext cx="465405" cy="40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endParaRPr lang="nb-NO" sz="1800" kern="1200"/>
        </a:p>
      </dsp:txBody>
      <dsp:txXfrm>
        <a:off x="1580726" y="333553"/>
        <a:ext cx="465405" cy="407955"/>
      </dsp:txXfrm>
    </dsp:sp>
    <dsp:sp modelId="{3FD0B676-7F9F-4459-A1F6-0A369FDA543A}">
      <dsp:nvSpPr>
        <dsp:cNvPr id="0" name=""/>
        <dsp:cNvSpPr/>
      </dsp:nvSpPr>
      <dsp:spPr>
        <a:xfrm>
          <a:off x="1958319" y="141574"/>
          <a:ext cx="87812" cy="8781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5B82256-BAEA-42F1-81CF-2EBC332E21C7}">
      <dsp:nvSpPr>
        <dsp:cNvPr id="0" name=""/>
        <dsp:cNvSpPr/>
      </dsp:nvSpPr>
      <dsp:spPr>
        <a:xfrm rot="5400000">
          <a:off x="2202187" y="38542"/>
          <a:ext cx="309806" cy="515510"/>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0F548C1-0873-4785-A658-5B9835239194}">
      <dsp:nvSpPr>
        <dsp:cNvPr id="0" name=""/>
        <dsp:cNvSpPr/>
      </dsp:nvSpPr>
      <dsp:spPr>
        <a:xfrm>
          <a:off x="2150473" y="192568"/>
          <a:ext cx="465405" cy="40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b-NO" sz="1800" kern="1200"/>
            <a:t> </a:t>
          </a:r>
        </a:p>
      </dsp:txBody>
      <dsp:txXfrm>
        <a:off x="2150473" y="192568"/>
        <a:ext cx="465405" cy="407955"/>
      </dsp:txXfrm>
    </dsp:sp>
    <dsp:sp modelId="{D5907F72-18B1-425D-9D87-135216120C9C}">
      <dsp:nvSpPr>
        <dsp:cNvPr id="0" name=""/>
        <dsp:cNvSpPr/>
      </dsp:nvSpPr>
      <dsp:spPr>
        <a:xfrm>
          <a:off x="2528066" y="589"/>
          <a:ext cx="87812" cy="87812"/>
        </a:xfrm>
        <a:prstGeom prst="triangle">
          <a:avLst>
            <a:gd name="adj" fmla="val 10000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AB0AFCC7-75A7-4622-BB32-89FBB0801CD7}">
      <dsp:nvSpPr>
        <dsp:cNvPr id="0" name=""/>
        <dsp:cNvSpPr/>
      </dsp:nvSpPr>
      <dsp:spPr>
        <a:xfrm rot="5400000">
          <a:off x="2771935" y="-102442"/>
          <a:ext cx="309806" cy="515510"/>
        </a:xfrm>
        <a:prstGeom prst="corner">
          <a:avLst>
            <a:gd name="adj1" fmla="val 16120"/>
            <a:gd name="adj2" fmla="val 16110"/>
          </a:avLst>
        </a:prstGeom>
        <a:solidFill>
          <a:schemeClr val="accent1">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FB6BF4C-9E6B-4757-B34F-42AC8E19AD2A}">
      <dsp:nvSpPr>
        <dsp:cNvPr id="0" name=""/>
        <dsp:cNvSpPr/>
      </dsp:nvSpPr>
      <dsp:spPr>
        <a:xfrm>
          <a:off x="2720221" y="51584"/>
          <a:ext cx="465405" cy="40795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8580" tIns="68580" rIns="68580" bIns="68580" numCol="1" spcCol="1270" anchor="t" anchorCtr="0">
          <a:noAutofit/>
        </a:bodyPr>
        <a:lstStyle/>
        <a:p>
          <a:pPr marL="0" lvl="0" indent="0" algn="l" defTabSz="800100">
            <a:lnSpc>
              <a:spcPct val="90000"/>
            </a:lnSpc>
            <a:spcBef>
              <a:spcPct val="0"/>
            </a:spcBef>
            <a:spcAft>
              <a:spcPct val="35000"/>
            </a:spcAft>
            <a:buNone/>
          </a:pPr>
          <a:r>
            <a:rPr lang="nb-NO" sz="1800" kern="1200"/>
            <a:t> </a:t>
          </a:r>
        </a:p>
      </dsp:txBody>
      <dsp:txXfrm>
        <a:off x="2720221" y="51584"/>
        <a:ext cx="465405" cy="407955"/>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D243C10-D1EF-4227-B68F-5AB57819C125}">
      <dsp:nvSpPr>
        <dsp:cNvPr id="0" name=""/>
        <dsp:cNvSpPr/>
      </dsp:nvSpPr>
      <dsp:spPr>
        <a:xfrm>
          <a:off x="877431" y="0"/>
          <a:ext cx="7108435" cy="1675526"/>
        </a:xfrm>
        <a:prstGeom prst="rightArrow">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55791AA-AB3C-4581-82BF-DF43EA87CF76}">
      <dsp:nvSpPr>
        <dsp:cNvPr id="0" name=""/>
        <dsp:cNvSpPr/>
      </dsp:nvSpPr>
      <dsp:spPr>
        <a:xfrm>
          <a:off x="0" y="502657"/>
          <a:ext cx="2508859" cy="6702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b-NO" sz="2800" kern="1200"/>
            <a:t>NÅR</a:t>
          </a:r>
        </a:p>
      </dsp:txBody>
      <dsp:txXfrm>
        <a:off x="32717" y="535374"/>
        <a:ext cx="2443425" cy="604776"/>
      </dsp:txXfrm>
    </dsp:sp>
    <dsp:sp modelId="{2B7C2B5C-C3FD-42D2-86DC-90D959975567}">
      <dsp:nvSpPr>
        <dsp:cNvPr id="0" name=""/>
        <dsp:cNvSpPr/>
      </dsp:nvSpPr>
      <dsp:spPr>
        <a:xfrm>
          <a:off x="2927002" y="502657"/>
          <a:ext cx="2508859" cy="6702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b-NO" sz="2800" kern="1200"/>
            <a:t>HVORDAN</a:t>
          </a:r>
        </a:p>
      </dsp:txBody>
      <dsp:txXfrm>
        <a:off x="2959719" y="535374"/>
        <a:ext cx="2443425" cy="604776"/>
      </dsp:txXfrm>
    </dsp:sp>
    <dsp:sp modelId="{73770064-4B36-4E79-8211-7080C1BC459B}">
      <dsp:nvSpPr>
        <dsp:cNvPr id="0" name=""/>
        <dsp:cNvSpPr/>
      </dsp:nvSpPr>
      <dsp:spPr>
        <a:xfrm>
          <a:off x="5854005" y="502657"/>
          <a:ext cx="2508859" cy="67021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ctr" defTabSz="1244600">
            <a:lnSpc>
              <a:spcPct val="90000"/>
            </a:lnSpc>
            <a:spcBef>
              <a:spcPct val="0"/>
            </a:spcBef>
            <a:spcAft>
              <a:spcPct val="35000"/>
            </a:spcAft>
            <a:buNone/>
          </a:pPr>
          <a:r>
            <a:rPr lang="nb-NO" sz="2800" kern="1200"/>
            <a:t>HVA</a:t>
          </a:r>
        </a:p>
      </dsp:txBody>
      <dsp:txXfrm>
        <a:off x="5886722" y="535374"/>
        <a:ext cx="2443425" cy="60477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3">
  <dgm:title val=""/>
  <dgm:desc val=""/>
  <dgm:catLst>
    <dgm:cat type="process" pri="6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chOrder="t">
    <dgm:varLst>
      <dgm:dir/>
      <dgm:animLvl val="lvl"/>
      <dgm:resizeHandles val="exact"/>
    </dgm:varLst>
    <dgm:alg type="composite"/>
    <dgm:shape xmlns:r="http://schemas.openxmlformats.org/officeDocument/2006/relationships" r:blip="">
      <dgm:adjLst/>
    </dgm:shape>
    <dgm:presOf/>
    <dgm:constrLst>
      <dgm:constr type="w" for="ch" forName="dummy" refType="w"/>
      <dgm:constr type="h" for="ch" forName="dummy" refType="h"/>
      <dgm:constr type="h" for="ch" forName="dummy" refType="w" refFor="ch" refForName="dummy" op="lte" fact="0.4"/>
      <dgm:constr type="ctrX" for="ch" forName="dummy" refType="w" fact="0.5"/>
      <dgm:constr type="ctrY" for="ch" forName="dummy" refType="h" fact="0.5"/>
      <dgm:constr type="w" for="ch" forName="linH" refType="w"/>
      <dgm:constr type="h" for="ch" forName="linH" refType="h"/>
      <dgm:constr type="ctrX" for="ch" forName="linH" refType="w" fact="0.5"/>
      <dgm:constr type="ctrY" for="ch" forName="linH" refType="h" fact="0.5"/>
      <dgm:constr type="userP" for="ch" forName="linH" refType="h" refFor="ch" refForName="dummy" fact="0.25"/>
      <dgm:constr type="userT" for="des" forName="parTx" refType="w" refFor="ch" refForName="dummy" fact="0.2"/>
    </dgm:constrLst>
    <dgm:ruleLst/>
    <dgm:layoutNode name="dummy">
      <dgm:alg type="sp"/>
      <dgm:shape xmlns:r="http://schemas.openxmlformats.org/officeDocument/2006/relationships" r:blip="">
        <dgm:adjLst/>
      </dgm:shape>
      <dgm:presOf/>
      <dgm:constrLst/>
      <dgm:ruleLst/>
    </dgm:layoutNode>
    <dgm:layoutNode name="linH">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primFontSz" for="des" forName="parTx" val="65"/>
        <dgm:constr type="primFontSz" for="des" forName="desTx" refType="primFontSz" refFor="des" refForName="parTx" op="equ"/>
        <dgm:constr type="h" for="des" forName="parTx" refType="primFontSz" refFor="des" refForName="parTx"/>
        <dgm:constr type="h" for="des" forName="desTx" refType="primFontSz" refFor="des" refForName="parTx" fact="0.5"/>
        <dgm:constr type="h" for="des" forName="parTx" op="equ"/>
        <dgm:constr type="h" for="des" forName="desTx" op="equ"/>
        <dgm:constr type="h" for="ch" forName="backgroundArrow" refType="primFontSz" refFor="des" refForName="parTx" fact="2"/>
        <dgm:constr type="h" for="ch" forName="backgroundArrow" refType="h" refFor="des" refForName="parTx" op="lte" fact="2"/>
        <dgm:constr type="h" for="ch" forName="backgroundArrow" refType="h" refFor="des" refForName="parTx" op="gte" fact="2"/>
        <dgm:constr type="h" for="des" forName="spVertical1" refType="primFontSz" refFor="des" refForName="parTx" fact="0.5"/>
        <dgm:constr type="h" for="des" forName="spVertical1" refType="h" refFor="des" refForName="parTx" op="lte" fact="0.5"/>
        <dgm:constr type="h" for="des" forName="spVertical1" refType="h" refFor="des" refForName="parTx" op="gte" fact="0.5"/>
        <dgm:constr type="h" for="des" forName="spVertical2" refType="primFontSz" refFor="des" refForName="parTx" fact="0.5"/>
        <dgm:constr type="h" for="des" forName="spVertical2" refType="h" refFor="des" refForName="parTx" op="lte" fact="0.5"/>
        <dgm:constr type="h" for="des" forName="spVertical2" refType="h" refFor="des" refForName="parTx" op="gte" fact="0.5"/>
        <dgm:constr type="h" for="des" forName="spVertical3" refType="primFontSz" refFor="des" refForName="parTx" fact="-0.4"/>
        <dgm:constr type="h" for="des" forName="spVertical3" refType="h" refFor="des" refForName="parTx" op="lte" fact="-0.4"/>
        <dgm:constr type="h" for="des" forName="spVertical3" refType="h" refFor="des" refForName="parTx" op="gte" fact="-0.4"/>
        <dgm:constr type="w" for="ch" forName="backgroundArrow" refType="w"/>
        <dgm:constr type="w" for="ch" forName="negArrow" refType="w" fact="-1"/>
        <dgm:constr type="w" for="ch" forName="linV" refType="w"/>
        <dgm:constr type="w" for="ch" forName="space" refType="w" refFor="ch" refForName="linV" fact="0.2"/>
        <dgm:constr type="w" for="ch" forName="padding1" refType="w" fact="0.08"/>
        <dgm:constr type="userP"/>
        <dgm:constr type="w" for="ch" forName="padding2" refType="userP"/>
      </dgm:constrLst>
      <dgm:ruleLst>
        <dgm:rule type="w" for="ch" forName="linV" val="0" fact="NaN" max="NaN"/>
        <dgm:rule type="primFontSz" for="des" forName="parTx" val="5" fact="NaN" max="NaN"/>
      </dgm:ruleLst>
      <dgm:layoutNode name="padding1">
        <dgm:alg type="sp"/>
        <dgm:shape xmlns:r="http://schemas.openxmlformats.org/officeDocument/2006/relationships" r:blip="">
          <dgm:adjLst/>
        </dgm:shape>
        <dgm:presOf/>
        <dgm:constrLst/>
        <dgm:ruleLst/>
      </dgm:layoutNode>
      <dgm:forEach name="Name4" axis="ch" ptType="node">
        <dgm:layoutNode name="linV">
          <dgm:alg type="lin">
            <dgm:param type="linDir" val="fromT"/>
          </dgm:alg>
          <dgm:shape xmlns:r="http://schemas.openxmlformats.org/officeDocument/2006/relationships" r:blip="">
            <dgm:adjLst/>
          </dgm:shape>
          <dgm:presOf/>
          <dgm:constrLst>
            <dgm:constr type="w" for="ch" forName="spVertical1" refType="w"/>
            <dgm:constr type="w" for="ch" forName="parTx" refType="w"/>
            <dgm:constr type="w" for="ch" forName="spVertical2" refType="w"/>
            <dgm:constr type="w" for="ch" forName="spVertical3" refType="w"/>
            <dgm:constr type="w" for="ch" forName="desTx" refType="w"/>
          </dgm:constrLst>
          <dgm:ruleLst/>
          <dgm:layoutNode name="spVertical1">
            <dgm:alg type="sp"/>
            <dgm:shape xmlns:r="http://schemas.openxmlformats.org/officeDocument/2006/relationships" r:blip="">
              <dgm:adjLst/>
            </dgm:shape>
            <dgm:presOf/>
            <dgm:constrLst/>
            <dgm:ruleLst/>
          </dgm:layoutNode>
          <dgm:layoutNode name="parTx" styleLbl="revTx">
            <dgm:varLst>
              <dgm:chMax val="0"/>
              <dgm:chPref val="0"/>
              <dgm:bulletEnabled val="1"/>
            </dgm:varLst>
            <dgm:choose name="Name5">
              <dgm:if name="Name6" axis="root des" ptType="all node" func="maxDepth" op="gt" val="1">
                <dgm:alg type="tx">
                  <dgm:param type="parTxLTRAlign" val="l"/>
                  <dgm:param type="parTxRTLAlign" val="r"/>
                </dgm:alg>
              </dgm:if>
              <dgm:else name="Name7">
                <dgm:alg type="tx">
                  <dgm:param type="parTxLTRAlign" val="ctr"/>
                  <dgm:param type="parTxRTLAlign" val="ctr"/>
                </dgm:alg>
              </dgm:else>
            </dgm:choose>
            <dgm:shape xmlns:r="http://schemas.openxmlformats.org/officeDocument/2006/relationships" type="rect" r:blip="">
              <dgm:adjLst/>
            </dgm:shape>
            <dgm:presOf axis="self" ptType="node"/>
            <dgm:choose name="Name8">
              <dgm:if name="Name9" func="var" arg="dir" op="equ" val="norm">
                <dgm:constrLst>
                  <dgm:constr type="userT"/>
                  <dgm:constr type="h" refType="userT" op="lte"/>
                  <dgm:constr type="tMarg" refType="primFontSz" fact="0.8"/>
                  <dgm:constr type="bMarg" refType="tMarg"/>
                  <dgm:constr type="lMarg"/>
                  <dgm:constr type="rMarg"/>
                </dgm:constrLst>
              </dgm:if>
              <dgm:else name="Name10">
                <dgm:constrLst>
                  <dgm:constr type="userT"/>
                  <dgm:constr type="h" refType="userT" op="lte"/>
                  <dgm:constr type="tMarg" refType="primFontSz" fact="0.8"/>
                  <dgm:constr type="bMarg" refType="tMarg"/>
                  <dgm:constr type="lMarg"/>
                  <dgm:constr type="rMarg"/>
                </dgm:constrLst>
              </dgm:else>
            </dgm:choose>
            <dgm:ruleLst>
              <dgm:rule type="h" val="INF" fact="NaN" max="NaN"/>
            </dgm:ruleLst>
          </dgm:layoutNode>
          <dgm:layoutNode name="spVertical2">
            <dgm:alg type="sp"/>
            <dgm:shape xmlns:r="http://schemas.openxmlformats.org/officeDocument/2006/relationships" r:blip="">
              <dgm:adjLst/>
            </dgm:shape>
            <dgm:presOf/>
            <dgm:constrLst/>
            <dgm:ruleLst/>
          </dgm:layoutNode>
          <dgm:layoutNode name="spVertical3">
            <dgm:alg type="sp"/>
            <dgm:shape xmlns:r="http://schemas.openxmlformats.org/officeDocument/2006/relationships" r:blip="">
              <dgm:adjLst/>
            </dgm:shape>
            <dgm:presOf/>
            <dgm:constrLst/>
            <dgm:ruleLst/>
          </dgm:layoutNode>
          <dgm:choose name="Name11">
            <dgm:if name="Name12" axis="ch" ptType="node" func="cnt" op="gte" val="1">
              <dgm:layoutNode name="desTx" styleLbl="revTx">
                <dgm:varLst>
                  <dgm:bulletEnabled val="1"/>
                </dgm:varLst>
                <dgm:alg type="tx">
                  <dgm:param type="stBulletLvl" val="1"/>
                </dgm:alg>
                <dgm:shape xmlns:r="http://schemas.openxmlformats.org/officeDocument/2006/relationships" type="rect" r:blip="">
                  <dgm:adjLst/>
                </dgm:shape>
                <dgm:presOf axis="des" ptType="node"/>
                <dgm:constrLst>
                  <dgm:constr type="tMarg"/>
                  <dgm:constr type="bMarg"/>
                  <dgm:constr type="rMarg"/>
                  <dgm:constr type="lMarg"/>
                </dgm:constrLst>
                <dgm:ruleLst>
                  <dgm:rule type="h" val="INF" fact="NaN" max="NaN"/>
                </dgm:ruleLst>
              </dgm:layoutNode>
            </dgm:if>
            <dgm:else name="Name13"/>
          </dgm:choose>
        </dgm:layoutNod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name="padding2">
        <dgm:alg type="sp"/>
        <dgm:shape xmlns:r="http://schemas.openxmlformats.org/officeDocument/2006/relationships" r:blip="">
          <dgm:adjLst/>
        </dgm:shape>
        <dgm:presOf/>
        <dgm:constrLst/>
        <dgm:ruleLst/>
      </dgm:layoutNode>
      <dgm:layoutNode name="negArrow">
        <dgm:alg type="sp"/>
        <dgm:shape xmlns:r="http://schemas.openxmlformats.org/officeDocument/2006/relationships" r:blip="">
          <dgm:adjLst/>
        </dgm:shape>
        <dgm:presOf/>
        <dgm:constrLst/>
        <dgm:ruleLst/>
      </dgm:layoutNode>
      <dgm:layoutNode name="backgroundArrow" styleLbl="node1">
        <dgm:alg type="sp"/>
        <dgm:choose name="Name15">
          <dgm:if name="Name16" func="var" arg="dir" op="equ" val="norm">
            <dgm:shape xmlns:r="http://schemas.openxmlformats.org/officeDocument/2006/relationships" type="rightArrow" r:blip="">
              <dgm:adjLst/>
            </dgm:shape>
          </dgm:if>
          <dgm:else name="Name17">
            <dgm:shape xmlns:r="http://schemas.openxmlformats.org/officeDocument/2006/relationships" type="leftArrow" r:blip="">
              <dgm:adjLst/>
            </dgm:shape>
          </dgm:else>
        </dgm:choose>
        <dgm:presOf/>
        <dgm:constrLst/>
        <dgm:ruleLst/>
      </dgm:layoutNode>
    </dgm:layoutNode>
  </dgm:layoutNode>
</dgm:layoutDef>
</file>

<file path=ppt/diagrams/layout2.xml><?xml version="1.0" encoding="utf-8"?>
<dgm:layoutDef xmlns:dgm="http://schemas.openxmlformats.org/drawingml/2006/diagram" xmlns:a="http://schemas.openxmlformats.org/drawingml/2006/main" uniqueId="urn:microsoft.com/office/officeart/2005/8/layout/hList2">
  <dgm:title val=""/>
  <dgm:desc val=""/>
  <dgm:catLst>
    <dgm:cat type="list" pri="6000"/>
    <dgm:cat type="relationship" pri="16000"/>
    <dgm:cat type="picture" pri="29000"/>
    <dgm:cat type="pictureconvert" pri="29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dgm:varLst>
    <dgm:choose name="Name0">
      <dgm:if name="Name1" func="var" arg="dir" op="equ" val="norm">
        <dgm:alg type="lin">
          <dgm:param type="linDir" val="fromL"/>
          <dgm:param type="nodeVertAlign" val="t"/>
        </dgm:alg>
      </dgm:if>
      <dgm:else name="Name2">
        <dgm:alg type="lin">
          <dgm:param type="linDir" val="fromR"/>
          <dgm:param type="nodeVertAlign" val="t"/>
        </dgm:alg>
      </dgm:else>
    </dgm:choose>
    <dgm:shape xmlns:r="http://schemas.openxmlformats.org/officeDocument/2006/relationships" r:blip="">
      <dgm:adjLst/>
    </dgm:shape>
    <dgm:presOf/>
    <dgm:constrLst>
      <dgm:constr type="w" for="ch" forName="compositeNode" refType="w"/>
      <dgm:constr type="h" for="ch" forName="compositeNode" refType="h"/>
      <dgm:constr type="w" for="ch" forName="sibTrans" refType="w" refFor="ch" refForName="compositeNode" op="equ" fact="0.2"/>
      <dgm:constr type="h" for="des" forName="childNode" op="equ"/>
      <dgm:constr type="w" for="des" forName="childNode" op="equ"/>
      <dgm:constr type="w" for="des" forName="parentNode" op="equ"/>
      <dgm:constr type="h" for="des" forName="image" op="equ"/>
      <dgm:constr type="w" for="des" forName="image" op="equ"/>
      <dgm:constr type="primFontSz" for="des" forName="parentNode" op="equ" val="65"/>
      <dgm:constr type="primFontSz" for="des" forName="childNode" op="equ" val="65"/>
    </dgm:constrLst>
    <dgm:ruleLst/>
    <dgm:forEach name="Name3" axis="ch" ptType="node">
      <dgm:layoutNode name="compositeNode">
        <dgm:varLst>
          <dgm:bulletEnabled val="1"/>
        </dgm:varLst>
        <dgm:alg type="composite"/>
        <dgm:presOf/>
        <dgm:choose name="Name4">
          <dgm:if name="Name5" func="var" arg="dir" op="equ" val="norm">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l" for="ch" forName="image"/>
              <dgm:constr type="w" for="ch" forName="childNode" refType="w" fact="0.85"/>
              <dgm:constr type="h" for="ch" forName="childNode" refType="h" fact="0.78"/>
              <dgm:constr type="t" for="ch" forName="childNode" refType="h" refFor="ch" refForName="image" fact="0.66"/>
              <dgm:constr type="l"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l" for="ch" forName="parentNode"/>
              <dgm:constr type="r" for="ch" forName="parentNode" refType="l" refFor="ch" refForName="childNode"/>
              <dgm:constr type="rMarg" for="ch" forName="parentNode" refType="w" refFor="ch" refForName="image" fact="1.25"/>
            </dgm:constrLst>
          </dgm:if>
          <dgm:else name="Name6">
            <dgm:constrLst>
              <dgm:constr type="w" for="ch" forName="image" refType="w"/>
              <dgm:constr type="h" for="ch" forName="image" refType="h"/>
              <dgm:constr type="h" for="ch" forName="image" refType="w" refFor="ch" refForName="image" op="lte"/>
              <dgm:constr type="w" for="ch" forName="image" refType="h" refFor="ch" refForName="image" op="lte"/>
              <dgm:constr type="w" for="ch" forName="image" refType="w" op="lte" fact="0.33"/>
              <dgm:constr type="h" for="ch" forName="image" refType="h" op="lte" fact="0.33"/>
              <dgm:constr type="t" for="ch" forName="image"/>
              <dgm:constr type="r" for="ch" forName="image" refType="w"/>
              <dgm:constr type="w" for="ch" forName="childNode" refType="w" fact="0.85"/>
              <dgm:constr type="h" for="ch" forName="childNode" refType="h" fact="0.78"/>
              <dgm:constr type="t" for="ch" forName="childNode" refType="h" refFor="ch" refForName="image" fact="0.66"/>
              <dgm:constr type="r" for="ch" forName="childNode" refType="w"/>
              <dgm:constr type="rOff" for="ch" forName="childNode" refType="w" refFor="ch" refForName="image" fact="-0.5"/>
              <dgm:constr type="tMarg" for="ch" forName="childNode" refType="w" refFor="ch" refForName="image" fact="1.25"/>
              <dgm:constr type="t" for="ch" forName="parentNode" refType="h" refFor="ch" refForName="image" fact="0.66"/>
              <dgm:constr type="b" for="ch" forName="parentNode" refType="b" refFor="ch" refForName="childNode"/>
              <dgm:constr type="r" for="ch" forName="parentNode" refType="w"/>
              <dgm:constr type="l" for="ch" forName="parentNode" refType="r" refFor="ch" refForName="childNode"/>
              <dgm:constr type="lOff" for="ch" forName="parentNode" refType="rOff" refFor="ch" refForName="childNode"/>
              <dgm:constr type="lMarg" for="ch" forName="parentNode" refType="w" refFor="ch" refForName="image" fact="1.25"/>
            </dgm:constrLst>
          </dgm:else>
        </dgm:choose>
        <dgm:ruleLst>
          <dgm:rule type="w" for="ch" forName="childNode" val="NaN" fact="0.4" max="NaN"/>
          <dgm:rule type="h" for="ch" forName="childNode" val="NaN" fact="0.5" max="NaN"/>
        </dgm:ruleLst>
        <dgm:layoutNode name="image" styleLbl="fgImgPlace1">
          <dgm:alg type="sp"/>
          <dgm:shape xmlns:r="http://schemas.openxmlformats.org/officeDocument/2006/relationships" type="rect" r:blip="" zOrderOff="4" blipPhldr="1">
            <dgm:adjLst/>
          </dgm:shape>
          <dgm:presOf/>
          <dgm:constrLst/>
          <dgm:ruleLst/>
        </dgm:layoutNode>
        <dgm:layoutNode name="childNode" styleLbl="node1">
          <dgm:varLst>
            <dgm:bulletEnabled val="1"/>
          </dgm:varLst>
          <dgm:alg type="tx">
            <dgm:param type="stBulletLvl" val="1"/>
          </dgm:alg>
          <dgm:shape xmlns:r="http://schemas.openxmlformats.org/officeDocument/2006/relationships" type="rect" r:blip="" zOrderOff="2">
            <dgm:adjLst/>
          </dgm:shape>
          <dgm:presOf axis="des" ptType="node"/>
          <dgm:constrLst/>
          <dgm:ruleLst>
            <dgm:rule type="primFontSz" val="5" fact="NaN" max="NaN"/>
          </dgm:ruleLst>
        </dgm:layoutNode>
        <dgm:layoutNode name="parentNode" styleLbl="revTx">
          <dgm:varLst>
            <dgm:chMax val="0"/>
            <dgm:bulletEnabled val="1"/>
          </dgm:varLst>
          <dgm:choose name="Name7">
            <dgm:if name="Name8" func="var" arg="dir" op="equ" val="norm">
              <dgm:alg type="tx">
                <dgm:param type="autoTxRot" val="grav"/>
                <dgm:param type="txAnchorVert" val="t"/>
                <dgm:param type="parTxLTRAlign" val="r"/>
                <dgm:param type="parTxRTLAlign" val="r"/>
              </dgm:alg>
              <dgm:shape xmlns:r="http://schemas.openxmlformats.org/officeDocument/2006/relationships" rot="270" type="rect" r:blip="">
                <dgm:adjLst/>
              </dgm:shape>
              <dgm:presOf axis="self"/>
              <dgm:constrLst>
                <dgm:constr type="lMarg"/>
                <dgm:constr type="bMarg"/>
                <dgm:constr type="tMarg"/>
              </dgm:constrLst>
            </dgm:if>
            <dgm:else name="Name9">
              <dgm:alg type="tx">
                <dgm:param type="autoTxRot" val="grav"/>
                <dgm:param type="parTxLTRAlign" val="l"/>
                <dgm:param type="parTxRTLAlign" val="l"/>
              </dgm:alg>
              <dgm:shape xmlns:r="http://schemas.openxmlformats.org/officeDocument/2006/relationships" rot="90" type="rect" r:blip="">
                <dgm:adjLst/>
              </dgm:shape>
              <dgm:presOf axis="self"/>
              <dgm:constrLst>
                <dgm:constr type="rMarg"/>
                <dgm:constr type="bMarg"/>
                <dgm:constr type="tMarg"/>
              </dgm:constrLst>
            </dgm:else>
          </dgm:choose>
          <dgm:ruleLst>
            <dgm:rule type="primFontSz" val="5" fact="NaN" max="NaN"/>
          </dgm:ruleLst>
        </dgm:layoutNode>
      </dgm:layoutNode>
      <dgm:forEach name="Name10" axis="followSib" ptType="sibTrans" cnt="1">
        <dgm:layoutNode name="sibTrans">
          <dgm:alg type="sp"/>
          <dgm:shape xmlns:r="http://schemas.openxmlformats.org/officeDocument/2006/relationships" r:blip="">
            <dgm:adjLst/>
          </dgm:shape>
          <dgm:presOf axis="self"/>
          <dgm:constrLst/>
          <dgm:ruleLst/>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layout4.xml><?xml version="1.0" encoding="utf-8"?>
<dgm:layoutDef xmlns:dgm="http://schemas.openxmlformats.org/drawingml/2006/diagram" xmlns:a="http://schemas.openxmlformats.org/drawingml/2006/main" uniqueId="urn:microsoft.com/office/officeart/2009/3/layout/StepUpProcess">
  <dgm:title val=""/>
  <dgm:desc val=""/>
  <dgm:catLst>
    <dgm:cat type="process" pri="1300"/>
  </dgm:catLst>
  <dgm:sampData>
    <dgm:dataModel>
      <dgm:ptLst>
        <dgm:pt modelId="0" type="doc"/>
        <dgm:pt modelId="10">
          <dgm:prSet phldr="1"/>
        </dgm:pt>
        <dgm:pt modelId="20">
          <dgm:prSet phldr="1"/>
        </dgm:pt>
        <dgm:pt modelId="30">
          <dgm:prSet phldr="1"/>
        </dgm:pt>
      </dgm:ptLst>
      <dgm:cxnLst>
        <dgm:cxn modelId="60" srcId="0" destId="10" srcOrd="0" destOrd="0"/>
        <dgm:cxn modelId="70" srcId="0" destId="20" srcOrd="1" destOrd="0"/>
        <dgm:cxn modelId="80" srcId="0" destId="30" srcOrd="2"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rootnode">
    <dgm:varLst>
      <dgm:chMax/>
      <dgm:chPref/>
      <dgm:dir/>
      <dgm:animLvl val="lvl"/>
    </dgm:varLst>
    <dgm:choose name="Name0">
      <dgm:if name="Name1" func="var" arg="dir" op="equ" val="norm">
        <dgm:alg type="snake">
          <dgm:param type="grDir" val="bL"/>
          <dgm:param type="flowDir" val="row"/>
          <dgm:param type="off" val="off"/>
          <dgm:param type="bkpt" val="fixed"/>
          <dgm:param type="bkPtFixedVal" val="1"/>
        </dgm:alg>
      </dgm:if>
      <dgm:else name="Name2">
        <dgm:alg type="snake">
          <dgm:param type="grDir" val="bR"/>
          <dgm:param type="flowDir" val="row"/>
          <dgm:param type="off" val="off"/>
          <dgm:param type="bkpt" val="fixed"/>
          <dgm:param type="bkPtFixedVal" val="1"/>
        </dgm:alg>
      </dgm:else>
    </dgm:choose>
    <dgm:shape xmlns:r="http://schemas.openxmlformats.org/officeDocument/2006/relationships" r:blip="">
      <dgm:adjLst/>
    </dgm:shape>
    <dgm:constrLst>
      <dgm:constr type="alignOff" forName="rootnode" val="1"/>
      <dgm:constr type="primFontSz" for="des" ptType="node" op="equ" val="65"/>
      <dgm:constr type="w" for="ch" forName="composite" refType="w"/>
      <dgm:constr type="h" for="ch" forName="composite" refType="h"/>
      <dgm:constr type="sp" refType="h" refFor="ch" refForName="composite" op="equ" fact="-0.765"/>
      <dgm:constr type="w" for="ch" forName="sibTrans" refType="w" fact="0.103"/>
      <dgm:constr type="h" for="ch" forName="sibTrans" refType="h" fact="0.103"/>
    </dgm:constrLst>
    <dgm:forEach name="nodesForEach" axis="ch" ptType="node">
      <dgm:layoutNode name="composite">
        <dgm:alg type="composite">
          <dgm:param type="ar" val="0.861"/>
        </dgm:alg>
        <dgm:shape xmlns:r="http://schemas.openxmlformats.org/officeDocument/2006/relationships" r:blip="">
          <dgm:adjLst/>
        </dgm:shape>
        <dgm:choose name="Name3">
          <dgm:if name="Name4" func="var" arg="dir" op="equ" val="norm">
            <dgm:constrLst>
              <dgm:constr type="l" for="ch" forName="LShape" refType="w" fact="0"/>
              <dgm:constr type="t" for="ch" forName="LShape" refType="h" fact="0.2347"/>
              <dgm:constr type="w" for="ch" forName="LShape" refType="w" fact="0.998"/>
              <dgm:constr type="h" for="ch" forName="LShape" refType="h" fact="0.5164"/>
              <dgm:constr type="r" for="ch" forName="ParentText" refType="w"/>
              <dgm:constr type="t" for="ch" forName="ParentText" refType="h" fact="0.32"/>
              <dgm:constr type="w" for="ch" forName="ParentText" refType="w" fact="0.901"/>
              <dgm:constr type="h" for="ch" forName="ParentText" refType="h" fact="0.68"/>
              <dgm:constr type="l" for="ch" forName="Triangle" refType="w" fact="0.83"/>
              <dgm:constr type="t" for="ch" forName="Triangle" refType="h" fact="0"/>
              <dgm:constr type="w" for="ch" forName="Triangle" refType="w" fact="0.17"/>
              <dgm:constr type="h" for="ch" forName="Triangle" refType="w" refFor="ch" refForName="Triangle"/>
            </dgm:constrLst>
          </dgm:if>
          <dgm:else name="Name5">
            <dgm:constrLst>
              <dgm:constr type="l" for="ch" forName="LShape" refType="w" fact="0.002"/>
              <dgm:constr type="t" for="ch" forName="LShape" refType="h" fact="0.2347"/>
              <dgm:constr type="w" for="ch" forName="LShape" refType="w"/>
              <dgm:constr type="h" for="ch" forName="LShape" refType="h" fact="0.5164"/>
              <dgm:constr type="l" for="ch" forName="ParentText" refType="w" fact="0"/>
              <dgm:constr type="t" for="ch" forName="ParentText" refType="h" fact="0.32"/>
              <dgm:constr type="w" for="ch" forName="ParentText" refType="w" fact="0.902"/>
              <dgm:constr type="h" for="ch" forName="ParentText" refType="h" fact="0.68"/>
              <dgm:constr type="l" for="ch" forName="Triangle" refType="w" fact="0"/>
              <dgm:constr type="t" for="ch" forName="Triangle" refType="h" fact="0"/>
              <dgm:constr type="w" for="ch" forName="Triangle" refType="w" fact="0.17"/>
              <dgm:constr type="h" for="ch" forName="Triangle" refType="w" refFor="ch" refForName="Triangle"/>
            </dgm:constrLst>
          </dgm:else>
        </dgm:choose>
        <dgm:layoutNode name="LShape" styleLbl="alignNode1">
          <dgm:alg type="sp"/>
          <dgm:choose name="Name6">
            <dgm:if name="Name7" func="var" arg="dir" op="equ" val="norm">
              <dgm:shape xmlns:r="http://schemas.openxmlformats.org/officeDocument/2006/relationships" rot="90" type="corner" r:blip="">
                <dgm:adjLst>
                  <dgm:adj idx="1" val="0.1612"/>
                  <dgm:adj idx="2" val="0.1611"/>
                </dgm:adjLst>
              </dgm:shape>
            </dgm:if>
            <dgm:else name="Name8">
              <dgm:shape xmlns:r="http://schemas.openxmlformats.org/officeDocument/2006/relationships" rot="180" type="corner" r:blip="">
                <dgm:adjLst>
                  <dgm:adj idx="1" val="0.1612"/>
                  <dgm:adj idx="2" val="0.1611"/>
                </dgm:adjLst>
              </dgm:shape>
            </dgm:else>
          </dgm:choose>
          <dgm:presOf/>
        </dgm:layoutNode>
        <dgm:layoutNode name="ParentText"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choose name="Name9">
          <dgm:if name="Name10" axis="followSib" ptType="node" func="cnt" op="gte" val="1">
            <dgm:layoutNode name="Triangle" styleLbl="alignNode1">
              <dgm:alg type="sp"/>
              <dgm:choose name="Name11">
                <dgm:if name="Name12" func="var" arg="dir" op="equ" val="norm">
                  <dgm:shape xmlns:r="http://schemas.openxmlformats.org/officeDocument/2006/relationships" type="triangle" r:blip="">
                    <dgm:adjLst>
                      <dgm:adj idx="1" val="1"/>
                    </dgm:adjLst>
                  </dgm:shape>
                </dgm:if>
                <dgm:else name="Name13">
                  <dgm:shape xmlns:r="http://schemas.openxmlformats.org/officeDocument/2006/relationships" rot="90" type="triangle" r:blip="">
                    <dgm:adjLst>
                      <dgm:adj idx="1" val="1"/>
                    </dgm:adjLst>
                  </dgm:shape>
                </dgm:else>
              </dgm:choose>
              <dgm:presOf/>
            </dgm:layoutNode>
          </dgm:if>
          <dgm:else name="Name14"/>
        </dgm:choose>
      </dgm:layoutNode>
      <dgm:forEach name="sibTransForEach" axis="followSib" ptType="sibTrans" cnt="1">
        <dgm:layoutNode name="sibTrans">
          <dgm:alg type="composite">
            <dgm:param type="ar" val="0.861"/>
          </dgm:alg>
          <dgm:constrLst>
            <dgm:constr type="w" for="ch" forName="space" refType="w"/>
            <dgm:constr type="h" for="ch" forName="space" refType="w"/>
          </dgm:constrLst>
          <dgm:layoutNode name="space" styleLbl="alignNode1">
            <dgm:alg type="sp"/>
            <dgm:shape xmlns:r="http://schemas.openxmlformats.org/officeDocument/2006/relationships" r:blip="">
              <dgm:adjLst/>
            </dgm:shape>
            <dgm:presOf/>
          </dgm:layoutNode>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emf"/></Relationships>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9858376"/>
            <a:ext cx="6797675" cy="68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Espace réservé de la date 2"/>
          <p:cNvSpPr>
            <a:spLocks noGrp="1"/>
          </p:cNvSpPr>
          <p:nvPr>
            <p:ph type="dt" sz="quarter" idx="1"/>
          </p:nvPr>
        </p:nvSpPr>
        <p:spPr>
          <a:xfrm>
            <a:off x="0" y="0"/>
            <a:ext cx="2945659" cy="273048"/>
          </a:xfrm>
          <a:prstGeom prst="rect">
            <a:avLst/>
          </a:prstGeom>
        </p:spPr>
        <p:txBody>
          <a:bodyPr vert="horz" lIns="91440" tIns="45720" rIns="91440" bIns="45720" rtlCol="0"/>
          <a:lstStyle>
            <a:lvl1pPr algn="r">
              <a:defRPr sz="1200"/>
            </a:lvl1pPr>
          </a:lstStyle>
          <a:p>
            <a:pPr algn="l"/>
            <a:fld id="{87731427-D242-475D-9180-8940013A50B8}" type="datetimeFigureOut">
              <a:rPr lang="en-GB" smtClean="0"/>
              <a:pPr algn="l"/>
              <a:t>20/09/2018</a:t>
            </a:fld>
            <a:endParaRPr lang="en-GB"/>
          </a:p>
        </p:txBody>
      </p:sp>
      <p:sp>
        <p:nvSpPr>
          <p:cNvPr id="4" name="Espace réservé du pied de page 3"/>
          <p:cNvSpPr>
            <a:spLocks noGrp="1"/>
          </p:cNvSpPr>
          <p:nvPr>
            <p:ph type="ftr" sz="quarter" idx="2"/>
          </p:nvPr>
        </p:nvSpPr>
        <p:spPr>
          <a:xfrm>
            <a:off x="543853" y="9485352"/>
            <a:ext cx="5663296" cy="277524"/>
          </a:xfrm>
          <a:prstGeom prst="rect">
            <a:avLst/>
          </a:prstGeom>
        </p:spPr>
        <p:txBody>
          <a:bodyPr vert="horz" lIns="91440" tIns="45720" rIns="91440" bIns="45720" rtlCol="0" anchor="ctr"/>
          <a:lstStyle>
            <a:lvl1pPr algn="l">
              <a:defRPr sz="1200"/>
            </a:lvl1pPr>
          </a:lstStyle>
          <a:p>
            <a:r>
              <a:rPr lang="fr-FR" sz="1100"/>
              <a:t>Title presentation</a:t>
            </a:r>
          </a:p>
        </p:txBody>
      </p:sp>
      <p:sp>
        <p:nvSpPr>
          <p:cNvPr id="5" name="Espace réservé du numéro de diapositive 4"/>
          <p:cNvSpPr>
            <a:spLocks noGrp="1"/>
          </p:cNvSpPr>
          <p:nvPr>
            <p:ph type="sldNum" sz="quarter" idx="3"/>
          </p:nvPr>
        </p:nvSpPr>
        <p:spPr>
          <a:xfrm>
            <a:off x="1" y="9485352"/>
            <a:ext cx="543854" cy="277524"/>
          </a:xfrm>
          <a:prstGeom prst="rect">
            <a:avLst/>
          </a:prstGeom>
        </p:spPr>
        <p:txBody>
          <a:bodyPr vert="horz" lIns="91440" tIns="45720" rIns="91440" bIns="45720" rtlCol="0" anchor="ctr"/>
          <a:lstStyle>
            <a:lvl1pPr algn="r">
              <a:defRPr sz="1200"/>
            </a:lvl1pPr>
          </a:lstStyle>
          <a:p>
            <a:fld id="{305287CA-3E72-4A91-B59B-B69F40801570}" type="slidenum">
              <a:rPr lang="en-GB" sz="1100" smtClean="0"/>
              <a:pPr/>
              <a:t>‹#›</a:t>
            </a:fld>
            <a:endParaRPr lang="en-GB" sz="1100"/>
          </a:p>
        </p:txBody>
      </p:sp>
      <p:cxnSp>
        <p:nvCxnSpPr>
          <p:cNvPr id="8" name="Connecteur droit 7"/>
          <p:cNvCxnSpPr/>
          <p:nvPr/>
        </p:nvCxnSpPr>
        <p:spPr>
          <a:xfrm>
            <a:off x="526791" y="9584396"/>
            <a:ext cx="0" cy="107206"/>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6373390" y="9524515"/>
            <a:ext cx="298235" cy="218209"/>
          </a:xfrm>
          <a:prstGeom prst="rect">
            <a:avLst/>
          </a:prstGeom>
        </p:spPr>
      </p:pic>
    </p:spTree>
    <p:extLst>
      <p:ext uri="{BB962C8B-B14F-4D97-AF65-F5344CB8AC3E}">
        <p14:creationId xmlns:p14="http://schemas.microsoft.com/office/powerpoint/2010/main" val="41870095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p:cNvSpPr>
            <a:spLocks noGrp="1"/>
          </p:cNvSpPr>
          <p:nvPr>
            <p:ph type="dt" idx="1"/>
          </p:nvPr>
        </p:nvSpPr>
        <p:spPr>
          <a:xfrm>
            <a:off x="1" y="0"/>
            <a:ext cx="3256087" cy="496332"/>
          </a:xfrm>
          <a:prstGeom prst="rect">
            <a:avLst/>
          </a:prstGeom>
        </p:spPr>
        <p:txBody>
          <a:bodyPr vert="horz" lIns="91440" tIns="45720" rIns="91440" bIns="45720" rtlCol="0"/>
          <a:lstStyle>
            <a:lvl1pPr algn="l">
              <a:defRPr sz="1200"/>
            </a:lvl1pPr>
          </a:lstStyle>
          <a:p>
            <a:fld id="{BA521D56-F1F4-41A0-82EB-989F4F6F400D}" type="datetimeFigureOut">
              <a:rPr lang="fr-FR" smtClean="0"/>
              <a:pPr/>
              <a:t>20/09/2018</a:t>
            </a:fld>
            <a:endParaRPr lang="fr-FR"/>
          </a:p>
        </p:txBody>
      </p:sp>
      <p:sp>
        <p:nvSpPr>
          <p:cNvPr id="4" name="Espace réservé de l'image des diapositives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878557" y="4715153"/>
            <a:ext cx="5040560" cy="4466987"/>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10" name="Rectangle 9"/>
          <p:cNvSpPr/>
          <p:nvPr/>
        </p:nvSpPr>
        <p:spPr>
          <a:xfrm>
            <a:off x="0" y="9858376"/>
            <a:ext cx="6797675" cy="68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space réservé du pied de page 3"/>
          <p:cNvSpPr>
            <a:spLocks noGrp="1"/>
          </p:cNvSpPr>
          <p:nvPr>
            <p:ph type="ftr" sz="quarter" idx="4"/>
          </p:nvPr>
        </p:nvSpPr>
        <p:spPr>
          <a:xfrm>
            <a:off x="543853" y="9485352"/>
            <a:ext cx="5750267" cy="277524"/>
          </a:xfrm>
          <a:prstGeom prst="rect">
            <a:avLst/>
          </a:prstGeom>
        </p:spPr>
        <p:txBody>
          <a:bodyPr vert="horz" lIns="91440" tIns="45720" rIns="91440" bIns="45720" rtlCol="0" anchor="ctr"/>
          <a:lstStyle>
            <a:lvl1pPr algn="l">
              <a:defRPr sz="1100"/>
            </a:lvl1pPr>
          </a:lstStyle>
          <a:p>
            <a:r>
              <a:rPr lang="fr-FR"/>
              <a:t>Title presentation</a:t>
            </a:r>
          </a:p>
        </p:txBody>
      </p:sp>
      <p:sp>
        <p:nvSpPr>
          <p:cNvPr id="15" name="Espace réservé du numéro de diapositive 4"/>
          <p:cNvSpPr>
            <a:spLocks noGrp="1"/>
          </p:cNvSpPr>
          <p:nvPr>
            <p:ph type="sldNum" sz="quarter" idx="5"/>
          </p:nvPr>
        </p:nvSpPr>
        <p:spPr>
          <a:xfrm>
            <a:off x="1" y="9485352"/>
            <a:ext cx="543854" cy="277524"/>
          </a:xfrm>
          <a:prstGeom prst="rect">
            <a:avLst/>
          </a:prstGeom>
        </p:spPr>
        <p:txBody>
          <a:bodyPr vert="horz" lIns="91440" tIns="45720" rIns="91440" bIns="45720" rtlCol="0" anchor="ctr"/>
          <a:lstStyle>
            <a:lvl1pPr algn="r">
              <a:defRPr sz="1200"/>
            </a:lvl1pPr>
          </a:lstStyle>
          <a:p>
            <a:fld id="{305287CA-3E72-4A91-B59B-B69F40801570}" type="slidenum">
              <a:rPr lang="en-GB" sz="1100" smtClean="0"/>
              <a:pPr/>
              <a:t>‹#›</a:t>
            </a:fld>
            <a:endParaRPr lang="en-GB" sz="1100"/>
          </a:p>
        </p:txBody>
      </p:sp>
      <p:cxnSp>
        <p:nvCxnSpPr>
          <p:cNvPr id="18" name="Connecteur droit 17"/>
          <p:cNvCxnSpPr/>
          <p:nvPr/>
        </p:nvCxnSpPr>
        <p:spPr>
          <a:xfrm>
            <a:off x="526791" y="9584396"/>
            <a:ext cx="0" cy="107206"/>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13" name="Imag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6373390" y="9524515"/>
            <a:ext cx="298235" cy="218209"/>
          </a:xfrm>
          <a:prstGeom prst="rect">
            <a:avLst/>
          </a:prstGeom>
        </p:spPr>
      </p:pic>
    </p:spTree>
    <p:extLst>
      <p:ext uri="{BB962C8B-B14F-4D97-AF65-F5344CB8AC3E}">
        <p14:creationId xmlns:p14="http://schemas.microsoft.com/office/powerpoint/2010/main" val="3374493096"/>
      </p:ext>
    </p:extLst>
  </p:cSld>
  <p:clrMap bg1="lt1" tx1="dk1" bg2="lt2" tx2="dk2" accent1="accent1" accent2="accent2" accent3="accent3" accent4="accent4" accent5="accent5" accent6="accent6" hlink="hlink" folHlink="folHlink"/>
  <p:hf hdr="0"/>
  <p:notesStyle>
    <a:lvl1pPr marL="88900" indent="-88900" algn="l" defTabSz="626913" rtl="0" eaLnBrk="1" latinLnBrk="0" hangingPunct="1">
      <a:buClr>
        <a:schemeClr val="accent1"/>
      </a:buClr>
      <a:buFont typeface="Arial" panose="020B0604020202020204" pitchFamily="34" charset="0"/>
      <a:buChar char="•"/>
      <a:defRPr sz="800" kern="1200">
        <a:solidFill>
          <a:schemeClr val="tx1"/>
        </a:solidFill>
        <a:latin typeface="+mn-lt"/>
        <a:ea typeface="+mn-ea"/>
        <a:cs typeface="+mn-cs"/>
      </a:defRPr>
    </a:lvl1pPr>
    <a:lvl2pPr marL="177800" indent="-80963" algn="l" defTabSz="626913" rtl="0" eaLnBrk="1" latinLnBrk="0" hangingPunct="1">
      <a:buFont typeface="Arial" panose="020B0604020202020204" pitchFamily="34" charset="0"/>
      <a:buChar char="•"/>
      <a:defRPr sz="800" kern="1200">
        <a:solidFill>
          <a:schemeClr val="tx1"/>
        </a:solidFill>
        <a:latin typeface="+mn-lt"/>
        <a:ea typeface="+mn-ea"/>
        <a:cs typeface="+mn-cs"/>
      </a:defRPr>
    </a:lvl2pPr>
    <a:lvl3pPr marL="260350" indent="-85725"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3pPr>
    <a:lvl4pPr marL="349250" indent="-82550"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4pPr>
    <a:lvl5pPr marL="444500" indent="-80963"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5pPr>
    <a:lvl6pPr marL="1567282" algn="l" defTabSz="626913" rtl="0" eaLnBrk="1" latinLnBrk="0" hangingPunct="1">
      <a:defRPr sz="800" kern="1200">
        <a:solidFill>
          <a:schemeClr val="tx1"/>
        </a:solidFill>
        <a:latin typeface="+mn-lt"/>
        <a:ea typeface="+mn-ea"/>
        <a:cs typeface="+mn-cs"/>
      </a:defRPr>
    </a:lvl6pPr>
    <a:lvl7pPr marL="1880738" algn="l" defTabSz="626913" rtl="0" eaLnBrk="1" latinLnBrk="0" hangingPunct="1">
      <a:defRPr sz="800" kern="1200">
        <a:solidFill>
          <a:schemeClr val="tx1"/>
        </a:solidFill>
        <a:latin typeface="+mn-lt"/>
        <a:ea typeface="+mn-ea"/>
        <a:cs typeface="+mn-cs"/>
      </a:defRPr>
    </a:lvl7pPr>
    <a:lvl8pPr marL="2194194" algn="l" defTabSz="626913" rtl="0" eaLnBrk="1" latinLnBrk="0" hangingPunct="1">
      <a:defRPr sz="800" kern="1200">
        <a:solidFill>
          <a:schemeClr val="tx1"/>
        </a:solidFill>
        <a:latin typeface="+mn-lt"/>
        <a:ea typeface="+mn-ea"/>
        <a:cs typeface="+mn-cs"/>
      </a:defRPr>
    </a:lvl8pPr>
    <a:lvl9pPr marL="2507651" algn="l" defTabSz="626913"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A831F115-F070-4774-95A5-E146B3530733}" type="datetime1">
              <a:rPr lang="fr-FR" smtClean="0"/>
              <a:t>20/09/2018</a:t>
            </a:fld>
            <a:endParaRPr lang="fr-FR"/>
          </a:p>
        </p:txBody>
      </p:sp>
      <p:sp>
        <p:nvSpPr>
          <p:cNvPr id="5" name="Footer Placeholder 4"/>
          <p:cNvSpPr>
            <a:spLocks noGrp="1"/>
          </p:cNvSpPr>
          <p:nvPr>
            <p:ph type="ftr" sz="quarter" idx="11"/>
          </p:nvPr>
        </p:nvSpPr>
        <p:spPr/>
        <p:txBody>
          <a:bodyPr/>
          <a:lstStyle/>
          <a:p>
            <a:r>
              <a:rPr lang="fr-FR" err="1"/>
              <a:t>Title</a:t>
            </a:r>
            <a:r>
              <a:rPr lang="fr-FR"/>
              <a:t>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a:t>
            </a:fld>
            <a:endParaRPr lang="en-GB" sz="1100"/>
          </a:p>
        </p:txBody>
      </p:sp>
    </p:spTree>
    <p:extLst>
      <p:ext uri="{BB962C8B-B14F-4D97-AF65-F5344CB8AC3E}">
        <p14:creationId xmlns:p14="http://schemas.microsoft.com/office/powerpoint/2010/main" val="1505667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aseline="0"/>
              <a:t>Grundig testing reduserer risiko for at problemer inntreffer i drift. Testing høyner kvaliteten, såfremt det gjøres før systemet settes i drift. </a:t>
            </a:r>
          </a:p>
          <a:p>
            <a:pPr marL="0" indent="0">
              <a:buNone/>
            </a:pPr>
            <a:endParaRPr lang="nb-NO" baseline="0"/>
          </a:p>
          <a:p>
            <a:pPr marL="0" indent="0">
              <a:buNone/>
            </a:pPr>
            <a:r>
              <a:rPr lang="nb-NO" baseline="0"/>
              <a:t>Ved hjelp av testing er det mulig å måle programvarekvaliteten ved å referere til feil som er funnet, for både funksjonelle og ikke-funksjonelle programvarekrav og –egenskaper.</a:t>
            </a:r>
          </a:p>
          <a:p>
            <a:pPr marL="0" indent="0">
              <a:buNone/>
            </a:pPr>
            <a:endParaRPr lang="nb-NO" baseline="0"/>
          </a:p>
          <a:p>
            <a:pPr marL="0" indent="0">
              <a:buNone/>
            </a:pPr>
            <a:r>
              <a:rPr lang="nb-NO" baseline="0"/>
              <a:t>Test bør integreres som en av kvalitetsrutinene sammen med utviklingsstandarder, opplæring og feilanalyse.</a:t>
            </a:r>
          </a:p>
          <a:p>
            <a:pPr marL="0" indent="0">
              <a:buNone/>
            </a:pPr>
            <a:endParaRPr lang="nb-NO" baseline="0"/>
          </a:p>
          <a:p>
            <a:pPr marL="0" indent="0">
              <a:buNone/>
            </a:pPr>
            <a:r>
              <a:rPr lang="nb-NO" sz="800" b="0" i="0" u="none" strike="noStrike" kern="1200" baseline="0">
                <a:solidFill>
                  <a:schemeClr val="tx1"/>
                </a:solidFill>
                <a:latin typeface="+mn-lt"/>
                <a:ea typeface="+mn-ea"/>
                <a:cs typeface="+mn-cs"/>
              </a:rPr>
              <a:t>Merk at </a:t>
            </a:r>
            <a:r>
              <a:rPr lang="nb-NO" sz="800" b="0" i="0" u="none" strike="noStrike" kern="1200" baseline="0" err="1">
                <a:solidFill>
                  <a:schemeClr val="tx1"/>
                </a:solidFill>
                <a:latin typeface="+mn-lt"/>
                <a:ea typeface="+mn-ea"/>
                <a:cs typeface="+mn-cs"/>
              </a:rPr>
              <a:t>debugging</a:t>
            </a:r>
            <a:r>
              <a:rPr lang="nb-NO" sz="800" b="0" i="0" u="none" strike="noStrike" kern="1200" baseline="0">
                <a:solidFill>
                  <a:schemeClr val="tx1"/>
                </a:solidFill>
                <a:latin typeface="+mn-lt"/>
                <a:ea typeface="+mn-ea"/>
                <a:cs typeface="+mn-cs"/>
              </a:rPr>
              <a:t> og testing er to forskjellige ting. Dynamisk testing kan identifisere feil (</a:t>
            </a:r>
            <a:r>
              <a:rPr lang="nb-NO" sz="800" b="0" i="0" u="none" strike="noStrike" kern="1200" baseline="0" err="1">
                <a:solidFill>
                  <a:schemeClr val="tx1"/>
                </a:solidFill>
                <a:latin typeface="+mn-lt"/>
                <a:ea typeface="+mn-ea"/>
                <a:cs typeface="+mn-cs"/>
              </a:rPr>
              <a:t>failures</a:t>
            </a:r>
            <a:r>
              <a:rPr lang="nb-NO" sz="800" b="0" i="0" u="none" strike="noStrike" kern="1200" baseline="0">
                <a:solidFill>
                  <a:schemeClr val="tx1"/>
                </a:solidFill>
                <a:latin typeface="+mn-lt"/>
                <a:ea typeface="+mn-ea"/>
                <a:cs typeface="+mn-cs"/>
              </a:rPr>
              <a:t>). Debugging er den utviklingsaktiviteten som finner og analyserer feilen og fjerner årsaken til feilen (</a:t>
            </a:r>
            <a:r>
              <a:rPr lang="nb-NO" sz="800" b="0" i="0" u="none" strike="noStrike" kern="1200" baseline="0" err="1">
                <a:solidFill>
                  <a:schemeClr val="tx1"/>
                </a:solidFill>
                <a:latin typeface="+mn-lt"/>
                <a:ea typeface="+mn-ea"/>
                <a:cs typeface="+mn-cs"/>
              </a:rPr>
              <a:t>failure</a:t>
            </a:r>
            <a:r>
              <a:rPr lang="nb-NO" sz="800" b="0" i="0" u="none" strike="noStrike" kern="1200" baseline="0">
                <a:solidFill>
                  <a:schemeClr val="tx1"/>
                </a:solidFill>
                <a:latin typeface="+mn-lt"/>
                <a:ea typeface="+mn-ea"/>
                <a:cs typeface="+mn-cs"/>
              </a:rPr>
              <a:t>) (reparerer den). Re-testing sjekker at feilen faktisk er korrigert. Ansvaret for disse aktivitetene er vanligvis forskjellig plassert, dvs. oftest er det slik: testere tester og utviklere </a:t>
            </a:r>
            <a:r>
              <a:rPr lang="nb-NO" sz="800" b="0" i="0" u="none" strike="noStrike" kern="1200" baseline="0" err="1">
                <a:solidFill>
                  <a:schemeClr val="tx1"/>
                </a:solidFill>
                <a:latin typeface="+mn-lt"/>
                <a:ea typeface="+mn-ea"/>
                <a:cs typeface="+mn-cs"/>
              </a:rPr>
              <a:t>debugger</a:t>
            </a:r>
            <a:r>
              <a:rPr lang="nb-NO" sz="800" b="0" i="0" u="none" strike="noStrike" kern="1200" baseline="0">
                <a:solidFill>
                  <a:schemeClr val="tx1"/>
                </a:solidFill>
                <a:latin typeface="+mn-lt"/>
                <a:ea typeface="+mn-ea"/>
                <a:cs typeface="+mn-cs"/>
              </a:rPr>
              <a:t>. </a:t>
            </a:r>
            <a:endParaRPr lang="nb-NO" baseline="0"/>
          </a:p>
          <a:p>
            <a:pPr marL="0" indent="0">
              <a:buNone/>
            </a:pPr>
            <a:endParaRPr lang="nb-NO" baseline="0"/>
          </a:p>
        </p:txBody>
      </p:sp>
      <p:sp>
        <p:nvSpPr>
          <p:cNvPr id="4" name="Date Placeholder 3"/>
          <p:cNvSpPr>
            <a:spLocks noGrp="1"/>
          </p:cNvSpPr>
          <p:nvPr>
            <p:ph type="dt" idx="10"/>
          </p:nvPr>
        </p:nvSpPr>
        <p:spPr/>
        <p:txBody>
          <a:bodyPr/>
          <a:lstStyle/>
          <a:p>
            <a:fld id="{2DE9641F-D0E4-4B98-99E7-804EA197162D}"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15</a:t>
            </a:fld>
            <a:endParaRPr lang="en-GB" sz="1100"/>
          </a:p>
        </p:txBody>
      </p:sp>
    </p:spTree>
    <p:extLst>
      <p:ext uri="{BB962C8B-B14F-4D97-AF65-F5344CB8AC3E}">
        <p14:creationId xmlns:p14="http://schemas.microsoft.com/office/powerpoint/2010/main" val="231857170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Oppfølging</a:t>
            </a:r>
            <a:r>
              <a:rPr lang="nb-NO" baseline="0"/>
              <a:t> av testfremdrift: Å gi feedback, holde stakeholders oppdatert så de kan ta sine avgjørelser, vise hvordan vi ligger an i forhold til tid, budsjett og exit </a:t>
            </a:r>
            <a:r>
              <a:rPr lang="nb-NO" baseline="0" err="1"/>
              <a:t>criteria</a:t>
            </a:r>
            <a:r>
              <a:rPr lang="nb-NO" baseline="0"/>
              <a:t>. </a:t>
            </a:r>
          </a:p>
          <a:p>
            <a:pPr marL="0" indent="0">
              <a:buFontTx/>
              <a:buNone/>
            </a:pPr>
            <a:r>
              <a:rPr lang="nb-NO" baseline="0"/>
              <a:t>	</a:t>
            </a:r>
          </a:p>
          <a:p>
            <a:pPr marL="0" indent="0">
              <a:buFontTx/>
              <a:buNone/>
            </a:pPr>
            <a:r>
              <a:rPr lang="nb-NO" baseline="0"/>
              <a:t>Testrapportering: Analysert informasjon og måledata for å støtte anbefalinger og </a:t>
            </a:r>
            <a:r>
              <a:rPr lang="nb-NO" baseline="0" err="1"/>
              <a:t>besultninger</a:t>
            </a:r>
            <a:r>
              <a:rPr lang="nb-NO" baseline="0"/>
              <a:t> – antall feil som gjenstår, eksisterende risiko. Måledata bør samles for å bedømme: om testmålene til testnivået var passende, om tilnærmingen til testen var passende, effektiviteten av testingen</a:t>
            </a:r>
          </a:p>
          <a:p>
            <a:pPr marL="0" indent="0">
              <a:buFontTx/>
              <a:buNone/>
            </a:pPr>
            <a:r>
              <a:rPr lang="nb-NO" baseline="0"/>
              <a:t>Analyse og forklaring så alle stakeholders forstår. En oppsummering på hvor vi er nå, analysere </a:t>
            </a:r>
            <a:r>
              <a:rPr lang="nb-NO" baseline="0" err="1"/>
              <a:t>metrics</a:t>
            </a:r>
            <a:r>
              <a:rPr lang="nb-NO" baseline="0"/>
              <a:t> som er valgt og gjøre anbefaling på hva man gjør videre. </a:t>
            </a:r>
          </a:p>
          <a:p>
            <a:pPr marL="0" indent="0">
              <a:buFontTx/>
              <a:buNone/>
            </a:pPr>
            <a:r>
              <a:rPr lang="nb-NO" baseline="0"/>
              <a:t>Rapport har også egen mal i IEE 829</a:t>
            </a:r>
          </a:p>
          <a:p>
            <a:pPr marL="0" indent="0">
              <a:buFontTx/>
              <a:buNone/>
            </a:pPr>
            <a:endParaRPr lang="nb-NO" baseline="0"/>
          </a:p>
          <a:p>
            <a:pPr marL="0" indent="0">
              <a:buFontTx/>
              <a:buNone/>
            </a:pPr>
            <a:r>
              <a:rPr lang="nb-NO" baseline="0"/>
              <a:t>Teststyring: Beslutning eller endring gjort på grunnlag av måledata. Eksempler på handlinger: ta beslutninger, omprioritere tester, endre tidsplanen, kreve at feilrettinger resettes før de blir akseptert i et bygg osv.</a:t>
            </a:r>
          </a:p>
          <a:p>
            <a:pPr marL="0" indent="0">
              <a:buFontTx/>
              <a:buNone/>
            </a:pPr>
            <a:endParaRPr lang="nb-NO"/>
          </a:p>
        </p:txBody>
      </p:sp>
      <p:sp>
        <p:nvSpPr>
          <p:cNvPr id="4" name="Date Placeholder 3"/>
          <p:cNvSpPr>
            <a:spLocks noGrp="1"/>
          </p:cNvSpPr>
          <p:nvPr>
            <p:ph type="dt" idx="10"/>
          </p:nvPr>
        </p:nvSpPr>
        <p:spPr/>
        <p:txBody>
          <a:bodyPr/>
          <a:lstStyle/>
          <a:p>
            <a:fld id="{CD4AEA87-896D-4856-A329-FCDF4D7CDE5E}"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140</a:t>
            </a:fld>
            <a:endParaRPr lang="en-GB" sz="1100"/>
          </a:p>
        </p:txBody>
      </p:sp>
    </p:spTree>
    <p:extLst>
      <p:ext uri="{BB962C8B-B14F-4D97-AF65-F5344CB8AC3E}">
        <p14:creationId xmlns:p14="http://schemas.microsoft.com/office/powerpoint/2010/main" val="4148858914"/>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Etablere og vedlikeholde integriteten til</a:t>
            </a:r>
            <a:r>
              <a:rPr lang="nb-NO" baseline="0"/>
              <a:t> komponentene, data og dokumentasjon. I test betyr dette: </a:t>
            </a:r>
          </a:p>
          <a:p>
            <a:pPr marL="0" indent="0">
              <a:buNone/>
            </a:pPr>
            <a:r>
              <a:rPr lang="nb-NO" baseline="0"/>
              <a:t>Alle deler av </a:t>
            </a:r>
            <a:r>
              <a:rPr lang="nb-NO" baseline="0" err="1"/>
              <a:t>testmateriale</a:t>
            </a:r>
            <a:r>
              <a:rPr lang="nb-NO" baseline="0"/>
              <a:t> er underlagt versjonskontroll, informasjon om hvordan testobjektene hører sammen slik at sporbarhet opprettholdes</a:t>
            </a:r>
          </a:p>
          <a:p>
            <a:pPr marL="0" indent="0">
              <a:buNone/>
            </a:pPr>
            <a:r>
              <a:rPr lang="nb-NO" baseline="0"/>
              <a:t>Identifiserte dokumenter er identifisert i testdokumentasjonen. </a:t>
            </a:r>
          </a:p>
          <a:p>
            <a:pPr marL="0" indent="0">
              <a:buNone/>
            </a:pPr>
            <a:r>
              <a:rPr lang="nb-NO" baseline="0"/>
              <a:t>For testeren hjelper konfigurasjonsstyring å identifisere og reprodusere hva som er testet, </a:t>
            </a:r>
            <a:r>
              <a:rPr lang="nb-NO" baseline="0" err="1"/>
              <a:t>testdokumenter</a:t>
            </a:r>
            <a:r>
              <a:rPr lang="nb-NO" baseline="0"/>
              <a:t>, tester og testrammer. </a:t>
            </a:r>
          </a:p>
        </p:txBody>
      </p:sp>
      <p:sp>
        <p:nvSpPr>
          <p:cNvPr id="4" name="Date Placeholder 3"/>
          <p:cNvSpPr>
            <a:spLocks noGrp="1"/>
          </p:cNvSpPr>
          <p:nvPr>
            <p:ph type="dt" idx="10"/>
          </p:nvPr>
        </p:nvSpPr>
        <p:spPr/>
        <p:txBody>
          <a:bodyPr/>
          <a:lstStyle/>
          <a:p>
            <a:fld id="{CD4AEA87-896D-4856-A329-FCDF4D7CDE5E}"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141</a:t>
            </a:fld>
            <a:endParaRPr lang="en-GB" sz="1100"/>
          </a:p>
        </p:txBody>
      </p:sp>
    </p:spTree>
    <p:extLst>
      <p:ext uri="{BB962C8B-B14F-4D97-AF65-F5344CB8AC3E}">
        <p14:creationId xmlns:p14="http://schemas.microsoft.com/office/powerpoint/2010/main" val="3743418910"/>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1" u="sng" baseline="0"/>
              <a:t>Prosjektrisiko</a:t>
            </a:r>
          </a:p>
          <a:p>
            <a:pPr marL="0" indent="0">
              <a:buNone/>
            </a:pPr>
            <a:r>
              <a:rPr lang="nb-NO" baseline="0"/>
              <a:t>Organisatoriske faktorer: (</a:t>
            </a:r>
            <a:r>
              <a:rPr lang="nb-NO" baseline="0" err="1"/>
              <a:t>supplier</a:t>
            </a:r>
            <a:r>
              <a:rPr lang="nb-NO" baseline="0"/>
              <a:t> </a:t>
            </a:r>
            <a:r>
              <a:rPr lang="nb-NO" baseline="0" err="1"/>
              <a:t>issues</a:t>
            </a:r>
            <a:r>
              <a:rPr lang="nb-NO" baseline="0"/>
              <a:t>, </a:t>
            </a:r>
            <a:r>
              <a:rPr lang="nb-NO" baseline="0" err="1"/>
              <a:t>organisasjonelle</a:t>
            </a:r>
            <a:r>
              <a:rPr lang="nb-NO" baseline="0"/>
              <a:t> faktorer, tekniske </a:t>
            </a:r>
            <a:r>
              <a:rPr lang="nb-NO" baseline="0" err="1"/>
              <a:t>issues</a:t>
            </a:r>
            <a:r>
              <a:rPr lang="nb-NO" baseline="0"/>
              <a:t>) </a:t>
            </a:r>
          </a:p>
          <a:p>
            <a:pPr marL="88900" indent="-88900">
              <a:buFontTx/>
              <a:buChar char="-"/>
            </a:pPr>
            <a:r>
              <a:rPr lang="nb-NO" baseline="0"/>
              <a:t>Knapphet på kunnskap, opplæring, personale..</a:t>
            </a:r>
          </a:p>
          <a:p>
            <a:pPr marL="88900" indent="-88900">
              <a:buFontTx/>
              <a:buChar char="-"/>
            </a:pPr>
            <a:r>
              <a:rPr lang="nb-NO" baseline="0"/>
              <a:t>Politiske problemer: oppfølging av info </a:t>
            </a:r>
            <a:r>
              <a:rPr lang="nb-NO" baseline="0" err="1"/>
              <a:t>etc</a:t>
            </a:r>
            <a:endParaRPr lang="nb-NO" baseline="0"/>
          </a:p>
          <a:p>
            <a:pPr marL="88900" indent="-88900">
              <a:buFontTx/>
              <a:buChar char="-"/>
            </a:pPr>
            <a:r>
              <a:rPr lang="nb-NO" baseline="0"/>
              <a:t>Dårlig holdning til test</a:t>
            </a:r>
          </a:p>
          <a:p>
            <a:pPr marL="0" indent="0">
              <a:buFontTx/>
              <a:buNone/>
            </a:pPr>
            <a:r>
              <a:rPr lang="nb-NO" baseline="0"/>
              <a:t>Disse risikoene er identifisert som del av testplanlegging, </a:t>
            </a:r>
            <a:r>
              <a:rPr lang="nb-NO" baseline="0" err="1"/>
              <a:t>recorded</a:t>
            </a:r>
            <a:r>
              <a:rPr lang="nb-NO" baseline="0"/>
              <a:t> i riskregisteret, </a:t>
            </a:r>
            <a:r>
              <a:rPr lang="nb-NO" baseline="0" err="1"/>
              <a:t>addressert</a:t>
            </a:r>
            <a:r>
              <a:rPr lang="nb-NO" baseline="0"/>
              <a:t> av prosjekt </a:t>
            </a:r>
            <a:r>
              <a:rPr lang="nb-NO" baseline="0" err="1"/>
              <a:t>actions</a:t>
            </a:r>
            <a:r>
              <a:rPr lang="nb-NO" baseline="0"/>
              <a:t>.</a:t>
            </a:r>
          </a:p>
          <a:p>
            <a:pPr marL="88900" indent="-88900">
              <a:buFontTx/>
              <a:buChar char="-"/>
            </a:pPr>
            <a:endParaRPr lang="nb-NO" baseline="0"/>
          </a:p>
          <a:p>
            <a:pPr marL="0" indent="0">
              <a:buFontTx/>
              <a:buNone/>
            </a:pPr>
            <a:r>
              <a:rPr lang="nb-NO" baseline="0"/>
              <a:t>Tekniske faktorer:</a:t>
            </a:r>
          </a:p>
          <a:p>
            <a:pPr marL="88900" indent="-88900">
              <a:buFontTx/>
              <a:buChar char="-"/>
            </a:pPr>
            <a:r>
              <a:rPr lang="nb-NO" baseline="0"/>
              <a:t>Problemer med å definere riktige krav</a:t>
            </a:r>
          </a:p>
          <a:p>
            <a:pPr marL="88900" indent="-88900">
              <a:buFontTx/>
              <a:buChar char="-"/>
            </a:pPr>
            <a:r>
              <a:rPr lang="nb-NO" baseline="0"/>
              <a:t>Hvorvidt kravene kan oppfylles under gitte omstendigheter og restriksjoner</a:t>
            </a:r>
          </a:p>
          <a:p>
            <a:pPr marL="88900" indent="-88900">
              <a:buFontTx/>
              <a:buChar char="-"/>
            </a:pPr>
            <a:r>
              <a:rPr lang="nb-NO" baseline="0"/>
              <a:t>Testomgivelser ikke ferdig tidlig nok</a:t>
            </a:r>
          </a:p>
          <a:p>
            <a:pPr marL="88900" indent="-88900">
              <a:buFontTx/>
              <a:buChar char="-"/>
            </a:pPr>
            <a:r>
              <a:rPr lang="nb-NO" baseline="0"/>
              <a:t>Kvalitet på design, kode, </a:t>
            </a:r>
            <a:r>
              <a:rPr lang="nb-NO" baseline="0" err="1"/>
              <a:t>testdata</a:t>
            </a:r>
            <a:r>
              <a:rPr lang="nb-NO" baseline="0"/>
              <a:t> og testtilfeller</a:t>
            </a:r>
          </a:p>
          <a:p>
            <a:pPr marL="88900" indent="-88900">
              <a:buFontTx/>
              <a:buChar char="-"/>
            </a:pPr>
            <a:endParaRPr lang="nb-NO" baseline="0"/>
          </a:p>
          <a:p>
            <a:pPr marL="0" indent="0">
              <a:buFontTx/>
              <a:buNone/>
            </a:pPr>
            <a:r>
              <a:rPr lang="nb-NO" baseline="0"/>
              <a:t>Leverandørfaktorer: </a:t>
            </a:r>
          </a:p>
          <a:p>
            <a:pPr marL="88900" indent="-88900">
              <a:buFontTx/>
              <a:buChar char="-"/>
            </a:pPr>
            <a:r>
              <a:rPr lang="nb-NO" baseline="0"/>
              <a:t>Problemer hos underleverandør eller kontrakter. </a:t>
            </a:r>
          </a:p>
          <a:p>
            <a:pPr marL="88900" indent="-88900">
              <a:buFontTx/>
              <a:buChar char="-"/>
            </a:pPr>
            <a:endParaRPr lang="nb-NO" baseline="0"/>
          </a:p>
          <a:p>
            <a:pPr marL="0" indent="0">
              <a:buFontTx/>
              <a:buNone/>
            </a:pPr>
            <a:r>
              <a:rPr lang="nb-NO" b="1" u="sng" baseline="0"/>
              <a:t>Produktrisiko</a:t>
            </a:r>
          </a:p>
          <a:p>
            <a:pPr marL="0" marR="0" lvl="0" indent="0" algn="l" defTabSz="626913" rtl="0" eaLnBrk="1" fontAlgn="auto" latinLnBrk="0" hangingPunct="1">
              <a:lnSpc>
                <a:spcPct val="100000"/>
              </a:lnSpc>
              <a:spcBef>
                <a:spcPts val="0"/>
              </a:spcBef>
              <a:spcAft>
                <a:spcPts val="0"/>
              </a:spcAft>
              <a:buClr>
                <a:schemeClr val="accent1"/>
              </a:buClr>
              <a:buSzTx/>
              <a:buFontTx/>
              <a:buNone/>
              <a:tabLst/>
              <a:defRPr/>
            </a:pPr>
            <a:r>
              <a:rPr lang="nb-NO" baseline="0" err="1"/>
              <a:t>Otensielle</a:t>
            </a:r>
            <a:r>
              <a:rPr lang="nb-NO" baseline="0"/>
              <a:t> områder som kan feile i systemet – risiko til produktk</a:t>
            </a:r>
            <a:r>
              <a:rPr lang="nb-NO" b="1" baseline="0"/>
              <a:t>valiteten</a:t>
            </a:r>
            <a:r>
              <a:rPr lang="nb-NO" baseline="0"/>
              <a:t>. Produktrisiko er risiko for prosjektet suksess. Testing som risikostyring gir tilbakemelding på den resterende risikoen ved å måle effekten av at kritiske feil fjernes og av alternative planer som er brukt. </a:t>
            </a:r>
          </a:p>
          <a:p>
            <a:pPr marL="0" indent="0">
              <a:buFontTx/>
              <a:buNone/>
            </a:pPr>
            <a:endParaRPr lang="nb-NO" baseline="0"/>
          </a:p>
          <a:p>
            <a:pPr marL="0" indent="0">
              <a:buFontTx/>
              <a:buNone/>
            </a:pPr>
            <a:endParaRPr lang="nb-NO" baseline="0"/>
          </a:p>
          <a:p>
            <a:pPr marL="0" indent="0">
              <a:buFontTx/>
              <a:buNone/>
            </a:pPr>
            <a:r>
              <a:rPr lang="nb-NO" baseline="0"/>
              <a:t>Eks: </a:t>
            </a:r>
          </a:p>
          <a:p>
            <a:pPr marL="88900" indent="-88900">
              <a:buFontTx/>
              <a:buChar char="-"/>
            </a:pPr>
            <a:r>
              <a:rPr lang="nb-NO" baseline="0"/>
              <a:t>Feilbefengt programvare</a:t>
            </a:r>
          </a:p>
          <a:p>
            <a:pPr marL="88900" indent="-88900">
              <a:buFontTx/>
              <a:buChar char="-"/>
            </a:pPr>
            <a:r>
              <a:rPr lang="nb-NO" baseline="0"/>
              <a:t>Mulighet for forvolde skade på person/bedrift</a:t>
            </a:r>
          </a:p>
          <a:p>
            <a:pPr marL="88900" indent="-88900">
              <a:buFontTx/>
              <a:buChar char="-"/>
            </a:pPr>
            <a:r>
              <a:rPr lang="nb-NO" baseline="0"/>
              <a:t>Dårlige programvareegenskaper – funksjonalitet, pålitelighet, brukbarhet, ytelse</a:t>
            </a:r>
          </a:p>
          <a:p>
            <a:pPr marL="88900" indent="-88900">
              <a:buFontTx/>
              <a:buChar char="-"/>
            </a:pPr>
            <a:r>
              <a:rPr lang="nb-NO" baseline="0" err="1"/>
              <a:t>Dårlgig</a:t>
            </a:r>
            <a:r>
              <a:rPr lang="nb-NO" baseline="0"/>
              <a:t> dataintegritet/kvalitet (datamigrering, konvertering, transport, avvik fra standarder)</a:t>
            </a:r>
          </a:p>
          <a:p>
            <a:pPr marL="88900" indent="-88900">
              <a:buFontTx/>
              <a:buChar char="-"/>
            </a:pPr>
            <a:r>
              <a:rPr lang="nb-NO" baseline="0"/>
              <a:t>Programvare som ikke utfører ønsket funksjon</a:t>
            </a:r>
          </a:p>
          <a:p>
            <a:pPr marL="0" indent="0">
              <a:buFontTx/>
              <a:buNone/>
            </a:pPr>
            <a:endParaRPr lang="nb-NO" baseline="0"/>
          </a:p>
          <a:p>
            <a:pPr marL="0" indent="0">
              <a:buFontTx/>
              <a:buNone/>
            </a:pPr>
            <a:r>
              <a:rPr lang="nb-NO" baseline="0"/>
              <a:t>Risiko blir brukt for å beslutte hvor en skal starte testingen, og hvor man skal intensivere test. Testing brukes til å redusere risiko for at en negativ hendelse </a:t>
            </a:r>
            <a:r>
              <a:rPr lang="nb-NO" baseline="0" err="1"/>
              <a:t>eskjer</a:t>
            </a:r>
            <a:r>
              <a:rPr lang="nb-NO" baseline="0"/>
              <a:t>, eller redusere effekten av en slik hendelse.</a:t>
            </a:r>
          </a:p>
          <a:p>
            <a:pPr marL="0" indent="0">
              <a:buFontTx/>
              <a:buNone/>
            </a:pPr>
            <a:endParaRPr lang="nb-NO" baseline="0"/>
          </a:p>
          <a:p>
            <a:pPr marL="0" indent="0">
              <a:buFontTx/>
              <a:buNone/>
            </a:pPr>
            <a:r>
              <a:rPr lang="nb-NO" baseline="0"/>
              <a:t>Risikobasert tilnærming: redusere nivå av produktrisiko. Identifikasjon av prodrisiko for å lede planlegging, styring… utføring av test. </a:t>
            </a:r>
          </a:p>
          <a:p>
            <a:pPr marL="88900" indent="-88900">
              <a:buFontTx/>
              <a:buChar char="-"/>
            </a:pPr>
            <a:r>
              <a:rPr lang="nb-NO" baseline="0"/>
              <a:t>Bestemme testteknikkene</a:t>
            </a:r>
          </a:p>
          <a:p>
            <a:pPr marL="88900" indent="-88900">
              <a:buFontTx/>
              <a:buChar char="-"/>
            </a:pPr>
            <a:r>
              <a:rPr lang="nb-NO" baseline="0"/>
              <a:t>Hvor mye test som skal utføres</a:t>
            </a:r>
          </a:p>
          <a:p>
            <a:pPr marL="88900" indent="-88900">
              <a:buFontTx/>
              <a:buChar char="-"/>
            </a:pPr>
            <a:r>
              <a:rPr lang="nb-NO" baseline="0"/>
              <a:t>Prioritere testing for å finne kritiske feil tidlig</a:t>
            </a:r>
          </a:p>
          <a:p>
            <a:pPr marL="88900" indent="-88900">
              <a:buFontTx/>
              <a:buChar char="-"/>
            </a:pPr>
            <a:r>
              <a:rPr lang="nb-NO" baseline="0"/>
              <a:t>Bestemme om aktiviteter som ikke er en del av testing kan brukes til å redusere risiko (eks sørge for opplæring til uerfarne utviklere)</a:t>
            </a:r>
          </a:p>
          <a:p>
            <a:pPr marL="88900" indent="-88900">
              <a:buFontTx/>
              <a:buChar char="-"/>
            </a:pPr>
            <a:endParaRPr lang="nb-NO" baseline="0"/>
          </a:p>
          <a:p>
            <a:pPr marL="0" indent="0">
              <a:buFontTx/>
              <a:buNone/>
            </a:pPr>
            <a:endParaRPr lang="nb-NO" baseline="0"/>
          </a:p>
        </p:txBody>
      </p:sp>
      <p:sp>
        <p:nvSpPr>
          <p:cNvPr id="4" name="Date Placeholder 3"/>
          <p:cNvSpPr>
            <a:spLocks noGrp="1"/>
          </p:cNvSpPr>
          <p:nvPr>
            <p:ph type="dt" idx="10"/>
          </p:nvPr>
        </p:nvSpPr>
        <p:spPr/>
        <p:txBody>
          <a:bodyPr/>
          <a:lstStyle/>
          <a:p>
            <a:fld id="{CD4AEA87-896D-4856-A329-FCDF4D7CDE5E}"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142</a:t>
            </a:fld>
            <a:endParaRPr lang="en-GB" sz="1100"/>
          </a:p>
        </p:txBody>
      </p:sp>
    </p:spTree>
    <p:extLst>
      <p:ext uri="{BB962C8B-B14F-4D97-AF65-F5344CB8AC3E}">
        <p14:creationId xmlns:p14="http://schemas.microsoft.com/office/powerpoint/2010/main" val="1517925179"/>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Fordi et av målene med test er å finne feil, må avvikene mellom virkelige og forventede utdata og tilstander registreres som hendelser. Passende tiltak på defineres. Hendelser og feil må forfølges til de er rettet, må lage</a:t>
            </a:r>
            <a:r>
              <a:rPr lang="nb-NO" baseline="0"/>
              <a:t> prosedyrer for dette. </a:t>
            </a:r>
          </a:p>
          <a:p>
            <a:endParaRPr lang="nb-NO" baseline="0"/>
          </a:p>
          <a:p>
            <a:pPr marL="0" indent="0">
              <a:buNone/>
            </a:pPr>
            <a:r>
              <a:rPr lang="nb-NO" baseline="0"/>
              <a:t>Hendelsesrapporter har følgende mål: </a:t>
            </a:r>
          </a:p>
          <a:p>
            <a:pPr marL="88900" indent="-88900">
              <a:buFontTx/>
              <a:buChar char="-"/>
            </a:pPr>
            <a:r>
              <a:rPr lang="nb-NO" baseline="0"/>
              <a:t>Å gi tilbakemeldinger til utviklere om et problem for å muliggjøre identifikasjon, isolering og retting</a:t>
            </a:r>
          </a:p>
          <a:p>
            <a:pPr marL="88900" indent="-88900">
              <a:buFontTx/>
              <a:buChar char="-"/>
            </a:pPr>
            <a:r>
              <a:rPr lang="nb-NO" baseline="0"/>
              <a:t>Å gi testledere en mulighet til å følge opp kvaliteten til systemet under test</a:t>
            </a:r>
          </a:p>
          <a:p>
            <a:pPr marL="88900" indent="-88900">
              <a:buFontTx/>
              <a:buChar char="-"/>
            </a:pPr>
            <a:r>
              <a:rPr lang="nb-NO" baseline="0"/>
              <a:t>Å gi ideer til forbedring av </a:t>
            </a:r>
            <a:r>
              <a:rPr lang="nb-NO" baseline="0" err="1"/>
              <a:t>testprosesessen</a:t>
            </a:r>
            <a:endParaRPr lang="nb-NO" baseline="0"/>
          </a:p>
          <a:p>
            <a:pPr marL="0" indent="0">
              <a:buFontTx/>
              <a:buNone/>
            </a:pPr>
            <a:endParaRPr lang="nb-NO" baseline="0"/>
          </a:p>
          <a:p>
            <a:pPr marL="0" indent="0">
              <a:buFontTx/>
              <a:buNone/>
            </a:pPr>
            <a:endParaRPr lang="nb-NO" baseline="0"/>
          </a:p>
        </p:txBody>
      </p:sp>
      <p:sp>
        <p:nvSpPr>
          <p:cNvPr id="4" name="Date Placeholder 3"/>
          <p:cNvSpPr>
            <a:spLocks noGrp="1"/>
          </p:cNvSpPr>
          <p:nvPr>
            <p:ph type="dt" idx="10"/>
          </p:nvPr>
        </p:nvSpPr>
        <p:spPr/>
        <p:txBody>
          <a:bodyPr/>
          <a:lstStyle/>
          <a:p>
            <a:fld id="{8EC3B9D8-4D64-4283-A2FB-8732125A284B}"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143</a:t>
            </a:fld>
            <a:endParaRPr lang="en-GB" sz="1100"/>
          </a:p>
        </p:txBody>
      </p:sp>
    </p:spTree>
    <p:extLst>
      <p:ext uri="{BB962C8B-B14F-4D97-AF65-F5344CB8AC3E}">
        <p14:creationId xmlns:p14="http://schemas.microsoft.com/office/powerpoint/2010/main" val="3462998885"/>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0C399432-E18B-4CF8-B65C-9DB17AAF7CA5}"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145</a:t>
            </a:fld>
            <a:endParaRPr lang="en-GB" sz="1100"/>
          </a:p>
        </p:txBody>
      </p:sp>
    </p:spTree>
    <p:extLst>
      <p:ext uri="{BB962C8B-B14F-4D97-AF65-F5344CB8AC3E}">
        <p14:creationId xmlns:p14="http://schemas.microsoft.com/office/powerpoint/2010/main" val="60385425"/>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nb-NO" baseline="0"/>
          </a:p>
        </p:txBody>
      </p:sp>
      <p:sp>
        <p:nvSpPr>
          <p:cNvPr id="4" name="Date Placeholder 3"/>
          <p:cNvSpPr>
            <a:spLocks noGrp="1"/>
          </p:cNvSpPr>
          <p:nvPr>
            <p:ph type="dt" idx="10"/>
          </p:nvPr>
        </p:nvSpPr>
        <p:spPr/>
        <p:txBody>
          <a:bodyPr/>
          <a:lstStyle/>
          <a:p>
            <a:fld id="{CCE1F748-9E20-4E77-B00C-6CB0836E0F2F}"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146</a:t>
            </a:fld>
            <a:endParaRPr lang="en-GB" sz="1100"/>
          </a:p>
        </p:txBody>
      </p:sp>
    </p:spTree>
    <p:extLst>
      <p:ext uri="{BB962C8B-B14F-4D97-AF65-F5344CB8AC3E}">
        <p14:creationId xmlns:p14="http://schemas.microsoft.com/office/powerpoint/2010/main" val="326251463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Gjennomføres</a:t>
            </a:r>
            <a:r>
              <a:rPr lang="nb-NO" baseline="0"/>
              <a:t> hvis tid </a:t>
            </a:r>
            <a:endParaRPr lang="nb-NO"/>
          </a:p>
        </p:txBody>
      </p:sp>
      <p:sp>
        <p:nvSpPr>
          <p:cNvPr id="4" name="Date Placeholder 3"/>
          <p:cNvSpPr>
            <a:spLocks noGrp="1"/>
          </p:cNvSpPr>
          <p:nvPr>
            <p:ph type="dt" idx="10"/>
          </p:nvPr>
        </p:nvSpPr>
        <p:spPr/>
        <p:txBody>
          <a:bodyPr/>
          <a:lstStyle/>
          <a:p>
            <a:fld id="{0642CEF1-6F6F-4FCC-94C7-C1D241CBB62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147</a:t>
            </a:fld>
            <a:endParaRPr lang="en-GB" sz="1100"/>
          </a:p>
        </p:txBody>
      </p:sp>
    </p:spTree>
    <p:extLst>
      <p:ext uri="{BB962C8B-B14F-4D97-AF65-F5344CB8AC3E}">
        <p14:creationId xmlns:p14="http://schemas.microsoft.com/office/powerpoint/2010/main" val="2567618868"/>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itchFamily="34" charset="0"/>
              <a:buNone/>
            </a:pPr>
            <a:endParaRPr lang="nb-NO" baseline="0"/>
          </a:p>
        </p:txBody>
      </p:sp>
      <p:sp>
        <p:nvSpPr>
          <p:cNvPr id="4" name="Date Placeholder 3"/>
          <p:cNvSpPr>
            <a:spLocks noGrp="1"/>
          </p:cNvSpPr>
          <p:nvPr>
            <p:ph type="dt" idx="10"/>
          </p:nvPr>
        </p:nvSpPr>
        <p:spPr/>
        <p:txBody>
          <a:bodyPr/>
          <a:lstStyle/>
          <a:p>
            <a:fld id="{CCE1F748-9E20-4E77-B00C-6CB0836E0F2F}"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148</a:t>
            </a:fld>
            <a:endParaRPr lang="en-GB" sz="1100"/>
          </a:p>
        </p:txBody>
      </p:sp>
    </p:spTree>
    <p:extLst>
      <p:ext uri="{BB962C8B-B14F-4D97-AF65-F5344CB8AC3E}">
        <p14:creationId xmlns:p14="http://schemas.microsoft.com/office/powerpoint/2010/main" val="1475545439"/>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a:t>Automatisere aktiviteter som ikke kan utføres manuelt: </a:t>
            </a:r>
            <a:r>
              <a:rPr lang="nb-NO" err="1"/>
              <a:t>f.eks</a:t>
            </a:r>
            <a:r>
              <a:rPr lang="nb-NO"/>
              <a:t> storskala ytelsestesting av klient-tjener applikasjoner</a:t>
            </a:r>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a:t>Øke pålitelighet: eks. automatisere store datasammenligninger</a:t>
            </a:r>
            <a:r>
              <a:rPr lang="nb-NO" baseline="0"/>
              <a:t> eller simulere en oppførsel. </a:t>
            </a:r>
          </a:p>
          <a:p>
            <a:pPr marL="0" indent="0">
              <a:buFontTx/>
              <a:buNone/>
            </a:pPr>
            <a:endParaRPr lang="nb-NO" baseline="0"/>
          </a:p>
          <a:p>
            <a:pPr marL="0" indent="0">
              <a:buFontTx/>
              <a:buNone/>
            </a:pPr>
            <a:r>
              <a:rPr lang="nb-NO" i="1" baseline="0"/>
              <a:t>Mål og mening med verktøystøtte for test</a:t>
            </a:r>
          </a:p>
          <a:p>
            <a:pPr marL="88900" indent="-88900">
              <a:buFontTx/>
              <a:buChar char="-"/>
            </a:pPr>
            <a:r>
              <a:rPr lang="nb-NO" baseline="0"/>
              <a:t>Verktøy som benyttes direkte til testing, som testutføringsverktøy, verktøy for å generere </a:t>
            </a:r>
            <a:r>
              <a:rPr lang="nb-NO" baseline="0" err="1"/>
              <a:t>testdata</a:t>
            </a:r>
            <a:r>
              <a:rPr lang="nb-NO" baseline="0"/>
              <a:t>..</a:t>
            </a:r>
          </a:p>
          <a:p>
            <a:pPr marL="88900" indent="-88900">
              <a:buFontTx/>
              <a:buChar char="-"/>
            </a:pPr>
            <a:r>
              <a:rPr lang="nb-NO" baseline="0"/>
              <a:t>Verktøy som administrerer testprosessen</a:t>
            </a:r>
          </a:p>
          <a:p>
            <a:pPr marL="88900" indent="-88900">
              <a:buFontTx/>
              <a:buChar char="-"/>
            </a:pPr>
            <a:r>
              <a:rPr lang="nb-NO" baseline="0"/>
              <a:t>Verktøy brukt i rekognosering, utforsking (eks et verktøy som overvåker </a:t>
            </a:r>
            <a:r>
              <a:rPr lang="nb-NO" baseline="0" err="1"/>
              <a:t>filaktiviteten</a:t>
            </a:r>
            <a:r>
              <a:rPr lang="nb-NO" baseline="0"/>
              <a:t> til en applikasjon)</a:t>
            </a:r>
          </a:p>
          <a:p>
            <a:pPr marL="88900" indent="-88900">
              <a:buFontTx/>
              <a:buChar char="-"/>
            </a:pPr>
            <a:r>
              <a:rPr lang="nb-NO" baseline="0"/>
              <a:t>Ethvert verktøy som er et hjelpemiddel i testingen (også regneark..)</a:t>
            </a:r>
          </a:p>
          <a:p>
            <a:pPr marL="0" indent="0">
              <a:buFontTx/>
              <a:buNone/>
            </a:pPr>
            <a:endParaRPr lang="nb-NO" baseline="0"/>
          </a:p>
          <a:p>
            <a:pPr marL="0" indent="0">
              <a:buFontTx/>
              <a:buNone/>
            </a:pP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a:p>
          <a:p>
            <a:pPr marL="0" indent="0">
              <a:buNone/>
            </a:pPr>
            <a:endParaRPr lang="nb-NO"/>
          </a:p>
        </p:txBody>
      </p:sp>
      <p:sp>
        <p:nvSpPr>
          <p:cNvPr id="4" name="Date Placeholder 3"/>
          <p:cNvSpPr>
            <a:spLocks noGrp="1"/>
          </p:cNvSpPr>
          <p:nvPr>
            <p:ph type="dt" idx="10"/>
          </p:nvPr>
        </p:nvSpPr>
        <p:spPr/>
        <p:txBody>
          <a:bodyPr/>
          <a:lstStyle/>
          <a:p>
            <a:fld id="{434429E7-0510-4630-8306-0E0E3FB6CCE5}"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149</a:t>
            </a:fld>
            <a:endParaRPr lang="en-GB" sz="1100"/>
          </a:p>
        </p:txBody>
      </p:sp>
    </p:spTree>
    <p:extLst>
      <p:ext uri="{BB962C8B-B14F-4D97-AF65-F5344CB8AC3E}">
        <p14:creationId xmlns:p14="http://schemas.microsoft.com/office/powerpoint/2010/main" val="3480185640"/>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1" i="1" u="none" strike="noStrike" kern="1200" baseline="0">
                <a:solidFill>
                  <a:schemeClr val="tx1"/>
                </a:solidFill>
                <a:latin typeface="+mn-lt"/>
                <a:ea typeface="+mn-ea"/>
                <a:cs typeface="+mn-cs"/>
              </a:rPr>
              <a:t>Verktøystøtte for administrasjon av testing og tester</a:t>
            </a:r>
            <a:r>
              <a:rPr lang="nb-NO" sz="800" b="0" i="1" u="none" strike="noStrike" kern="1200" baseline="0">
                <a:solidFill>
                  <a:schemeClr val="tx1"/>
                </a:solidFill>
                <a:latin typeface="+mn-lt"/>
                <a:ea typeface="+mn-ea"/>
                <a:cs typeface="+mn-cs"/>
              </a:rPr>
              <a:t>: </a:t>
            </a:r>
            <a:r>
              <a:rPr lang="nb-NO" sz="800" b="0" i="0" u="none" strike="noStrike" kern="1200" baseline="0">
                <a:solidFill>
                  <a:schemeClr val="tx1"/>
                </a:solidFill>
                <a:latin typeface="+mn-lt"/>
                <a:ea typeface="+mn-ea"/>
                <a:cs typeface="+mn-cs"/>
              </a:rPr>
              <a:t>Administrasjonsverktøy støtter alle testaktiviteter gjennom hele programvarens livssyklus.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Testadministrasjonsverktøy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tilbyr grensesnitt for å utføre tester, spore feil og håndtere krav samtidig med å støtte kvantitativ analyse og rapportering av testobjektene. De støtter også det å spore testobjektene til kravspesifikasjonene og kan ha uavhengig mulighet for versjonskontroll eller et grensesnitt til et eksternt verktøy for versjonskontroll.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Kravhåndteringsverktøy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lagrer kravbeskrivelser, lagrer attributter til krav (inklusive prioritet), tilbyr unike identifikatorer og støtter sporing av krav til individuelle tester. Disse verktøyene kan også hjelpe til å identifisere inkonsistente eller manglende krav.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Feil-/Hendelseshåndteringsverktøy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lagrer og håndterer avviks-/hendelsesrapporter, dvs. defekter, feil, endringsønsker eller antatte problemer og anomalier/avvik, og hjelper til i å håndtere livssyklusen til hendelsene, med mulig støtte til statistisk analyse.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Konfigurasjonsstyringsverktøy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Selv om disse ikke er direkte testverktøy så er disse verktøyene nødvendig for å lagre og styre </a:t>
            </a:r>
            <a:r>
              <a:rPr lang="nb-NO" sz="800" b="0" i="0" u="none" strike="noStrike" kern="1200" baseline="0" err="1">
                <a:solidFill>
                  <a:schemeClr val="tx1"/>
                </a:solidFill>
                <a:latin typeface="+mn-lt"/>
                <a:ea typeface="+mn-ea"/>
                <a:cs typeface="+mn-cs"/>
              </a:rPr>
              <a:t>versjonering</a:t>
            </a:r>
            <a:r>
              <a:rPr lang="nb-NO" sz="800" b="0" i="0" u="none" strike="noStrike" kern="1200" baseline="0">
                <a:solidFill>
                  <a:schemeClr val="tx1"/>
                </a:solidFill>
                <a:latin typeface="+mn-lt"/>
                <a:ea typeface="+mn-ea"/>
                <a:cs typeface="+mn-cs"/>
              </a:rPr>
              <a:t> av </a:t>
            </a:r>
            <a:r>
              <a:rPr lang="nb-NO" sz="800" b="0" i="0" u="none" strike="noStrike" kern="1200" baseline="0" err="1">
                <a:solidFill>
                  <a:schemeClr val="tx1"/>
                </a:solidFill>
                <a:latin typeface="+mn-lt"/>
                <a:ea typeface="+mn-ea"/>
                <a:cs typeface="+mn-cs"/>
              </a:rPr>
              <a:t>testware</a:t>
            </a:r>
            <a:r>
              <a:rPr lang="nb-NO" sz="800" b="0" i="0" u="none" strike="noStrike" kern="1200" baseline="0">
                <a:solidFill>
                  <a:schemeClr val="tx1"/>
                </a:solidFill>
                <a:latin typeface="+mn-lt"/>
                <a:ea typeface="+mn-ea"/>
                <a:cs typeface="+mn-cs"/>
              </a:rPr>
              <a:t> og relatert programvare spesielt ved konfigurering av mer enn ett maskinvare/programvare miljø i form av versjon av operativsystem, kompilatorer, weblesere, etc.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1" u="none" strike="noStrike" kern="1200" baseline="0">
                <a:solidFill>
                  <a:schemeClr val="tx1"/>
                </a:solidFill>
                <a:latin typeface="+mn-lt"/>
                <a:ea typeface="+mn-ea"/>
                <a:cs typeface="+mn-cs"/>
              </a:rPr>
              <a:t>Verktøystøtte for statisk testing</a:t>
            </a:r>
            <a:r>
              <a:rPr lang="nb-NO" sz="800" b="0" i="0" u="none" strike="noStrike" kern="1200" baseline="0">
                <a:solidFill>
                  <a:schemeClr val="tx1"/>
                </a:solidFill>
                <a:latin typeface="+mn-lt"/>
                <a:ea typeface="+mn-ea"/>
                <a:cs typeface="+mn-cs"/>
              </a:rPr>
              <a:t>: Verktøy for statisk testing tilbyr en kostnadseffektiv måte å finne flere defekter på i en tidlig fase i utviklingsprosessen.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Granskningsverktøy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gir støtte til granskningsprosessen, sjekklister, guider for granskningen og er brukt til å lagre og kommunisere granskningskommentarer, rapportere avvik og innsats/forbruk. De kan i tillegg hjelpe til å støtte online granskninger for store eller geografisk atskilte team.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Statiske analyseverktøy (U)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hjelper utviklere og testere til å finne defekter før dynamisk testing ved å tilby støtte til å håndheve kodestandarder (inkludert sikker koding), analyse av strukturer og avhengigheter. De kan også hjelpe i planlegging eller risikoanalyse ved å tilby metrikker for koden (for eksempel kompleksitet).</a:t>
            </a:r>
          </a:p>
          <a:p>
            <a:pPr marL="0" indent="0">
              <a:buNone/>
            </a:pPr>
            <a:r>
              <a:rPr lang="nb-NO" sz="800" b="0" i="0" u="none" strike="noStrike" kern="1200" baseline="0">
                <a:solidFill>
                  <a:schemeClr val="tx1"/>
                </a:solidFill>
                <a:latin typeface="+mn-lt"/>
                <a:ea typeface="+mn-ea"/>
                <a:cs typeface="+mn-cs"/>
              </a:rPr>
              <a:t> </a:t>
            </a:r>
          </a:p>
          <a:p>
            <a:pPr marL="0" indent="0">
              <a:buNone/>
            </a:pPr>
            <a:r>
              <a:rPr lang="nb-NO" sz="800" b="1" i="0" u="none" strike="noStrike" kern="1200" baseline="0">
                <a:solidFill>
                  <a:schemeClr val="tx1"/>
                </a:solidFill>
                <a:latin typeface="+mn-lt"/>
                <a:ea typeface="+mn-ea"/>
                <a:cs typeface="+mn-cs"/>
              </a:rPr>
              <a:t>Modelleringsverktøy (U)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er brukt til å validere programvaremodeller (for eksempel fysiske datamodeller (PDM) for en relasjonsdatabase), ved å liste opp inkonsistenser og å finne defekter. Disse verktøyene kan ofte hjelpe til å generere testtilfelle basert på modellen.  </a:t>
            </a:r>
          </a:p>
          <a:p>
            <a:pPr marL="0" indent="0">
              <a:buNone/>
            </a:pPr>
            <a:endParaRPr lang="nb-NO"/>
          </a:p>
          <a:p>
            <a:pPr marL="0" indent="0">
              <a:buNone/>
            </a:pPr>
            <a:r>
              <a:rPr lang="nb-NO" sz="800" b="1" i="0" u="none" strike="noStrike" kern="1200" baseline="0">
                <a:solidFill>
                  <a:schemeClr val="tx1"/>
                </a:solidFill>
                <a:latin typeface="+mn-lt"/>
                <a:ea typeface="+mn-ea"/>
                <a:cs typeface="+mn-cs"/>
              </a:rPr>
              <a:t>Verktøystøtte for testspesifikasjon</a:t>
            </a:r>
            <a:endParaRPr lang="nb-NO" sz="800" b="0"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Testdesignverktøy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brukes til å generere inputdata til tester eller </a:t>
            </a:r>
            <a:r>
              <a:rPr lang="nb-NO" sz="800" b="0" i="0" u="none" strike="noStrike" kern="1200" baseline="0" err="1">
                <a:solidFill>
                  <a:schemeClr val="tx1"/>
                </a:solidFill>
                <a:latin typeface="+mn-lt"/>
                <a:ea typeface="+mn-ea"/>
                <a:cs typeface="+mn-cs"/>
              </a:rPr>
              <a:t>eksekverbare</a:t>
            </a:r>
            <a:r>
              <a:rPr lang="nb-NO" sz="800" b="0" i="0" u="none" strike="noStrike" kern="1200" baseline="0">
                <a:solidFill>
                  <a:schemeClr val="tx1"/>
                </a:solidFill>
                <a:latin typeface="+mn-lt"/>
                <a:ea typeface="+mn-ea"/>
                <a:cs typeface="+mn-cs"/>
              </a:rPr>
              <a:t> tester og/eller testorakler fra krav, grafiske brukergrensesnitt, designmodeller (tilstand, data eller objekt) eller kode.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Verktøy som hjelper med forberedelse av </a:t>
            </a:r>
            <a:r>
              <a:rPr lang="nb-NO" sz="800" b="1" i="0" u="none" strike="noStrike" kern="1200" baseline="0" err="1">
                <a:solidFill>
                  <a:schemeClr val="tx1"/>
                </a:solidFill>
                <a:latin typeface="+mn-lt"/>
                <a:ea typeface="+mn-ea"/>
                <a:cs typeface="+mn-cs"/>
              </a:rPr>
              <a:t>testdata</a:t>
            </a:r>
            <a:r>
              <a:rPr lang="nb-NO" sz="800" b="1" i="0" u="none" strike="noStrike" kern="1200" baseline="0">
                <a:solidFill>
                  <a:schemeClr val="tx1"/>
                </a:solidFill>
                <a:latin typeface="+mn-lt"/>
                <a:ea typeface="+mn-ea"/>
                <a:cs typeface="+mn-cs"/>
              </a:rPr>
              <a:t>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Slike verktøy manipulerer databaser, filer eller dataoverføringer for å sette opp </a:t>
            </a:r>
            <a:r>
              <a:rPr lang="nb-NO" sz="800" b="0" i="0" u="none" strike="noStrike" kern="1200" baseline="0" err="1">
                <a:solidFill>
                  <a:schemeClr val="tx1"/>
                </a:solidFill>
                <a:latin typeface="+mn-lt"/>
                <a:ea typeface="+mn-ea"/>
                <a:cs typeface="+mn-cs"/>
              </a:rPr>
              <a:t>testdata</a:t>
            </a:r>
            <a:r>
              <a:rPr lang="nb-NO" sz="800" b="0" i="0" u="none" strike="noStrike" kern="1200" baseline="0">
                <a:solidFill>
                  <a:schemeClr val="tx1"/>
                </a:solidFill>
                <a:latin typeface="+mn-lt"/>
                <a:ea typeface="+mn-ea"/>
                <a:cs typeface="+mn-cs"/>
              </a:rPr>
              <a:t> til bruk i utføring av tester for blant annet å verne om sikkerhet gjennom anonymiserte data.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1" u="none" strike="noStrike" kern="1200" baseline="0">
                <a:solidFill>
                  <a:schemeClr val="tx1"/>
                </a:solidFill>
                <a:latin typeface="+mn-lt"/>
                <a:ea typeface="+mn-ea"/>
                <a:cs typeface="+mn-cs"/>
              </a:rPr>
              <a:t>Verktøystøtte for testutføring og logging</a:t>
            </a:r>
            <a:endParaRPr lang="nb-NO" sz="800" b="0" i="1"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Testutføringsverktøy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Testutføringsverktøy gjør det mulig å utføre tester helt eller delvis automatisk ved bruk av lagrede inputdata og forventede resultater med et skriptspråk og tilbyr vanligvis en testlogg for hver testkjøring. De kan også benyttes til å gjøre opptak av en test og tilbyr normalt et skriptspråk eller en GUI-basert konfigurering og </a:t>
            </a:r>
            <a:r>
              <a:rPr lang="nb-NO" sz="800" b="0" i="0" u="none" strike="noStrike" kern="1200" baseline="0" err="1">
                <a:solidFill>
                  <a:schemeClr val="tx1"/>
                </a:solidFill>
                <a:latin typeface="+mn-lt"/>
                <a:ea typeface="+mn-ea"/>
                <a:cs typeface="+mn-cs"/>
              </a:rPr>
              <a:t>parameterisering</a:t>
            </a:r>
            <a:r>
              <a:rPr lang="nb-NO" sz="800" b="0" i="0" u="none" strike="noStrike" kern="1200" baseline="0">
                <a:solidFill>
                  <a:schemeClr val="tx1"/>
                </a:solidFill>
                <a:latin typeface="+mn-lt"/>
                <a:ea typeface="+mn-ea"/>
                <a:cs typeface="+mn-cs"/>
              </a:rPr>
              <a:t> av data og annen tilpasning av testene.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Testrammeverktøy/Rammeverk for enhetstest (U)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En testramme eller testrammeverk forenkler testing av komponenter eller deler av et system ved å simulere miljøet som objektet kjører i med bruk av ”</a:t>
            </a:r>
            <a:r>
              <a:rPr lang="nb-NO" sz="800" b="0" i="0" u="none" strike="noStrike" kern="1200" baseline="0" err="1">
                <a:solidFill>
                  <a:schemeClr val="tx1"/>
                </a:solidFill>
                <a:latin typeface="+mn-lt"/>
                <a:ea typeface="+mn-ea"/>
                <a:cs typeface="+mn-cs"/>
              </a:rPr>
              <a:t>mock</a:t>
            </a:r>
            <a:r>
              <a:rPr lang="nb-NO" sz="800" b="0" i="0" u="none" strike="noStrike" kern="1200" baseline="0">
                <a:solidFill>
                  <a:schemeClr val="tx1"/>
                </a:solidFill>
                <a:latin typeface="+mn-lt"/>
                <a:ea typeface="+mn-ea"/>
                <a:cs typeface="+mn-cs"/>
              </a:rPr>
              <a:t>”-objekter som stubber og drivere.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Sammenligningsverktøy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Slike verktøy viser forskjell mellom filer, databaser eller testresultater. Testutføringsverktøy omfatter typisk dynamisk sammenligning, men sammenligning etter testutføring kan også bli utført av et eget verktøy. Et sammenligningsverktøy kan bruke et testorakel, spesielt om det er automatisert. </a:t>
            </a:r>
          </a:p>
          <a:p>
            <a:pPr marL="0" indent="0">
              <a:buNone/>
            </a:pPr>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Dekningsmålingsverktøy (U)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Dekningsmålingsverktøy kan med invaderende eller ikke-invaderende teknikker måle prosentdelen av spesifikke typer av kodestrukturer som har blitt utført (kodelinjer, beslutninger eller forgreninger og modul- eller funksjonskall) ved hjelp av et sett av tester. </a:t>
            </a:r>
          </a:p>
          <a:p>
            <a:endParaRPr lang="nb-NO" sz="800" b="1"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Verktøy for sikkerhetstesting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Disse verktøyene brukes til å evaluere sikkerhetsegenskaper i programvare. Dette omfatter evaluering av programvarens evne til å beskytte datakonfidensialitet, integritet, autentisering, autorisasjon, tilgjengelighet og ikke-fornekting (non-</a:t>
            </a:r>
            <a:r>
              <a:rPr lang="nb-NO" sz="800" b="0" i="0" u="none" strike="noStrike" kern="1200" baseline="0" err="1">
                <a:solidFill>
                  <a:schemeClr val="tx1"/>
                </a:solidFill>
                <a:latin typeface="+mn-lt"/>
                <a:ea typeface="+mn-ea"/>
                <a:cs typeface="+mn-cs"/>
              </a:rPr>
              <a:t>repudiation</a:t>
            </a:r>
            <a:r>
              <a:rPr lang="nb-NO" sz="800" b="0" i="0" u="none" strike="noStrike" kern="1200" baseline="0">
                <a:solidFill>
                  <a:schemeClr val="tx1"/>
                </a:solidFill>
                <a:latin typeface="+mn-lt"/>
                <a:ea typeface="+mn-ea"/>
                <a:cs typeface="+mn-cs"/>
              </a:rPr>
              <a:t>). Verktøy for sikkerhetstester er ofte fokusert på bestemte teknologier, plattformer og formål.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1" u="none" strike="noStrike" kern="1200" baseline="0">
                <a:solidFill>
                  <a:schemeClr val="tx1"/>
                </a:solidFill>
                <a:latin typeface="+mn-lt"/>
                <a:ea typeface="+mn-ea"/>
                <a:cs typeface="+mn-cs"/>
              </a:rPr>
              <a:t>Verktøystøtte til ytelse og overvåkning</a:t>
            </a:r>
            <a:endParaRPr lang="nb-NO" sz="800" b="0" i="1"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Dynamiske analyseverktøy (U)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Dynamiske analyseverktøy finner feil, som bare åpenbares når programvaren utføres, slik som tidsavhengigheter og minnelekkasjer. De benyttes typisk i komponent- og komponentintegrasjonstest og ved test av mellomvare.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Ytelses- / last- / stresstestverktøy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Ytelsestestverktøy overvåker og rapporterer hvordan et system oppfører seg under varierte simulerte brukssituasjoner i form av antall samtidige brukere, deres ramp-up (økning i antall brukere) mønster, frekvens og relativ prosentfordeling av transaksjoner. Simulering av last oppnås ved å anvende virtuelle brukere som utfører utvalgte transaksjoner, spredd på forskjellige testmaskiner normalt kjent som lastgeneratorer. </a:t>
            </a:r>
          </a:p>
          <a:p>
            <a:endParaRPr lang="nb-NO" sz="800" b="0"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Overvåkningsverktøy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Overvåkningsverktøy analyserer, verifiserer og rapporterer kontinuerlig bruken av spesifikke systemressurser, og gir advarsel ved mulige ressurs- eller tjenesteproblemer.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1" u="none" strike="noStrike" kern="1200" baseline="0">
                <a:solidFill>
                  <a:schemeClr val="tx1"/>
                </a:solidFill>
                <a:latin typeface="+mn-lt"/>
                <a:ea typeface="+mn-ea"/>
                <a:cs typeface="+mn-cs"/>
              </a:rPr>
              <a:t>Verktøystøtte for spesifikke testbehov</a:t>
            </a:r>
          </a:p>
          <a:p>
            <a:pPr marL="0" indent="0">
              <a:buNone/>
            </a:pPr>
            <a:r>
              <a:rPr lang="nb-NO" sz="800" b="1" i="0" u="none" strike="noStrike" kern="1200" baseline="0">
                <a:solidFill>
                  <a:schemeClr val="tx1"/>
                </a:solidFill>
                <a:latin typeface="+mn-lt"/>
                <a:ea typeface="+mn-ea"/>
                <a:cs typeface="+mn-cs"/>
              </a:rPr>
              <a:t>Bedømmelse / vurdering av datakvalitet </a:t>
            </a: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Data er i sentrum for enkelte prosjekter slik som datakonverterings- og migreringsprosjekter og i applikasjoner som datavarehus. Dataenes attributter kan variere i form av kritikalitet og volum. I en slik sammenheng trenger man verktøy for å bedømme datakvalitet for å granske og verifisere regler for datakonvertering og migrering for å sikre at de prosesserte data er korrekte, komplette og samsvarer med en forhåndsdefinert kontekstspesifikk standard. </a:t>
            </a:r>
          </a:p>
          <a:p>
            <a:pPr marL="0" indent="0">
              <a:buNone/>
            </a:pPr>
            <a:endParaRPr lang="nb-NO"/>
          </a:p>
        </p:txBody>
      </p:sp>
      <p:sp>
        <p:nvSpPr>
          <p:cNvPr id="4" name="Date Placeholder 3"/>
          <p:cNvSpPr>
            <a:spLocks noGrp="1"/>
          </p:cNvSpPr>
          <p:nvPr>
            <p:ph type="dt" idx="10"/>
          </p:nvPr>
        </p:nvSpPr>
        <p:spPr/>
        <p:txBody>
          <a:bodyPr/>
          <a:lstStyle/>
          <a:p>
            <a:fld id="{C6DC9442-C6A2-428E-A71B-FA71DE1520B8}"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150</a:t>
            </a:fld>
            <a:endParaRPr lang="en-GB" sz="1100"/>
          </a:p>
        </p:txBody>
      </p:sp>
    </p:spTree>
    <p:extLst>
      <p:ext uri="{BB962C8B-B14F-4D97-AF65-F5344CB8AC3E}">
        <p14:creationId xmlns:p14="http://schemas.microsoft.com/office/powerpoint/2010/main" val="32474532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0" i="0" baseline="0"/>
              <a:t>Hva vi tester er avhengig av kontekst og krav. Estimere tid, hva er viktigst å teste? Risikobasert testing.. </a:t>
            </a: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aseline="0"/>
              <a:t>Bør ta hensyn til risikonivå, inkludert teknisk, sikkerhets- og forretningsrelatert risiko, og prosjektbegrensninger som tid og budsjett.  </a:t>
            </a:r>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aseline="0"/>
              <a:t>Testing bør gi tilstrekkelig info til involverte parter slik at de kan foreta informerte beslutninger om frigivelsen av programvaren eller utriklingstrinnet eller overlevering.</a:t>
            </a:r>
          </a:p>
          <a:p>
            <a:pPr marL="0" indent="0">
              <a:buNone/>
            </a:pPr>
            <a:endParaRPr lang="nb-NO"/>
          </a:p>
        </p:txBody>
      </p:sp>
      <p:sp>
        <p:nvSpPr>
          <p:cNvPr id="4" name="Date Placeholder 3"/>
          <p:cNvSpPr>
            <a:spLocks noGrp="1"/>
          </p:cNvSpPr>
          <p:nvPr>
            <p:ph type="dt" idx="10"/>
          </p:nvPr>
        </p:nvSpPr>
        <p:spPr/>
        <p:txBody>
          <a:bodyPr/>
          <a:lstStyle/>
          <a:p>
            <a:fld id="{EAC45765-ADF6-4C8F-9F4D-C91F03D815C9}"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16</a:t>
            </a:fld>
            <a:endParaRPr lang="en-GB" sz="1100"/>
          </a:p>
        </p:txBody>
      </p:sp>
    </p:spTree>
    <p:extLst>
      <p:ext uri="{BB962C8B-B14F-4D97-AF65-F5344CB8AC3E}">
        <p14:creationId xmlns:p14="http://schemas.microsoft.com/office/powerpoint/2010/main" val="32080464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aseline="0"/>
              <a:t>Risiko: </a:t>
            </a:r>
          </a:p>
          <a:p>
            <a:pPr marL="0" indent="0">
              <a:buNone/>
            </a:pPr>
            <a:r>
              <a:rPr lang="nb-NO" baseline="0"/>
              <a:t>Urealistisk forventning: </a:t>
            </a:r>
            <a:r>
              <a:rPr lang="nb-NO" baseline="0" err="1"/>
              <a:t>f.eks</a:t>
            </a:r>
            <a:r>
              <a:rPr lang="nb-NO" baseline="0"/>
              <a:t> funksjonalitet og hvor enkelt det er å bruke</a:t>
            </a:r>
          </a:p>
          <a:p>
            <a:pPr marL="0" indent="0">
              <a:buNone/>
            </a:pPr>
            <a:r>
              <a:rPr lang="nb-NO" baseline="0"/>
              <a:t>Innsats i testprosess: endringer i testprosess, vedlikehold av testartefakter osv.. </a:t>
            </a:r>
          </a:p>
          <a:p>
            <a:pPr marL="0" indent="0">
              <a:buNone/>
            </a:pPr>
            <a:endParaRPr lang="nb-NO" baseline="0"/>
          </a:p>
          <a:p>
            <a:pPr marL="342900" indent="-342900">
              <a:buFont typeface="Arial" pitchFamily="34" charset="0"/>
              <a:buChar char="•"/>
            </a:pPr>
            <a:r>
              <a:rPr lang="nb-NO"/>
              <a:t>Testverktøy er kun nyttige når det er tydelige definerte oppgaver som skal utføres</a:t>
            </a:r>
          </a:p>
          <a:p>
            <a:pPr marL="342900" indent="-342900">
              <a:buFont typeface="Arial" pitchFamily="34" charset="0"/>
              <a:buChar char="•"/>
            </a:pPr>
            <a:r>
              <a:rPr lang="nb-NO"/>
              <a:t>Innføringen av nye verktøy er dyrt</a:t>
            </a:r>
          </a:p>
          <a:p>
            <a:pPr marL="342900" indent="-342900">
              <a:buFont typeface="Arial" pitchFamily="34" charset="0"/>
              <a:buChar char="•"/>
            </a:pPr>
            <a:r>
              <a:rPr lang="nb-NO"/>
              <a:t>Viktig å kontinuerlig samle feedback på verktøy som benyttes</a:t>
            </a:r>
          </a:p>
          <a:p>
            <a:pPr marL="0" indent="0">
              <a:buNone/>
            </a:pPr>
            <a:endParaRPr lang="nb-NO" baseline="0"/>
          </a:p>
        </p:txBody>
      </p:sp>
      <p:sp>
        <p:nvSpPr>
          <p:cNvPr id="4" name="Date Placeholder 3"/>
          <p:cNvSpPr>
            <a:spLocks noGrp="1"/>
          </p:cNvSpPr>
          <p:nvPr>
            <p:ph type="dt" idx="10"/>
          </p:nvPr>
        </p:nvSpPr>
        <p:spPr/>
        <p:txBody>
          <a:bodyPr/>
          <a:lstStyle/>
          <a:p>
            <a:fld id="{5056FC21-3D56-4E22-8FB6-38F77C208AF2}"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151</a:t>
            </a:fld>
            <a:endParaRPr lang="en-GB" sz="1100"/>
          </a:p>
        </p:txBody>
      </p:sp>
    </p:spTree>
    <p:extLst>
      <p:ext uri="{BB962C8B-B14F-4D97-AF65-F5344CB8AC3E}">
        <p14:creationId xmlns:p14="http://schemas.microsoft.com/office/powerpoint/2010/main" val="3589643734"/>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err="1">
                <a:solidFill>
                  <a:schemeClr val="tx1"/>
                </a:solidFill>
                <a:latin typeface="+mn-lt"/>
                <a:ea typeface="+mn-ea"/>
                <a:cs typeface="+mn-cs"/>
              </a:rPr>
              <a:t>Hovedvurderingene</a:t>
            </a:r>
            <a:r>
              <a:rPr lang="nb-NO" sz="800" b="0" i="0" u="none" strike="noStrike" kern="1200" baseline="0">
                <a:solidFill>
                  <a:schemeClr val="tx1"/>
                </a:solidFill>
                <a:latin typeface="+mn-lt"/>
                <a:ea typeface="+mn-ea"/>
                <a:cs typeface="+mn-cs"/>
              </a:rPr>
              <a:t> i å velge et verktøy for en organisasjon omfatter: </a:t>
            </a:r>
          </a:p>
          <a:p>
            <a:r>
              <a:rPr lang="nb-NO" sz="800" b="0" i="0" u="none" strike="noStrike" kern="1200" baseline="0">
                <a:solidFill>
                  <a:schemeClr val="tx1"/>
                </a:solidFill>
                <a:latin typeface="+mn-lt"/>
                <a:ea typeface="+mn-ea"/>
                <a:cs typeface="+mn-cs"/>
              </a:rPr>
              <a:t>Vurdering av en organisasjons modenhet, styrker og svakheter og å identifisere muligheter for en forbedret testprosess støttet av verktøy. </a:t>
            </a:r>
          </a:p>
          <a:p>
            <a:r>
              <a:rPr lang="nb-NO" sz="800" b="0" i="0" u="none" strike="noStrike" kern="1200" baseline="0">
                <a:solidFill>
                  <a:schemeClr val="tx1"/>
                </a:solidFill>
                <a:latin typeface="+mn-lt"/>
                <a:ea typeface="+mn-ea"/>
                <a:cs typeface="+mn-cs"/>
              </a:rPr>
              <a:t>Vurdering opp mot klare krav og objektive kriterier. </a:t>
            </a:r>
          </a:p>
          <a:p>
            <a:r>
              <a:rPr lang="nb-NO" sz="800" b="0" i="0" u="none" strike="noStrike" kern="1200" baseline="0">
                <a:solidFill>
                  <a:schemeClr val="tx1"/>
                </a:solidFill>
                <a:latin typeface="+mn-lt"/>
                <a:ea typeface="+mn-ea"/>
                <a:cs typeface="+mn-cs"/>
              </a:rPr>
              <a:t>En test (</a:t>
            </a:r>
            <a:r>
              <a:rPr lang="nb-NO" sz="800" b="0" i="0" u="none" strike="noStrike" kern="1200" baseline="0" err="1">
                <a:solidFill>
                  <a:schemeClr val="tx1"/>
                </a:solidFill>
                <a:latin typeface="+mn-lt"/>
                <a:ea typeface="+mn-ea"/>
                <a:cs typeface="+mn-cs"/>
              </a:rPr>
              <a:t>proof-of-concept</a:t>
            </a:r>
            <a:r>
              <a:rPr lang="nb-NO" sz="800" b="0" i="0" u="none" strike="noStrike" kern="1200" baseline="0">
                <a:solidFill>
                  <a:schemeClr val="tx1"/>
                </a:solidFill>
                <a:latin typeface="+mn-lt"/>
                <a:ea typeface="+mn-ea"/>
                <a:cs typeface="+mn-cs"/>
              </a:rPr>
              <a:t>) ved å bruke testverktøyet under evalueringsfasen for å vurdere om det fungerer effektivt med programvaren som skal testes og med den eksisterende infrastrukturen, eller for å identifisere endringer som behøves i infrastrukturen for å kunne utnytte verktøyet effektivt. </a:t>
            </a:r>
          </a:p>
          <a:p>
            <a:r>
              <a:rPr lang="nb-NO" sz="800" b="0" i="0" u="none" strike="noStrike" kern="1200" baseline="0">
                <a:solidFill>
                  <a:schemeClr val="tx1"/>
                </a:solidFill>
                <a:latin typeface="+mn-lt"/>
                <a:ea typeface="+mn-ea"/>
                <a:cs typeface="+mn-cs"/>
              </a:rPr>
              <a:t>Evaluering av leverandøren (inkludert opplæring, støtte og kommersielle aspekter) eller av tjenesteleverandørene dersom det ikke er et kommersielt verktøy. </a:t>
            </a:r>
          </a:p>
          <a:p>
            <a:r>
              <a:rPr lang="nb-NO" sz="800" b="0" i="0" u="none" strike="noStrike" kern="1200" baseline="0">
                <a:solidFill>
                  <a:schemeClr val="tx1"/>
                </a:solidFill>
                <a:latin typeface="+mn-lt"/>
                <a:ea typeface="+mn-ea"/>
                <a:cs typeface="+mn-cs"/>
              </a:rPr>
              <a:t>Identifisering av interne krav til opplæring, støtte og oppfølging i å bruke verktøyet. </a:t>
            </a:r>
          </a:p>
          <a:p>
            <a:r>
              <a:rPr lang="nb-NO" sz="800" b="0" i="0" u="none" strike="noStrike" kern="1200" baseline="0">
                <a:solidFill>
                  <a:schemeClr val="tx1"/>
                </a:solidFill>
                <a:latin typeface="+mn-lt"/>
                <a:ea typeface="+mn-ea"/>
                <a:cs typeface="+mn-cs"/>
              </a:rPr>
              <a:t>Evaluering av opplæringsbehov i forhold til det nåværende testteamets automatiseringskunnskaper. </a:t>
            </a:r>
          </a:p>
          <a:p>
            <a:r>
              <a:rPr lang="nb-NO" sz="800" b="0" i="0" u="none" strike="noStrike" kern="1200" baseline="0">
                <a:solidFill>
                  <a:schemeClr val="tx1"/>
                </a:solidFill>
                <a:latin typeface="+mn-lt"/>
                <a:ea typeface="+mn-ea"/>
                <a:cs typeface="+mn-cs"/>
              </a:rPr>
              <a:t>Estimering av kost-nytte forhold basert på konkrete forretningsmål. </a:t>
            </a:r>
          </a:p>
          <a:p>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Å introdusere det valgte verktøyet i en organisasjon starter med et pilotprosjekt, som har følgende mål: </a:t>
            </a:r>
          </a:p>
          <a:p>
            <a:r>
              <a:rPr lang="nb-NO" sz="800" b="0" i="0" u="none" strike="noStrike" kern="1200" baseline="0">
                <a:solidFill>
                  <a:schemeClr val="tx1"/>
                </a:solidFill>
                <a:latin typeface="+mn-lt"/>
                <a:ea typeface="+mn-ea"/>
                <a:cs typeface="+mn-cs"/>
              </a:rPr>
              <a:t>Lære flere detaljer om verktøyet. </a:t>
            </a:r>
          </a:p>
          <a:p>
            <a:r>
              <a:rPr lang="nb-NO" sz="800" b="0" i="0" u="none" strike="noStrike" kern="1200" baseline="0">
                <a:solidFill>
                  <a:schemeClr val="tx1"/>
                </a:solidFill>
                <a:latin typeface="+mn-lt"/>
                <a:ea typeface="+mn-ea"/>
                <a:cs typeface="+mn-cs"/>
              </a:rPr>
              <a:t>Vurdere om verktøyet passer til eksisterende prosesser og praksis, og bestemme hva som må endres. </a:t>
            </a:r>
          </a:p>
          <a:p>
            <a:r>
              <a:rPr lang="nb-NO" sz="800" b="0" i="0" u="none" strike="noStrike" kern="1200" baseline="0">
                <a:solidFill>
                  <a:schemeClr val="tx1"/>
                </a:solidFill>
                <a:latin typeface="+mn-lt"/>
                <a:ea typeface="+mn-ea"/>
                <a:cs typeface="+mn-cs"/>
              </a:rPr>
              <a:t>Bestemme standard måter å bruke, administrere, lagre og vedlikeholde verktøyet og </a:t>
            </a:r>
            <a:r>
              <a:rPr lang="nb-NO" sz="800" b="0" i="0" u="none" strike="noStrike" kern="1200" baseline="0" err="1">
                <a:solidFill>
                  <a:schemeClr val="tx1"/>
                </a:solidFill>
                <a:latin typeface="+mn-lt"/>
                <a:ea typeface="+mn-ea"/>
                <a:cs typeface="+mn-cs"/>
              </a:rPr>
              <a:t>testmaterialet</a:t>
            </a:r>
            <a:r>
              <a:rPr lang="nb-NO" sz="800" b="0" i="0" u="none" strike="noStrike" kern="1200" baseline="0">
                <a:solidFill>
                  <a:schemeClr val="tx1"/>
                </a:solidFill>
                <a:latin typeface="+mn-lt"/>
                <a:ea typeface="+mn-ea"/>
                <a:cs typeface="+mn-cs"/>
              </a:rPr>
              <a:t>. (f.eks. bestemme navnekonvensjoner for filer og tester, lage biblioteker og definere modulariteten av testsuiter). </a:t>
            </a:r>
          </a:p>
          <a:p>
            <a:r>
              <a:rPr lang="nb-NO" sz="800" b="0" i="0" u="none" strike="noStrike" kern="1200" baseline="0">
                <a:solidFill>
                  <a:schemeClr val="tx1"/>
                </a:solidFill>
                <a:latin typeface="+mn-lt"/>
                <a:ea typeface="+mn-ea"/>
                <a:cs typeface="+mn-cs"/>
              </a:rPr>
              <a:t>Vurdere om fordelene vil oppnås til en akseptabel kostnad. </a:t>
            </a:r>
          </a:p>
          <a:p>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Suksessfaktorer for å ta i bruk et verktøy i en organisasjon er blant annet: </a:t>
            </a:r>
          </a:p>
          <a:p>
            <a:r>
              <a:rPr lang="nb-NO" sz="800" b="0" i="0" u="none" strike="noStrike" kern="1200" baseline="0">
                <a:solidFill>
                  <a:schemeClr val="tx1"/>
                </a:solidFill>
                <a:latin typeface="+mn-lt"/>
                <a:ea typeface="+mn-ea"/>
                <a:cs typeface="+mn-cs"/>
              </a:rPr>
              <a:t>Trinnvis utrulling av verktøyet til resten av organisasjonen. </a:t>
            </a:r>
          </a:p>
          <a:p>
            <a:r>
              <a:rPr lang="nb-NO" sz="800" b="0" i="0" u="none" strike="noStrike" kern="1200" baseline="0">
                <a:solidFill>
                  <a:schemeClr val="tx1"/>
                </a:solidFill>
                <a:latin typeface="+mn-lt"/>
                <a:ea typeface="+mn-ea"/>
                <a:cs typeface="+mn-cs"/>
              </a:rPr>
              <a:t>Tilpasse og forbedre prosessene for å passe med bruk av verktøyet. </a:t>
            </a:r>
          </a:p>
          <a:p>
            <a:r>
              <a:rPr lang="nb-NO" sz="800" b="0" i="0" u="none" strike="noStrike" kern="1200" baseline="0">
                <a:solidFill>
                  <a:schemeClr val="tx1"/>
                </a:solidFill>
                <a:latin typeface="+mn-lt"/>
                <a:ea typeface="+mn-ea"/>
                <a:cs typeface="+mn-cs"/>
              </a:rPr>
              <a:t>Gi undervisning og opplæring/støtte/oppfølging til nye brukere. </a:t>
            </a:r>
          </a:p>
          <a:p>
            <a:r>
              <a:rPr lang="nb-NO" sz="800" b="0" i="0" u="none" strike="noStrike" kern="1200" baseline="0">
                <a:solidFill>
                  <a:schemeClr val="tx1"/>
                </a:solidFill>
                <a:latin typeface="+mn-lt"/>
                <a:ea typeface="+mn-ea"/>
                <a:cs typeface="+mn-cs"/>
              </a:rPr>
              <a:t>Definere retningslinjer for bruk. </a:t>
            </a:r>
          </a:p>
          <a:p>
            <a:r>
              <a:rPr lang="nb-NO" sz="800" b="0" i="0" u="none" strike="noStrike" kern="1200" baseline="0">
                <a:solidFill>
                  <a:schemeClr val="tx1"/>
                </a:solidFill>
                <a:latin typeface="+mn-lt"/>
                <a:ea typeface="+mn-ea"/>
                <a:cs typeface="+mn-cs"/>
              </a:rPr>
              <a:t>Implementere en måte å lære av bruken av verktøyet. </a:t>
            </a:r>
          </a:p>
          <a:p>
            <a:r>
              <a:rPr lang="nb-NO" sz="800" b="0" i="0" u="none" strike="noStrike" kern="1200" baseline="0">
                <a:solidFill>
                  <a:schemeClr val="tx1"/>
                </a:solidFill>
                <a:latin typeface="+mn-lt"/>
                <a:ea typeface="+mn-ea"/>
                <a:cs typeface="+mn-cs"/>
              </a:rPr>
              <a:t>Overvåke verktøybruken og fordeler. </a:t>
            </a:r>
          </a:p>
          <a:p>
            <a:r>
              <a:rPr lang="nb-NO" sz="800" b="0" i="0" u="none" strike="noStrike" kern="1200" baseline="0">
                <a:solidFill>
                  <a:schemeClr val="tx1"/>
                </a:solidFill>
                <a:latin typeface="+mn-lt"/>
                <a:ea typeface="+mn-ea"/>
                <a:cs typeface="+mn-cs"/>
              </a:rPr>
              <a:t>Gi støtte til testteamet for et gitt verktøy. </a:t>
            </a:r>
          </a:p>
          <a:p>
            <a:pPr marL="0" indent="0">
              <a:buFontTx/>
              <a:buNone/>
            </a:pPr>
            <a:endParaRPr lang="nb-NO"/>
          </a:p>
        </p:txBody>
      </p:sp>
      <p:sp>
        <p:nvSpPr>
          <p:cNvPr id="4" name="Date Placeholder 3"/>
          <p:cNvSpPr>
            <a:spLocks noGrp="1"/>
          </p:cNvSpPr>
          <p:nvPr>
            <p:ph type="dt" idx="10"/>
          </p:nvPr>
        </p:nvSpPr>
        <p:spPr/>
        <p:txBody>
          <a:bodyPr/>
          <a:lstStyle/>
          <a:p>
            <a:fld id="{07CF21CF-19EC-402A-9857-1183A0E82132}"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152</a:t>
            </a:fld>
            <a:endParaRPr lang="en-GB" sz="1100"/>
          </a:p>
        </p:txBody>
      </p:sp>
    </p:spTree>
    <p:extLst>
      <p:ext uri="{BB962C8B-B14F-4D97-AF65-F5344CB8AC3E}">
        <p14:creationId xmlns:p14="http://schemas.microsoft.com/office/powerpoint/2010/main" val="3282506859"/>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p:txBody>
      </p:sp>
      <p:sp>
        <p:nvSpPr>
          <p:cNvPr id="4" name="Date Placeholder 3"/>
          <p:cNvSpPr>
            <a:spLocks noGrp="1"/>
          </p:cNvSpPr>
          <p:nvPr>
            <p:ph type="dt" idx="10"/>
          </p:nvPr>
        </p:nvSpPr>
        <p:spPr/>
        <p:txBody>
          <a:bodyPr/>
          <a:lstStyle/>
          <a:p>
            <a:fld id="{3CB1DA7D-9183-43FE-A986-C1EB9C8D633A}"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154</a:t>
            </a:fld>
            <a:endParaRPr lang="en-GB" sz="1100"/>
          </a:p>
        </p:txBody>
      </p:sp>
    </p:spTree>
    <p:extLst>
      <p:ext uri="{BB962C8B-B14F-4D97-AF65-F5344CB8AC3E}">
        <p14:creationId xmlns:p14="http://schemas.microsoft.com/office/powerpoint/2010/main" val="1133342442"/>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err="1"/>
              <a:t>Testlevels</a:t>
            </a:r>
            <a:r>
              <a:rPr lang="nb-NO"/>
              <a:t>:</a:t>
            </a:r>
            <a:r>
              <a:rPr lang="nb-NO" baseline="0"/>
              <a:t> komponent, integrasjon, system, akseptansetest. </a:t>
            </a:r>
          </a:p>
          <a:p>
            <a:pPr marL="88900" marR="0" lvl="0" indent="-88900" algn="l" defTabSz="626913" rtl="0" eaLnBrk="1" fontAlgn="auto" latinLnBrk="0" hangingPunct="1">
              <a:lnSpc>
                <a:spcPct val="100000"/>
              </a:lnSpc>
              <a:spcBef>
                <a:spcPts val="0"/>
              </a:spcBef>
              <a:spcAft>
                <a:spcPts val="0"/>
              </a:spcAft>
              <a:buClr>
                <a:schemeClr val="accent1"/>
              </a:buClr>
              <a:buSzTx/>
              <a:buFontTx/>
              <a:buChar char="-"/>
              <a:tabLst/>
              <a:defRPr/>
            </a:pPr>
            <a:r>
              <a:rPr lang="nb-NO" baseline="0"/>
              <a:t>Typer akseptansetest: </a:t>
            </a:r>
            <a:r>
              <a:rPr lang="nb-NO" b="0"/>
              <a:t>Brukerakseptansetest, drifts(</a:t>
            </a:r>
            <a:r>
              <a:rPr lang="nb-NO" b="0" err="1"/>
              <a:t>akseptanse</a:t>
            </a:r>
            <a:r>
              <a:rPr lang="nb-NO" b="0"/>
              <a:t>)test, akseptansetesting vedrørende kontrakter eller forskrifter, alfa og betatesting / felttesting</a:t>
            </a:r>
            <a:endParaRPr lang="nb-NO" baseline="0"/>
          </a:p>
          <a:p>
            <a:pPr marL="88900" indent="-88900">
              <a:buFontTx/>
              <a:buChar char="-"/>
            </a:pPr>
            <a:r>
              <a:rPr lang="nb-NO" baseline="0"/>
              <a:t>Typer </a:t>
            </a:r>
            <a:r>
              <a:rPr lang="nb-NO" baseline="0" err="1"/>
              <a:t>vedlikeholdstest</a:t>
            </a:r>
            <a:r>
              <a:rPr lang="nb-NO" baseline="0"/>
              <a:t> (</a:t>
            </a:r>
            <a:r>
              <a:rPr lang="nb-NO" baseline="0" err="1"/>
              <a:t>maintenance</a:t>
            </a:r>
            <a:r>
              <a:rPr lang="nb-NO" baseline="0"/>
              <a:t>): </a:t>
            </a:r>
            <a:r>
              <a:rPr lang="nb-NO" baseline="0" err="1"/>
              <a:t>modification</a:t>
            </a:r>
            <a:r>
              <a:rPr lang="nb-NO" baseline="0"/>
              <a:t>, </a:t>
            </a:r>
            <a:r>
              <a:rPr lang="nb-NO" baseline="0" err="1"/>
              <a:t>migration</a:t>
            </a:r>
            <a:r>
              <a:rPr lang="nb-NO" baseline="0"/>
              <a:t>, </a:t>
            </a:r>
            <a:r>
              <a:rPr lang="nb-NO" baseline="0" err="1"/>
              <a:t>retirement</a:t>
            </a:r>
            <a:endParaRPr lang="nb-NO" baseline="0"/>
          </a:p>
          <a:p>
            <a:pPr marL="88900" indent="-88900">
              <a:buFontTx/>
              <a:buChar char="-"/>
            </a:pPr>
            <a:endParaRPr lang="nb-NO" baseline="0"/>
          </a:p>
          <a:p>
            <a:pPr marL="0" indent="0">
              <a:buFontTx/>
              <a:buNone/>
            </a:pPr>
            <a:r>
              <a:rPr lang="nb-NO" baseline="0"/>
              <a:t>Test types: funksjonell, ikke-funksjonell, strukturell, endringsrelatert</a:t>
            </a:r>
          </a:p>
          <a:p>
            <a:pPr marL="0" indent="0">
              <a:buFontTx/>
              <a:buNone/>
            </a:pPr>
            <a:r>
              <a:rPr lang="nb-NO" baseline="0"/>
              <a:t>Testteknikker: Black </a:t>
            </a:r>
            <a:r>
              <a:rPr lang="nb-NO" baseline="0" err="1"/>
              <a:t>box</a:t>
            </a:r>
            <a:r>
              <a:rPr lang="nb-NO" baseline="0"/>
              <a:t>, </a:t>
            </a:r>
            <a:r>
              <a:rPr lang="nb-NO" baseline="0" err="1"/>
              <a:t>white</a:t>
            </a:r>
            <a:r>
              <a:rPr lang="nb-NO" baseline="0"/>
              <a:t> </a:t>
            </a:r>
            <a:r>
              <a:rPr lang="nb-NO" baseline="0" err="1"/>
              <a:t>box</a:t>
            </a:r>
            <a:r>
              <a:rPr lang="nb-NO" baseline="0"/>
              <a:t>, </a:t>
            </a:r>
            <a:r>
              <a:rPr lang="nb-NO" baseline="0" err="1"/>
              <a:t>erfaringsbasert</a:t>
            </a:r>
            <a:endParaRPr lang="nb-NO" baseline="0"/>
          </a:p>
          <a:p>
            <a:pPr marL="0" indent="0">
              <a:buFontTx/>
              <a:buNone/>
            </a:pP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Tx/>
              <a:buNone/>
              <a:tabLst/>
              <a:defRPr/>
            </a:pPr>
            <a:r>
              <a:rPr lang="nb-NO" baseline="0"/>
              <a:t>Ikke-funksjonelle testegenskaper: </a:t>
            </a:r>
            <a:r>
              <a:rPr lang="nb-NO" err="1"/>
              <a:t>performance</a:t>
            </a:r>
            <a:r>
              <a:rPr lang="nb-NO"/>
              <a:t>, </a:t>
            </a:r>
            <a:r>
              <a:rPr lang="nb-NO" err="1"/>
              <a:t>load</a:t>
            </a:r>
            <a:r>
              <a:rPr lang="nb-NO"/>
              <a:t>, stress, </a:t>
            </a:r>
            <a:r>
              <a:rPr lang="nb-NO" err="1"/>
              <a:t>maintanability</a:t>
            </a:r>
            <a:r>
              <a:rPr lang="nb-NO"/>
              <a:t>, </a:t>
            </a:r>
            <a:r>
              <a:rPr lang="nb-NO" err="1"/>
              <a:t>reliability</a:t>
            </a:r>
            <a:r>
              <a:rPr lang="nb-NO"/>
              <a:t>, </a:t>
            </a:r>
            <a:r>
              <a:rPr lang="nb-NO" err="1"/>
              <a:t>portability</a:t>
            </a:r>
            <a:r>
              <a:rPr lang="nb-NO"/>
              <a:t>, </a:t>
            </a:r>
            <a:r>
              <a:rPr lang="nb-NO" err="1"/>
              <a:t>usability</a:t>
            </a:r>
            <a:endParaRPr lang="nb-NO" baseline="0"/>
          </a:p>
          <a:p>
            <a:pPr marL="0" indent="0">
              <a:buFontTx/>
              <a:buNone/>
            </a:pPr>
            <a:endParaRPr lang="nb-NO"/>
          </a:p>
          <a:p>
            <a:pPr marL="0" indent="0">
              <a:buNone/>
            </a:pPr>
            <a:r>
              <a:rPr lang="nb-NO"/>
              <a:t>Testteknikker:</a:t>
            </a:r>
            <a:r>
              <a:rPr lang="nb-NO" baseline="0"/>
              <a:t> Black </a:t>
            </a:r>
            <a:r>
              <a:rPr lang="nb-NO" baseline="0" err="1"/>
              <a:t>box</a:t>
            </a:r>
            <a:r>
              <a:rPr lang="nb-NO" baseline="0"/>
              <a:t>, </a:t>
            </a:r>
            <a:r>
              <a:rPr lang="nb-NO" baseline="0" err="1"/>
              <a:t>white</a:t>
            </a:r>
            <a:r>
              <a:rPr lang="nb-NO" baseline="0"/>
              <a:t> </a:t>
            </a:r>
            <a:r>
              <a:rPr lang="nb-NO" baseline="0" err="1"/>
              <a:t>box</a:t>
            </a:r>
            <a:r>
              <a:rPr lang="nb-NO" baseline="0"/>
              <a:t>, </a:t>
            </a:r>
            <a:r>
              <a:rPr lang="nb-NO" baseline="0" err="1"/>
              <a:t>erfaringsbasert</a:t>
            </a:r>
            <a:endParaRPr lang="nb-NO"/>
          </a:p>
          <a:p>
            <a:pPr marL="0" indent="0">
              <a:buNone/>
            </a:pPr>
            <a:r>
              <a:rPr lang="nb-NO"/>
              <a:t>Risiko: prosjekt</a:t>
            </a:r>
            <a:r>
              <a:rPr lang="nb-NO" baseline="0"/>
              <a:t> og produkt</a:t>
            </a:r>
            <a:endParaRPr lang="nb-NO"/>
          </a:p>
        </p:txBody>
      </p:sp>
      <p:sp>
        <p:nvSpPr>
          <p:cNvPr id="4" name="Date Placeholder 3"/>
          <p:cNvSpPr>
            <a:spLocks noGrp="1"/>
          </p:cNvSpPr>
          <p:nvPr>
            <p:ph type="dt" idx="10"/>
          </p:nvPr>
        </p:nvSpPr>
        <p:spPr/>
        <p:txBody>
          <a:bodyPr/>
          <a:lstStyle/>
          <a:p>
            <a:fld id="{11ADFC05-DDFD-4653-BDCE-0D8880722E4E}"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156</a:t>
            </a:fld>
            <a:endParaRPr lang="en-GB" sz="1100"/>
          </a:p>
        </p:txBody>
      </p:sp>
    </p:spTree>
    <p:extLst>
      <p:ext uri="{BB962C8B-B14F-4D97-AF65-F5344CB8AC3E}">
        <p14:creationId xmlns:p14="http://schemas.microsoft.com/office/powerpoint/2010/main" val="23129630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1" i="0" u="none" strike="noStrike" kern="1200" baseline="0">
                <a:solidFill>
                  <a:schemeClr val="tx1"/>
                </a:solidFill>
                <a:latin typeface="+mn-lt"/>
                <a:ea typeface="+mn-ea"/>
                <a:cs typeface="+mn-cs"/>
              </a:rPr>
              <a:t>Feil</a:t>
            </a:r>
            <a:r>
              <a:rPr lang="nb-NO" sz="800" b="0" i="0" u="none" strike="noStrike" kern="1200" baseline="0">
                <a:solidFill>
                  <a:schemeClr val="tx1"/>
                </a:solidFill>
                <a:latin typeface="+mn-lt"/>
                <a:ea typeface="+mn-ea"/>
                <a:cs typeface="+mn-cs"/>
              </a:rPr>
              <a:t>: På engelsk finnes begrepene </a:t>
            </a:r>
            <a:r>
              <a:rPr lang="nb-NO" sz="800" b="0" i="0" u="none" strike="noStrike" kern="1200" baseline="0" err="1">
                <a:solidFill>
                  <a:schemeClr val="tx1"/>
                </a:solidFill>
                <a:latin typeface="+mn-lt"/>
                <a:ea typeface="+mn-ea"/>
                <a:cs typeface="+mn-cs"/>
              </a:rPr>
              <a:t>error</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mistake</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fault</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defect</a:t>
            </a:r>
            <a:r>
              <a:rPr lang="nb-NO" sz="800" b="0" i="0" u="none" strike="noStrike" kern="1200" baseline="0">
                <a:solidFill>
                  <a:schemeClr val="tx1"/>
                </a:solidFill>
                <a:latin typeface="+mn-lt"/>
                <a:ea typeface="+mn-ea"/>
                <a:cs typeface="+mn-cs"/>
              </a:rPr>
              <a:t>, problem, </a:t>
            </a:r>
            <a:r>
              <a:rPr lang="nb-NO" sz="800" b="0" i="0" u="none" strike="noStrike" kern="1200" baseline="0" err="1">
                <a:solidFill>
                  <a:schemeClr val="tx1"/>
                </a:solidFill>
                <a:latin typeface="+mn-lt"/>
                <a:ea typeface="+mn-ea"/>
                <a:cs typeface="+mn-cs"/>
              </a:rPr>
              <a:t>failure</a:t>
            </a:r>
            <a:r>
              <a:rPr lang="nb-NO" sz="800" b="0" i="0" u="none" strike="noStrike" kern="1200" baseline="0">
                <a:solidFill>
                  <a:schemeClr val="tx1"/>
                </a:solidFill>
                <a:latin typeface="+mn-lt"/>
                <a:ea typeface="+mn-ea"/>
                <a:cs typeface="+mn-cs"/>
              </a:rPr>
              <a:t>. På norsk bruker vi samme ord for alle disse begrepene, nemlig feil. </a:t>
            </a:r>
            <a:endParaRPr lang="nb-NO" baseline="0"/>
          </a:p>
          <a:p>
            <a:pPr marL="0" indent="0">
              <a:buNone/>
            </a:pPr>
            <a:endParaRPr lang="nb-NO" baseline="0"/>
          </a:p>
          <a:p>
            <a:pPr marL="0" indent="0">
              <a:buNone/>
            </a:pPr>
            <a:r>
              <a:rPr lang="nb-NO" baseline="0" err="1"/>
              <a:t>Error</a:t>
            </a:r>
            <a:r>
              <a:rPr lang="nb-NO" baseline="0"/>
              <a:t> (</a:t>
            </a:r>
            <a:r>
              <a:rPr lang="nb-NO" baseline="0" err="1"/>
              <a:t>mistake</a:t>
            </a:r>
            <a:r>
              <a:rPr lang="nb-NO" baseline="0"/>
              <a:t>): a human action </a:t>
            </a:r>
            <a:r>
              <a:rPr lang="nb-NO" baseline="0" err="1"/>
              <a:t>that</a:t>
            </a:r>
            <a:r>
              <a:rPr lang="nb-NO" baseline="0"/>
              <a:t> </a:t>
            </a:r>
            <a:r>
              <a:rPr lang="nb-NO" baseline="0" err="1"/>
              <a:t>produces</a:t>
            </a:r>
            <a:r>
              <a:rPr lang="nb-NO" baseline="0"/>
              <a:t> an </a:t>
            </a:r>
            <a:r>
              <a:rPr lang="nb-NO" baseline="0" err="1"/>
              <a:t>incorrect</a:t>
            </a:r>
            <a:r>
              <a:rPr lang="nb-NO" baseline="0"/>
              <a:t> </a:t>
            </a:r>
            <a:r>
              <a:rPr lang="nb-NO" baseline="0" err="1"/>
              <a:t>result</a:t>
            </a:r>
            <a:endParaRPr lang="nb-NO" baseline="0"/>
          </a:p>
          <a:p>
            <a:pPr marL="0" indent="0">
              <a:buNone/>
            </a:pPr>
            <a:r>
              <a:rPr lang="nb-NO" baseline="0" err="1"/>
              <a:t>Defect</a:t>
            </a:r>
            <a:r>
              <a:rPr lang="nb-NO" baseline="0"/>
              <a:t> (</a:t>
            </a:r>
            <a:r>
              <a:rPr lang="nb-NO" baseline="0" err="1"/>
              <a:t>fault</a:t>
            </a:r>
            <a:r>
              <a:rPr lang="nb-NO" baseline="0"/>
              <a:t>/</a:t>
            </a:r>
            <a:r>
              <a:rPr lang="nb-NO" baseline="0" err="1"/>
              <a:t>bug</a:t>
            </a:r>
            <a:r>
              <a:rPr lang="nb-NO" baseline="0"/>
              <a:t>): a </a:t>
            </a:r>
            <a:r>
              <a:rPr lang="nb-NO" baseline="0" err="1"/>
              <a:t>flaw</a:t>
            </a:r>
            <a:r>
              <a:rPr lang="nb-NO" baseline="0"/>
              <a:t> in </a:t>
            </a:r>
            <a:r>
              <a:rPr lang="nb-NO" baseline="0" err="1"/>
              <a:t>code</a:t>
            </a:r>
            <a:r>
              <a:rPr lang="nb-NO" baseline="0"/>
              <a:t>, </a:t>
            </a:r>
            <a:r>
              <a:rPr lang="nb-NO" baseline="0" err="1"/>
              <a:t>software</a:t>
            </a:r>
            <a:r>
              <a:rPr lang="nb-NO" baseline="0"/>
              <a:t>, system or </a:t>
            </a:r>
            <a:r>
              <a:rPr lang="nb-NO" baseline="0" err="1"/>
              <a:t>document</a:t>
            </a:r>
            <a:r>
              <a:rPr lang="nb-NO" baseline="0"/>
              <a:t> </a:t>
            </a:r>
            <a:r>
              <a:rPr lang="nb-NO" baseline="0" err="1"/>
              <a:t>that</a:t>
            </a:r>
            <a:r>
              <a:rPr lang="nb-NO" baseline="0"/>
              <a:t> </a:t>
            </a:r>
            <a:r>
              <a:rPr lang="nb-NO" baseline="0" err="1"/>
              <a:t>can</a:t>
            </a:r>
            <a:r>
              <a:rPr lang="nb-NO" baseline="0"/>
              <a:t> </a:t>
            </a:r>
            <a:r>
              <a:rPr lang="nb-NO" baseline="0" err="1"/>
              <a:t>cause</a:t>
            </a:r>
            <a:r>
              <a:rPr lang="nb-NO" baseline="0"/>
              <a:t> it to </a:t>
            </a:r>
            <a:r>
              <a:rPr lang="nb-NO" baseline="0" err="1"/>
              <a:t>fail</a:t>
            </a:r>
            <a:r>
              <a:rPr lang="nb-NO" baseline="0"/>
              <a:t> to </a:t>
            </a:r>
            <a:r>
              <a:rPr lang="nb-NO" baseline="0" err="1"/>
              <a:t>perform</a:t>
            </a:r>
            <a:r>
              <a:rPr lang="nb-NO" baseline="0"/>
              <a:t> </a:t>
            </a:r>
            <a:r>
              <a:rPr lang="nb-NO" baseline="0" err="1"/>
              <a:t>its</a:t>
            </a:r>
            <a:r>
              <a:rPr lang="nb-NO" baseline="0"/>
              <a:t> </a:t>
            </a:r>
            <a:r>
              <a:rPr lang="nb-NO" baseline="0" err="1"/>
              <a:t>required</a:t>
            </a:r>
            <a:r>
              <a:rPr lang="nb-NO" baseline="0"/>
              <a:t> </a:t>
            </a:r>
            <a:r>
              <a:rPr lang="nb-NO" baseline="0" err="1"/>
              <a:t>funtion</a:t>
            </a:r>
            <a:r>
              <a:rPr lang="nb-NO" baseline="0"/>
              <a:t> (e.g. </a:t>
            </a:r>
            <a:r>
              <a:rPr lang="nb-NO" baseline="0" err="1"/>
              <a:t>incorrect</a:t>
            </a:r>
            <a:r>
              <a:rPr lang="nb-NO" baseline="0"/>
              <a:t> statement or </a:t>
            </a:r>
            <a:r>
              <a:rPr lang="nb-NO" baseline="0" err="1"/>
              <a:t>datadefinition</a:t>
            </a:r>
            <a:r>
              <a:rPr lang="nb-NO" baseline="0"/>
              <a:t>).  If </a:t>
            </a:r>
            <a:r>
              <a:rPr lang="nb-NO" baseline="0" err="1"/>
              <a:t>executed</a:t>
            </a:r>
            <a:r>
              <a:rPr lang="nb-NO" baseline="0"/>
              <a:t>, a </a:t>
            </a:r>
            <a:r>
              <a:rPr lang="nb-NO" baseline="0" err="1"/>
              <a:t>defect</a:t>
            </a:r>
            <a:r>
              <a:rPr lang="nb-NO" baseline="0"/>
              <a:t> *</a:t>
            </a:r>
            <a:r>
              <a:rPr lang="nb-NO" baseline="0" err="1"/>
              <a:t>may</a:t>
            </a:r>
            <a:r>
              <a:rPr lang="nb-NO" baseline="0"/>
              <a:t>* </a:t>
            </a:r>
            <a:r>
              <a:rPr lang="nb-NO" baseline="0" err="1"/>
              <a:t>cause</a:t>
            </a:r>
            <a:r>
              <a:rPr lang="nb-NO" baseline="0"/>
              <a:t> a </a:t>
            </a:r>
            <a:r>
              <a:rPr lang="nb-NO" baseline="0" err="1"/>
              <a:t>failure</a:t>
            </a:r>
            <a:r>
              <a:rPr lang="nb-NO" baseline="0"/>
              <a:t>.</a:t>
            </a:r>
          </a:p>
          <a:p>
            <a:pPr marL="0" indent="0">
              <a:buFontTx/>
              <a:buNone/>
            </a:pPr>
            <a:r>
              <a:rPr lang="nb-NO" baseline="0" err="1"/>
              <a:t>Failure</a:t>
            </a:r>
            <a:r>
              <a:rPr lang="nb-NO" baseline="0"/>
              <a:t>: </a:t>
            </a:r>
            <a:r>
              <a:rPr lang="nb-NO" baseline="0" err="1"/>
              <a:t>actual</a:t>
            </a:r>
            <a:r>
              <a:rPr lang="nb-NO" baseline="0"/>
              <a:t> </a:t>
            </a:r>
            <a:r>
              <a:rPr lang="nb-NO" baseline="0" err="1"/>
              <a:t>deviation</a:t>
            </a:r>
            <a:r>
              <a:rPr lang="nb-NO" baseline="0"/>
              <a:t> </a:t>
            </a:r>
            <a:r>
              <a:rPr lang="nb-NO" baseline="0" err="1"/>
              <a:t>of</a:t>
            </a:r>
            <a:r>
              <a:rPr lang="nb-NO" baseline="0"/>
              <a:t> </a:t>
            </a:r>
            <a:r>
              <a:rPr lang="nb-NO" baseline="0" err="1"/>
              <a:t>the</a:t>
            </a:r>
            <a:r>
              <a:rPr lang="nb-NO" baseline="0"/>
              <a:t> </a:t>
            </a:r>
            <a:r>
              <a:rPr lang="nb-NO" baseline="0" err="1"/>
              <a:t>component</a:t>
            </a:r>
            <a:r>
              <a:rPr lang="nb-NO" baseline="0"/>
              <a:t> or system from </a:t>
            </a:r>
            <a:r>
              <a:rPr lang="nb-NO" baseline="0" err="1"/>
              <a:t>its</a:t>
            </a:r>
            <a:r>
              <a:rPr lang="nb-NO" baseline="0"/>
              <a:t> </a:t>
            </a:r>
            <a:r>
              <a:rPr lang="nb-NO" baseline="0" err="1"/>
              <a:t>expected</a:t>
            </a:r>
            <a:r>
              <a:rPr lang="nb-NO" baseline="0"/>
              <a:t> </a:t>
            </a:r>
            <a:r>
              <a:rPr lang="nb-NO" baseline="0" err="1"/>
              <a:t>delivery</a:t>
            </a:r>
            <a:r>
              <a:rPr lang="nb-NO" baseline="0"/>
              <a:t>, service or </a:t>
            </a:r>
            <a:r>
              <a:rPr lang="nb-NO" baseline="0" err="1"/>
              <a:t>result</a:t>
            </a:r>
            <a:r>
              <a:rPr lang="nb-NO" baseline="0"/>
              <a:t>. </a:t>
            </a:r>
          </a:p>
          <a:p>
            <a:pPr marL="88900" indent="-88900"/>
            <a:endParaRPr lang="nb-NO" baseline="0"/>
          </a:p>
          <a:p>
            <a:pPr marL="0" indent="0">
              <a:buNone/>
            </a:pPr>
            <a:endParaRPr lang="nb-NO" baseline="0" err="1"/>
          </a:p>
        </p:txBody>
      </p:sp>
      <p:sp>
        <p:nvSpPr>
          <p:cNvPr id="4" name="Date Placeholder 3"/>
          <p:cNvSpPr>
            <a:spLocks noGrp="1"/>
          </p:cNvSpPr>
          <p:nvPr>
            <p:ph type="dt" idx="10"/>
          </p:nvPr>
        </p:nvSpPr>
        <p:spPr/>
        <p:txBody>
          <a:bodyPr/>
          <a:lstStyle/>
          <a:p>
            <a:fld id="{F9697428-5302-46C9-80E1-27F2F325F660}"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18</a:t>
            </a:fld>
            <a:endParaRPr lang="en-GB" sz="1100"/>
          </a:p>
        </p:txBody>
      </p:sp>
    </p:spTree>
    <p:extLst>
      <p:ext uri="{BB962C8B-B14F-4D97-AF65-F5344CB8AC3E}">
        <p14:creationId xmlns:p14="http://schemas.microsoft.com/office/powerpoint/2010/main" val="11362524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Testing</a:t>
            </a:r>
            <a:r>
              <a:rPr lang="nb-NO" baseline="0"/>
              <a:t> er en destruktiv prosess, og skjer som regel mot slutten av prosjektet da det er størst tidspress. Feil må derfor formidles konstruktivt, objektivt … </a:t>
            </a:r>
            <a:endParaRPr lang="nb-NO" sz="800" b="0" i="0" u="none" strike="noStrike" kern="1200" baseline="0">
              <a:solidFill>
                <a:schemeClr val="tx1"/>
              </a:solidFill>
              <a:latin typeface="+mn-lt"/>
              <a:ea typeface="+mn-ea"/>
              <a:cs typeface="+mn-cs"/>
            </a:endParaRP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Start med samarbeid, ikke konflikt – minn alle på at de har det samme hovedmålet (et system med bedre kvalitet) Kommuniser resultater på en nøytral, </a:t>
            </a:r>
            <a:r>
              <a:rPr lang="nb-NO" sz="800" b="0" i="0" u="none" strike="noStrike" kern="1200" baseline="0" err="1">
                <a:solidFill>
                  <a:schemeClr val="tx1"/>
                </a:solidFill>
                <a:latin typeface="+mn-lt"/>
                <a:ea typeface="+mn-ea"/>
                <a:cs typeface="+mn-cs"/>
              </a:rPr>
              <a:t>faktafokusert</a:t>
            </a:r>
            <a:r>
              <a:rPr lang="nb-NO" sz="800" b="0" i="0" u="none" strike="noStrike" kern="1200" baseline="0">
                <a:solidFill>
                  <a:schemeClr val="tx1"/>
                </a:solidFill>
                <a:latin typeface="+mn-lt"/>
                <a:ea typeface="+mn-ea"/>
                <a:cs typeface="+mn-cs"/>
              </a:rPr>
              <a:t> måte uten å kritisere de som har skapt produktet, skriv objektive og faktabaserte hendelsesrapporter og granskningsrapporter. </a:t>
            </a:r>
          </a:p>
          <a:p>
            <a:pPr marL="0" indent="0">
              <a:buNone/>
            </a:pPr>
            <a:endParaRPr lang="nb-NO" sz="800" b="0" i="0" u="none" strike="noStrike" kern="1200" baseline="0">
              <a:solidFill>
                <a:schemeClr val="tx1"/>
              </a:solidFill>
              <a:latin typeface="+mn-lt"/>
              <a:ea typeface="+mn-ea"/>
              <a:cs typeface="+mn-cs"/>
            </a:endParaRPr>
          </a:p>
          <a:p>
            <a:pPr marL="0" indent="0">
              <a:buNone/>
            </a:pPr>
            <a:endParaRPr lang="nb-NO" sz="800" b="0" i="0" u="none" strike="noStrike" kern="1200" baseline="0">
              <a:solidFill>
                <a:schemeClr val="tx1"/>
              </a:solidFill>
              <a:latin typeface="+mn-lt"/>
              <a:ea typeface="+mn-ea"/>
              <a:cs typeface="+mn-cs"/>
            </a:endParaRPr>
          </a:p>
        </p:txBody>
      </p:sp>
      <p:sp>
        <p:nvSpPr>
          <p:cNvPr id="4" name="Date Placeholder 3"/>
          <p:cNvSpPr>
            <a:spLocks noGrp="1"/>
          </p:cNvSpPr>
          <p:nvPr>
            <p:ph type="dt" idx="10"/>
          </p:nvPr>
        </p:nvSpPr>
        <p:spPr/>
        <p:txBody>
          <a:bodyPr/>
          <a:lstStyle/>
          <a:p>
            <a:fld id="{E6606B27-6212-4DC1-8FDF-B59F22C4FA1C}"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19</a:t>
            </a:fld>
            <a:endParaRPr lang="en-GB" sz="1100"/>
          </a:p>
        </p:txBody>
      </p:sp>
    </p:spTree>
    <p:extLst>
      <p:ext uri="{BB962C8B-B14F-4D97-AF65-F5344CB8AC3E}">
        <p14:creationId xmlns:p14="http://schemas.microsoft.com/office/powerpoint/2010/main" val="3788673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A9A53D57-ABF3-42D4-B195-DFF9647B40C6}"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22</a:t>
            </a:fld>
            <a:endParaRPr lang="en-GB" sz="1100"/>
          </a:p>
        </p:txBody>
      </p:sp>
    </p:spTree>
    <p:extLst>
      <p:ext uri="{BB962C8B-B14F-4D97-AF65-F5344CB8AC3E}">
        <p14:creationId xmlns:p14="http://schemas.microsoft.com/office/powerpoint/2010/main" val="17881702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A1C2F633-F447-41C3-BD8D-1B2F9E193CED}"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23</a:t>
            </a:fld>
            <a:endParaRPr lang="en-GB" sz="1100"/>
          </a:p>
        </p:txBody>
      </p:sp>
    </p:spTree>
    <p:extLst>
      <p:ext uri="{BB962C8B-B14F-4D97-AF65-F5344CB8AC3E}">
        <p14:creationId xmlns:p14="http://schemas.microsoft.com/office/powerpoint/2010/main" val="2187126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5C53F1C7-83FE-4735-81DA-3C0E11010A6F}"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24</a:t>
            </a:fld>
            <a:endParaRPr lang="en-GB" sz="1100"/>
          </a:p>
        </p:txBody>
      </p:sp>
    </p:spTree>
    <p:extLst>
      <p:ext uri="{BB962C8B-B14F-4D97-AF65-F5344CB8AC3E}">
        <p14:creationId xmlns:p14="http://schemas.microsoft.com/office/powerpoint/2010/main" val="4744530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en-US" err="1">
                <a:effectLst/>
              </a:rPr>
              <a:t>Eksempel</a:t>
            </a:r>
            <a:r>
              <a:rPr lang="en-US">
                <a:effectLst/>
              </a:rPr>
              <a:t> </a:t>
            </a:r>
            <a:r>
              <a:rPr lang="en-US" err="1">
                <a:effectLst/>
              </a:rPr>
              <a:t>prinsipp</a:t>
            </a:r>
            <a:r>
              <a:rPr lang="en-US" baseline="0">
                <a:effectLst/>
              </a:rPr>
              <a:t> 2: </a:t>
            </a:r>
            <a:endParaRPr lang="en-US">
              <a:effectLst/>
            </a:endParaRPr>
          </a:p>
          <a:p>
            <a:pPr marL="0" indent="0">
              <a:buNone/>
            </a:pPr>
            <a:r>
              <a:rPr lang="en-US">
                <a:effectLst/>
              </a:rPr>
              <a:t>In an application in one screen there are 15 input fields, each having 5 possible values, then to test all the valid combinations you would need 30  517  578  125  (5</a:t>
            </a:r>
            <a:r>
              <a:rPr lang="en-US" baseline="30000">
                <a:effectLst/>
              </a:rPr>
              <a:t>15</a:t>
            </a:r>
            <a:r>
              <a:rPr lang="en-US">
                <a:effectLst/>
              </a:rPr>
              <a:t>) tests. </a:t>
            </a:r>
            <a:endParaRPr lang="nb-NO"/>
          </a:p>
        </p:txBody>
      </p:sp>
      <p:sp>
        <p:nvSpPr>
          <p:cNvPr id="4" name="Date Placeholder 3"/>
          <p:cNvSpPr>
            <a:spLocks noGrp="1"/>
          </p:cNvSpPr>
          <p:nvPr>
            <p:ph type="dt" idx="10"/>
          </p:nvPr>
        </p:nvSpPr>
        <p:spPr/>
        <p:txBody>
          <a:bodyPr/>
          <a:lstStyle/>
          <a:p>
            <a:fld id="{925A4C6A-6798-47C1-942C-C9843A246E7E}"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25</a:t>
            </a:fld>
            <a:endParaRPr lang="en-GB" sz="1100"/>
          </a:p>
        </p:txBody>
      </p:sp>
    </p:spTree>
    <p:extLst>
      <p:ext uri="{BB962C8B-B14F-4D97-AF65-F5344CB8AC3E}">
        <p14:creationId xmlns:p14="http://schemas.microsoft.com/office/powerpoint/2010/main" val="22565562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aseline="0"/>
              <a:t>4 - Klyngedannelse av feil: </a:t>
            </a:r>
            <a:r>
              <a:rPr lang="nb-NO" baseline="0" err="1"/>
              <a:t>Testarbeidet</a:t>
            </a:r>
            <a:r>
              <a:rPr lang="nb-NO" baseline="0"/>
              <a:t> bør bli fokusert til forventet og senere observert feiltetthet i moduler. Et mindre antall moduler inneholder vanligvis mesteparten av feilene. </a:t>
            </a:r>
          </a:p>
          <a:p>
            <a:pPr marL="0" indent="0">
              <a:buNone/>
            </a:pPr>
            <a:endParaRPr lang="nb-NO" baseline="0"/>
          </a:p>
          <a:p>
            <a:pPr marL="0" indent="0">
              <a:buNone/>
            </a:pPr>
            <a:r>
              <a:rPr lang="nb-NO" baseline="0"/>
              <a:t>5 - </a:t>
            </a:r>
            <a:r>
              <a:rPr lang="nb-NO"/>
              <a:t>Hvordan kan vi finne sterkere «gift» (test)? </a:t>
            </a:r>
            <a:r>
              <a:rPr lang="nb-NO" baseline="0"/>
              <a:t> («Dyrene ødelegger avlingen, gift dreper dyr, dyrene blir immune, giften fungerer ikke lenger»)! </a:t>
            </a:r>
            <a:endParaRPr lang="nb-NO"/>
          </a:p>
          <a:p>
            <a:pPr>
              <a:buFont typeface="Arial" panose="020B0604020202020204" pitchFamily="34" charset="0"/>
              <a:buChar char="•"/>
            </a:pPr>
            <a:r>
              <a:rPr lang="nb-NO"/>
              <a:t>Jevnlig revidere testene</a:t>
            </a:r>
          </a:p>
          <a:p>
            <a:pPr>
              <a:buFont typeface="Arial" panose="020B0604020202020204" pitchFamily="34" charset="0"/>
              <a:buChar char="•"/>
            </a:pPr>
            <a:r>
              <a:rPr lang="nb-NO"/>
              <a:t>Skrive nye og annerledes tester for å teste forskjellige deler av systemet og potensielt finne nye feil</a:t>
            </a:r>
          </a:p>
          <a:p>
            <a:pPr>
              <a:buFont typeface="Arial" panose="020B0604020202020204" pitchFamily="34" charset="0"/>
              <a:buChar char="•"/>
            </a:pPr>
            <a:r>
              <a:rPr lang="nb-NO"/>
              <a:t>Eksekvere eksisterende tester i andre rekkefølger enn det som allerede er utført</a:t>
            </a:r>
          </a:p>
          <a:p>
            <a:pPr marL="0" indent="0">
              <a:buNone/>
            </a:pPr>
            <a:endParaRPr lang="nb-NO" baseline="0"/>
          </a:p>
          <a:p>
            <a:pPr marL="0" indent="0">
              <a:buNone/>
            </a:pPr>
            <a:r>
              <a:rPr lang="nb-NO" baseline="0"/>
              <a:t>6 - Test er avhengig av kontekst: </a:t>
            </a:r>
            <a:r>
              <a:rPr lang="nb-NO" baseline="0" err="1"/>
              <a:t>f.eks</a:t>
            </a:r>
            <a:r>
              <a:rPr lang="nb-NO" baseline="0"/>
              <a:t> testes </a:t>
            </a:r>
            <a:r>
              <a:rPr lang="nb-NO" baseline="0" err="1"/>
              <a:t>sikkerhetsteknisk</a:t>
            </a:r>
            <a:r>
              <a:rPr lang="nb-NO" baseline="0"/>
              <a:t> programvare på en annen måte enn netthandel.</a:t>
            </a:r>
          </a:p>
          <a:p>
            <a:pPr marL="0" indent="0">
              <a:buNone/>
            </a:pPr>
            <a:endParaRPr lang="nb-NO" baseline="0"/>
          </a:p>
          <a:p>
            <a:pPr marL="0" indent="0">
              <a:buNone/>
            </a:pPr>
            <a:r>
              <a:rPr lang="nb-NO" baseline="0"/>
              <a:t>7 - Feiltagelse vedr «fravær av feil»: Fravær av feil betyr ikke at systemet er ok; da har vi ikke funnet dem eller testet godt nok.. Om alle </a:t>
            </a:r>
            <a:r>
              <a:rPr lang="nb-NO" baseline="0" err="1"/>
              <a:t>defects</a:t>
            </a:r>
            <a:r>
              <a:rPr lang="nb-NO" baseline="0"/>
              <a:t> </a:t>
            </a:r>
            <a:r>
              <a:rPr lang="nb-NO" i="1" baseline="0"/>
              <a:t>er</a:t>
            </a:r>
            <a:r>
              <a:rPr lang="nb-NO" baseline="0"/>
              <a:t> funnet; er da systemet ok? Hva om </a:t>
            </a:r>
            <a:r>
              <a:rPr lang="nb-NO" baseline="0" err="1"/>
              <a:t>f.eks</a:t>
            </a:r>
            <a:r>
              <a:rPr lang="nb-NO" baseline="0"/>
              <a:t> ytelsen er elendig? </a:t>
            </a:r>
          </a:p>
          <a:p>
            <a:pPr marL="0" indent="0">
              <a:buNone/>
            </a:pPr>
            <a:endParaRPr lang="nb-NO"/>
          </a:p>
        </p:txBody>
      </p:sp>
      <p:sp>
        <p:nvSpPr>
          <p:cNvPr id="4" name="Date Placeholder 3"/>
          <p:cNvSpPr>
            <a:spLocks noGrp="1"/>
          </p:cNvSpPr>
          <p:nvPr>
            <p:ph type="dt" idx="10"/>
          </p:nvPr>
        </p:nvSpPr>
        <p:spPr/>
        <p:txBody>
          <a:bodyPr/>
          <a:lstStyle/>
          <a:p>
            <a:fld id="{AFDD0B06-C474-4A09-A2C4-E857AC1F1942}"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26</a:t>
            </a:fld>
            <a:endParaRPr lang="en-GB" sz="1100"/>
          </a:p>
        </p:txBody>
      </p:sp>
    </p:spTree>
    <p:extLst>
      <p:ext uri="{BB962C8B-B14F-4D97-AF65-F5344CB8AC3E}">
        <p14:creationId xmlns:p14="http://schemas.microsoft.com/office/powerpoint/2010/main" val="18171885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Testaktiviteter eksisterer før og etter selve utførelsen av testen. Omfatter planlegging og styring, valg av testbetingelser, konstruksjon</a:t>
            </a:r>
            <a:r>
              <a:rPr lang="nb-NO" baseline="0"/>
              <a:t> og utføring av testtilfeller, kontroll av resultater, evaluering av sluttkriterier, rapportering, granskning av dokumenter, utføre statisk analyse. </a:t>
            </a:r>
          </a:p>
        </p:txBody>
      </p:sp>
      <p:sp>
        <p:nvSpPr>
          <p:cNvPr id="4" name="Date Placeholder 3"/>
          <p:cNvSpPr>
            <a:spLocks noGrp="1"/>
          </p:cNvSpPr>
          <p:nvPr>
            <p:ph type="dt" idx="10"/>
          </p:nvPr>
        </p:nvSpPr>
        <p:spPr/>
        <p:txBody>
          <a:bodyPr/>
          <a:lstStyle/>
          <a:p>
            <a:fld id="{09CE9FB1-82C3-4FAA-B480-C1E912E28C49}"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27</a:t>
            </a:fld>
            <a:endParaRPr lang="en-GB" sz="1100"/>
          </a:p>
        </p:txBody>
      </p:sp>
    </p:spTree>
    <p:extLst>
      <p:ext uri="{BB962C8B-B14F-4D97-AF65-F5344CB8AC3E}">
        <p14:creationId xmlns:p14="http://schemas.microsoft.com/office/powerpoint/2010/main" val="8361748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None/>
            </a:pPr>
            <a:r>
              <a:rPr lang="nb-NO"/>
              <a:t>Kandidater med et annet morsmål enn eksamensoppgaven får 25 % ekstra tid og kan benytte standard papirbasert ordbok mellom eksamensspråk og morsmål. Bruk av ordbok forutsetter at eksamensvakt har fått forelagt og kontrollert ordboka i god tid før eksamen starter. </a:t>
            </a:r>
          </a:p>
          <a:p>
            <a:endParaRPr lang="nb-NO"/>
          </a:p>
          <a:p>
            <a:pPr marL="0" indent="0">
              <a:buNone/>
            </a:pPr>
            <a:r>
              <a:rPr lang="nb-NO"/>
              <a:t>Det kan også tas med ISTQB-terminologilisten engelsk-norsk i nedstrippet versjon. </a:t>
            </a:r>
          </a:p>
          <a:p>
            <a:pPr marL="0" indent="0">
              <a:buNone/>
            </a:pPr>
            <a:endParaRPr lang="nb-NO"/>
          </a:p>
          <a:p>
            <a:pPr marL="0" indent="0">
              <a:buNone/>
            </a:pPr>
            <a:r>
              <a:rPr lang="nb-NO"/>
              <a:t>Dersom du ikke består, kan du prøve ny eksamen etter minst fire ukers ventetid. Dersom du stryker tre ganger, kan de ikke tilby flere eksamensforsøk i Norge.</a:t>
            </a:r>
          </a:p>
        </p:txBody>
      </p:sp>
      <p:sp>
        <p:nvSpPr>
          <p:cNvPr id="4" name="Plassholder for dato 3"/>
          <p:cNvSpPr>
            <a:spLocks noGrp="1"/>
          </p:cNvSpPr>
          <p:nvPr>
            <p:ph type="dt" idx="10"/>
          </p:nvPr>
        </p:nvSpPr>
        <p:spPr/>
        <p:txBody>
          <a:bodyPr/>
          <a:lstStyle/>
          <a:p>
            <a:fld id="{B1AFCB66-8B09-4256-8731-EE1AB96F1C76}" type="datetime1">
              <a:rPr lang="fr-FR" smtClean="0"/>
              <a:t>20/09/2018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4</a:t>
            </a:fld>
            <a:endParaRPr lang="en-GB" sz="1100"/>
          </a:p>
        </p:txBody>
      </p:sp>
    </p:spTree>
    <p:extLst>
      <p:ext uri="{BB962C8B-B14F-4D97-AF65-F5344CB8AC3E}">
        <p14:creationId xmlns:p14="http://schemas.microsoft.com/office/powerpoint/2010/main" val="12724745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nb-NO" baseline="0"/>
          </a:p>
        </p:txBody>
      </p:sp>
      <p:sp>
        <p:nvSpPr>
          <p:cNvPr id="4" name="Date Placeholder 3"/>
          <p:cNvSpPr>
            <a:spLocks noGrp="1"/>
          </p:cNvSpPr>
          <p:nvPr>
            <p:ph type="dt" idx="10"/>
          </p:nvPr>
        </p:nvSpPr>
        <p:spPr/>
        <p:txBody>
          <a:bodyPr/>
          <a:lstStyle/>
          <a:p>
            <a:fld id="{90E3572F-BBBF-48DD-ABFD-ED457A7EC86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28</a:t>
            </a:fld>
            <a:endParaRPr lang="en-GB" sz="1100"/>
          </a:p>
        </p:txBody>
      </p:sp>
    </p:spTree>
    <p:extLst>
      <p:ext uri="{BB962C8B-B14F-4D97-AF65-F5344CB8AC3E}">
        <p14:creationId xmlns:p14="http://schemas.microsoft.com/office/powerpoint/2010/main" val="27661881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1" baseline="0"/>
              <a:t>Pensum: huske disse fem og tilhørende oppgaver (lese på selv)</a:t>
            </a:r>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sz="800" kern="1200" baseline="0">
              <a:solidFill>
                <a:schemeClr val="tx1"/>
              </a:solidFill>
              <a:effectLst/>
              <a:latin typeface="+mn-lt"/>
              <a:ea typeface="+mn-ea"/>
              <a:cs typeface="+mn-cs"/>
            </a:endParaRPr>
          </a:p>
          <a:p>
            <a:pPr marL="0" indent="0">
              <a:buNone/>
            </a:pPr>
            <a:r>
              <a:rPr lang="en-US" err="1"/>
              <a:t>Forklare</a:t>
            </a:r>
            <a:r>
              <a:rPr lang="en-US"/>
              <a:t> </a:t>
            </a:r>
            <a:r>
              <a:rPr lang="en-US" err="1"/>
              <a:t>hva</a:t>
            </a:r>
            <a:r>
              <a:rPr lang="en-US"/>
              <a:t> </a:t>
            </a:r>
            <a:r>
              <a:rPr lang="en-US" err="1"/>
              <a:t>testpolicy</a:t>
            </a:r>
            <a:r>
              <a:rPr lang="en-US"/>
              <a:t> </a:t>
            </a:r>
            <a:r>
              <a:rPr lang="en-US" err="1"/>
              <a:t>er</a:t>
            </a:r>
            <a:r>
              <a:rPr lang="en-US"/>
              <a:t>: “a</a:t>
            </a:r>
            <a:r>
              <a:rPr lang="en-US" sz="800" b="0" kern="1200">
                <a:solidFill>
                  <a:schemeClr val="tx1"/>
                </a:solidFill>
                <a:effectLst/>
                <a:latin typeface="+mn-lt"/>
                <a:ea typeface="+mn-ea"/>
                <a:cs typeface="+mn-cs"/>
              </a:rPr>
              <a:t> </a:t>
            </a:r>
            <a:r>
              <a:rPr lang="en-US" sz="800" b="1" kern="1200">
                <a:solidFill>
                  <a:schemeClr val="tx1"/>
                </a:solidFill>
                <a:effectLst/>
                <a:latin typeface="+mn-lt"/>
                <a:ea typeface="+mn-ea"/>
                <a:cs typeface="+mn-cs"/>
              </a:rPr>
              <a:t>test policy</a:t>
            </a:r>
            <a:r>
              <a:rPr lang="en-US" sz="800" b="0" kern="1200">
                <a:solidFill>
                  <a:schemeClr val="tx1"/>
                </a:solidFill>
                <a:effectLst/>
                <a:latin typeface="+mn-lt"/>
                <a:ea typeface="+mn-ea"/>
                <a:cs typeface="+mn-cs"/>
              </a:rPr>
              <a:t> is a high level document and is at the top of the hierarchy of the test documentation structure. The purpose of the test policy document is to represent the testing philosophy of the company as a whole and to provide a direction which the testing department should adhere to and follow”</a:t>
            </a:r>
          </a:p>
          <a:p>
            <a:pPr marL="0" indent="0">
              <a:buNone/>
            </a:pPr>
            <a:endParaRPr lang="en-US" sz="800" b="0" kern="1200">
              <a:solidFill>
                <a:schemeClr val="tx1"/>
              </a:solidFill>
              <a:effectLst/>
              <a:latin typeface="+mn-lt"/>
              <a:ea typeface="+mn-ea"/>
              <a:cs typeface="+mn-cs"/>
            </a:endParaRPr>
          </a:p>
          <a:p>
            <a:pPr marL="0" indent="0">
              <a:buNone/>
            </a:pPr>
            <a:r>
              <a:rPr lang="en-US" sz="800" b="0" kern="1200" err="1">
                <a:solidFill>
                  <a:schemeClr val="tx1"/>
                </a:solidFill>
                <a:effectLst/>
                <a:latin typeface="+mn-lt"/>
                <a:ea typeface="+mn-ea"/>
                <a:cs typeface="+mn-cs"/>
              </a:rPr>
              <a:t>Forklare</a:t>
            </a:r>
            <a:r>
              <a:rPr lang="en-US" sz="800" b="0" kern="1200" baseline="0">
                <a:solidFill>
                  <a:schemeClr val="tx1"/>
                </a:solidFill>
                <a:effectLst/>
                <a:latin typeface="+mn-lt"/>
                <a:ea typeface="+mn-ea"/>
                <a:cs typeface="+mn-cs"/>
              </a:rPr>
              <a:t> entry </a:t>
            </a:r>
            <a:r>
              <a:rPr lang="en-US" sz="800" b="0" kern="1200" baseline="0" err="1">
                <a:solidFill>
                  <a:schemeClr val="tx1"/>
                </a:solidFill>
                <a:effectLst/>
                <a:latin typeface="+mn-lt"/>
                <a:ea typeface="+mn-ea"/>
                <a:cs typeface="+mn-cs"/>
              </a:rPr>
              <a:t>og</a:t>
            </a:r>
            <a:r>
              <a:rPr lang="en-US" sz="800" b="0" kern="1200" baseline="0">
                <a:solidFill>
                  <a:schemeClr val="tx1"/>
                </a:solidFill>
                <a:effectLst/>
                <a:latin typeface="+mn-lt"/>
                <a:ea typeface="+mn-ea"/>
                <a:cs typeface="+mn-cs"/>
              </a:rPr>
              <a:t> exit-criteria, </a:t>
            </a:r>
            <a:r>
              <a:rPr lang="en-US" sz="800" b="0" kern="1200" baseline="0" err="1">
                <a:solidFill>
                  <a:schemeClr val="tx1"/>
                </a:solidFill>
                <a:effectLst/>
                <a:latin typeface="+mn-lt"/>
                <a:ea typeface="+mn-ea"/>
                <a:cs typeface="+mn-cs"/>
              </a:rPr>
              <a:t>og</a:t>
            </a:r>
            <a:r>
              <a:rPr lang="en-US" sz="800" b="0" kern="1200" baseline="0">
                <a:solidFill>
                  <a:schemeClr val="tx1"/>
                </a:solidFill>
                <a:effectLst/>
                <a:latin typeface="+mn-lt"/>
                <a:ea typeface="+mn-ea"/>
                <a:cs typeface="+mn-cs"/>
              </a:rPr>
              <a:t> </a:t>
            </a:r>
            <a:r>
              <a:rPr lang="en-US" sz="800" b="0" kern="1200" baseline="0" err="1">
                <a:solidFill>
                  <a:schemeClr val="tx1"/>
                </a:solidFill>
                <a:effectLst/>
                <a:latin typeface="+mn-lt"/>
                <a:ea typeface="+mn-ea"/>
                <a:cs typeface="+mn-cs"/>
              </a:rPr>
              <a:t>hvorfor</a:t>
            </a:r>
            <a:r>
              <a:rPr lang="en-US" sz="800" b="0" kern="1200" baseline="0">
                <a:solidFill>
                  <a:schemeClr val="tx1"/>
                </a:solidFill>
                <a:effectLst/>
                <a:latin typeface="+mn-lt"/>
                <a:ea typeface="+mn-ea"/>
                <a:cs typeface="+mn-cs"/>
              </a:rPr>
              <a:t> de </a:t>
            </a:r>
            <a:r>
              <a:rPr lang="en-US" sz="800" b="0" kern="1200" baseline="0" err="1">
                <a:solidFill>
                  <a:schemeClr val="tx1"/>
                </a:solidFill>
                <a:effectLst/>
                <a:latin typeface="+mn-lt"/>
                <a:ea typeface="+mn-ea"/>
                <a:cs typeface="+mn-cs"/>
              </a:rPr>
              <a:t>er</a:t>
            </a:r>
            <a:r>
              <a:rPr lang="en-US" sz="800" b="0" kern="1200" baseline="0">
                <a:solidFill>
                  <a:schemeClr val="tx1"/>
                </a:solidFill>
                <a:effectLst/>
                <a:latin typeface="+mn-lt"/>
                <a:ea typeface="+mn-ea"/>
                <a:cs typeface="+mn-cs"/>
              </a:rPr>
              <a:t> </a:t>
            </a:r>
            <a:r>
              <a:rPr lang="en-US" sz="800" b="0" kern="1200" baseline="0" err="1">
                <a:solidFill>
                  <a:schemeClr val="tx1"/>
                </a:solidFill>
                <a:effectLst/>
                <a:latin typeface="+mn-lt"/>
                <a:ea typeface="+mn-ea"/>
                <a:cs typeface="+mn-cs"/>
              </a:rPr>
              <a:t>plassert</a:t>
            </a:r>
            <a:r>
              <a:rPr lang="en-US" sz="800" b="0" kern="1200" baseline="0">
                <a:solidFill>
                  <a:schemeClr val="tx1"/>
                </a:solidFill>
                <a:effectLst/>
                <a:latin typeface="+mn-lt"/>
                <a:ea typeface="+mn-ea"/>
                <a:cs typeface="+mn-cs"/>
              </a:rPr>
              <a:t> </a:t>
            </a:r>
            <a:r>
              <a:rPr lang="en-US" sz="800" b="0" kern="1200" baseline="0" err="1">
                <a:solidFill>
                  <a:schemeClr val="tx1"/>
                </a:solidFill>
                <a:effectLst/>
                <a:latin typeface="+mn-lt"/>
                <a:ea typeface="+mn-ea"/>
                <a:cs typeface="+mn-cs"/>
              </a:rPr>
              <a:t>slik</a:t>
            </a:r>
            <a:r>
              <a:rPr lang="en-US" sz="800" b="0" kern="1200" baseline="0">
                <a:solidFill>
                  <a:schemeClr val="tx1"/>
                </a:solidFill>
                <a:effectLst/>
                <a:latin typeface="+mn-lt"/>
                <a:ea typeface="+mn-ea"/>
                <a:cs typeface="+mn-cs"/>
              </a:rPr>
              <a:t> de </a:t>
            </a:r>
            <a:r>
              <a:rPr lang="en-US" sz="800" b="0" kern="1200" baseline="0" err="1">
                <a:solidFill>
                  <a:schemeClr val="tx1"/>
                </a:solidFill>
                <a:effectLst/>
                <a:latin typeface="+mn-lt"/>
                <a:ea typeface="+mn-ea"/>
                <a:cs typeface="+mn-cs"/>
              </a:rPr>
              <a:t>er</a:t>
            </a:r>
            <a:r>
              <a:rPr lang="en-US" sz="800" b="0" kern="1200" baseline="0">
                <a:solidFill>
                  <a:schemeClr val="tx1"/>
                </a:solidFill>
                <a:effectLst/>
                <a:latin typeface="+mn-lt"/>
                <a:ea typeface="+mn-ea"/>
                <a:cs typeface="+mn-cs"/>
              </a:rPr>
              <a:t> </a:t>
            </a:r>
            <a:r>
              <a:rPr lang="en-US" sz="800" b="0" kern="1200" baseline="0" err="1">
                <a:solidFill>
                  <a:schemeClr val="tx1"/>
                </a:solidFill>
                <a:effectLst/>
                <a:latin typeface="+mn-lt"/>
                <a:ea typeface="+mn-ea"/>
                <a:cs typeface="+mn-cs"/>
              </a:rPr>
              <a:t>i</a:t>
            </a:r>
            <a:r>
              <a:rPr lang="en-US" sz="800" b="0" kern="1200" baseline="0">
                <a:solidFill>
                  <a:schemeClr val="tx1"/>
                </a:solidFill>
                <a:effectLst/>
                <a:latin typeface="+mn-lt"/>
                <a:ea typeface="+mn-ea"/>
                <a:cs typeface="+mn-cs"/>
              </a:rPr>
              <a:t> den </a:t>
            </a:r>
            <a:r>
              <a:rPr lang="en-US" sz="800" b="0" kern="1200" baseline="0" err="1">
                <a:solidFill>
                  <a:schemeClr val="tx1"/>
                </a:solidFill>
                <a:effectLst/>
                <a:latin typeface="+mn-lt"/>
                <a:ea typeface="+mn-ea"/>
                <a:cs typeface="+mn-cs"/>
              </a:rPr>
              <a:t>grunnleggende</a:t>
            </a:r>
            <a:r>
              <a:rPr lang="en-US" sz="800" b="0" kern="1200" baseline="0">
                <a:solidFill>
                  <a:schemeClr val="tx1"/>
                </a:solidFill>
                <a:effectLst/>
                <a:latin typeface="+mn-lt"/>
                <a:ea typeface="+mn-ea"/>
                <a:cs typeface="+mn-cs"/>
              </a:rPr>
              <a:t> </a:t>
            </a:r>
            <a:r>
              <a:rPr lang="en-US" sz="800" b="0" kern="1200" baseline="0" err="1">
                <a:solidFill>
                  <a:schemeClr val="tx1"/>
                </a:solidFill>
                <a:effectLst/>
                <a:latin typeface="+mn-lt"/>
                <a:ea typeface="+mn-ea"/>
                <a:cs typeface="+mn-cs"/>
              </a:rPr>
              <a:t>testprosessen</a:t>
            </a:r>
            <a:r>
              <a:rPr lang="en-US" sz="800" b="0" kern="1200" baseline="0">
                <a:solidFill>
                  <a:schemeClr val="tx1"/>
                </a:solidFill>
                <a:effectLst/>
                <a:latin typeface="+mn-lt"/>
                <a:ea typeface="+mn-ea"/>
                <a:cs typeface="+mn-cs"/>
              </a:rPr>
              <a:t>.</a:t>
            </a:r>
            <a:endParaRPr lang="en-US" b="0"/>
          </a:p>
        </p:txBody>
      </p:sp>
      <p:sp>
        <p:nvSpPr>
          <p:cNvPr id="4" name="Date Placeholder 3"/>
          <p:cNvSpPr>
            <a:spLocks noGrp="1"/>
          </p:cNvSpPr>
          <p:nvPr>
            <p:ph type="dt" idx="10"/>
          </p:nvPr>
        </p:nvSpPr>
        <p:spPr/>
        <p:txBody>
          <a:bodyPr/>
          <a:lstStyle/>
          <a:p>
            <a:fld id="{90E3572F-BBBF-48DD-ABFD-ED457A7EC86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29</a:t>
            </a:fld>
            <a:endParaRPr lang="en-GB" sz="1100"/>
          </a:p>
        </p:txBody>
      </p:sp>
    </p:spTree>
    <p:extLst>
      <p:ext uri="{BB962C8B-B14F-4D97-AF65-F5344CB8AC3E}">
        <p14:creationId xmlns:p14="http://schemas.microsoft.com/office/powerpoint/2010/main" val="239910718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kern="1200">
                <a:solidFill>
                  <a:schemeClr val="tx1"/>
                </a:solidFill>
                <a:effectLst/>
                <a:latin typeface="+mn-lt"/>
                <a:ea typeface="+mn-ea"/>
                <a:cs typeface="+mn-cs"/>
              </a:rPr>
              <a:t>De to siste er ofte forvirrende – forklares ekstra. </a:t>
            </a:r>
          </a:p>
          <a:p>
            <a:pPr marL="0" indent="0">
              <a:buFontTx/>
              <a:buNone/>
            </a:pPr>
            <a:endParaRPr lang="nb-NO" b="1" baseline="0"/>
          </a:p>
          <a:p>
            <a:pPr marL="0" indent="0">
              <a:buFontTx/>
              <a:buNone/>
            </a:pPr>
            <a:r>
              <a:rPr lang="nb-NO" b="1" baseline="0"/>
              <a:t>Evaluering og rapportering: </a:t>
            </a:r>
          </a:p>
          <a:p>
            <a:pPr marL="0" indent="0">
              <a:buNone/>
            </a:pPr>
            <a:r>
              <a:rPr lang="en-US" err="1"/>
              <a:t>Evaluering</a:t>
            </a:r>
            <a:r>
              <a:rPr lang="en-US" baseline="0"/>
              <a:t> </a:t>
            </a:r>
            <a:r>
              <a:rPr lang="en-US" baseline="0" err="1"/>
              <a:t>av</a:t>
            </a:r>
            <a:r>
              <a:rPr lang="en-US"/>
              <a:t> exit criteria</a:t>
            </a:r>
            <a:r>
              <a:rPr lang="en-US" baseline="0"/>
              <a:t> -</a:t>
            </a:r>
            <a:r>
              <a:rPr lang="en-US"/>
              <a:t> </a:t>
            </a:r>
            <a:r>
              <a:rPr lang="en-US" err="1"/>
              <a:t>kriterier</a:t>
            </a:r>
            <a:r>
              <a:rPr lang="en-US"/>
              <a:t> </a:t>
            </a:r>
            <a:r>
              <a:rPr lang="en-US" err="1"/>
              <a:t>satt</a:t>
            </a:r>
            <a:r>
              <a:rPr lang="en-US"/>
              <a:t> </a:t>
            </a:r>
            <a:r>
              <a:rPr lang="en-US" err="1"/>
              <a:t>i</a:t>
            </a:r>
            <a:r>
              <a:rPr lang="en-US"/>
              <a:t> </a:t>
            </a:r>
            <a:r>
              <a:rPr lang="en-US" err="1"/>
              <a:t>testplanen</a:t>
            </a:r>
            <a:r>
              <a:rPr lang="en-US"/>
              <a:t>: </a:t>
            </a:r>
          </a:p>
          <a:p>
            <a:pPr marL="0" indent="0">
              <a:buNone/>
            </a:pPr>
            <a:r>
              <a:rPr lang="en-US" err="1"/>
              <a:t>Eksempler</a:t>
            </a:r>
            <a:r>
              <a:rPr lang="en-US"/>
              <a:t>:</a:t>
            </a:r>
            <a:r>
              <a:rPr lang="en-US" baseline="0"/>
              <a:t> </a:t>
            </a:r>
            <a:r>
              <a:rPr lang="en-US" err="1"/>
              <a:t>hvor</a:t>
            </a:r>
            <a:r>
              <a:rPr lang="en-US"/>
              <a:t> mange bugs </a:t>
            </a:r>
            <a:r>
              <a:rPr lang="en-US" err="1"/>
              <a:t>kan</a:t>
            </a:r>
            <a:r>
              <a:rPr lang="en-US"/>
              <a:t> vi </a:t>
            </a:r>
            <a:r>
              <a:rPr lang="en-US" err="1"/>
              <a:t>leve</a:t>
            </a:r>
            <a:r>
              <a:rPr lang="en-US"/>
              <a:t> med, </a:t>
            </a:r>
            <a:r>
              <a:rPr lang="en-US" err="1"/>
              <a:t>er</a:t>
            </a:r>
            <a:r>
              <a:rPr lang="en-US" baseline="0"/>
              <a:t> </a:t>
            </a:r>
            <a:r>
              <a:rPr lang="en-US" baseline="0" err="1"/>
              <a:t>antall</a:t>
            </a:r>
            <a:r>
              <a:rPr lang="en-US" baseline="0"/>
              <a:t> </a:t>
            </a:r>
            <a:r>
              <a:rPr lang="en-US" baseline="0" err="1"/>
              <a:t>testcase</a:t>
            </a:r>
            <a:r>
              <a:rPr lang="en-US" baseline="0"/>
              <a:t> vi </a:t>
            </a:r>
            <a:r>
              <a:rPr lang="en-US" baseline="0" err="1"/>
              <a:t>fikk</a:t>
            </a:r>
            <a:r>
              <a:rPr lang="en-US" baseline="0"/>
              <a:t> </a:t>
            </a:r>
            <a:r>
              <a:rPr lang="en-US" baseline="0" err="1"/>
              <a:t>kjørt</a:t>
            </a:r>
            <a:r>
              <a:rPr lang="en-US" baseline="0"/>
              <a:t> </a:t>
            </a:r>
            <a:r>
              <a:rPr lang="en-US" baseline="0" err="1"/>
              <a:t>før</a:t>
            </a:r>
            <a:r>
              <a:rPr lang="en-US" baseline="0"/>
              <a:t> </a:t>
            </a:r>
            <a:r>
              <a:rPr lang="en-US" baseline="0" err="1"/>
              <a:t>fristen</a:t>
            </a:r>
            <a:r>
              <a:rPr lang="en-US" baseline="0"/>
              <a:t> </a:t>
            </a:r>
            <a:r>
              <a:rPr lang="en-US" baseline="0" err="1"/>
              <a:t>gikk</a:t>
            </a:r>
            <a:r>
              <a:rPr lang="en-US" baseline="0"/>
              <a:t> </a:t>
            </a:r>
            <a:r>
              <a:rPr lang="en-US" baseline="0" err="1"/>
              <a:t>ut</a:t>
            </a:r>
            <a:r>
              <a:rPr lang="en-US" baseline="0"/>
              <a:t> </a:t>
            </a:r>
            <a:r>
              <a:rPr lang="en-US" baseline="0" err="1"/>
              <a:t>nok</a:t>
            </a:r>
            <a:r>
              <a:rPr lang="en-US" baseline="0"/>
              <a:t> for å </a:t>
            </a:r>
            <a:r>
              <a:rPr lang="en-US" baseline="0" err="1"/>
              <a:t>kunne</a:t>
            </a:r>
            <a:r>
              <a:rPr lang="en-US" baseline="0"/>
              <a:t> </a:t>
            </a:r>
            <a:r>
              <a:rPr lang="en-US" baseline="0" err="1"/>
              <a:t>si</a:t>
            </a:r>
            <a:r>
              <a:rPr lang="en-US" baseline="0"/>
              <a:t> </a:t>
            </a:r>
            <a:r>
              <a:rPr lang="en-US" baseline="0" err="1"/>
              <a:t>noe</a:t>
            </a:r>
            <a:r>
              <a:rPr lang="en-US" baseline="0"/>
              <a:t> om </a:t>
            </a:r>
            <a:r>
              <a:rPr lang="en-US" baseline="0" err="1"/>
              <a:t>kvaliteten</a:t>
            </a:r>
            <a:r>
              <a:rPr lang="en-US" baseline="0"/>
              <a:t>? </a:t>
            </a:r>
            <a:r>
              <a:rPr lang="en-US" baseline="0" err="1"/>
              <a:t>Trenger</a:t>
            </a:r>
            <a:r>
              <a:rPr lang="en-US" baseline="0"/>
              <a:t> vi </a:t>
            </a:r>
            <a:r>
              <a:rPr lang="en-US" baseline="0" err="1"/>
              <a:t>mer</a:t>
            </a:r>
            <a:r>
              <a:rPr lang="en-US" baseline="0"/>
              <a:t> testing </a:t>
            </a:r>
            <a:r>
              <a:rPr lang="en-US" baseline="0" err="1"/>
              <a:t>og</a:t>
            </a:r>
            <a:r>
              <a:rPr lang="en-US" baseline="0"/>
              <a:t> </a:t>
            </a:r>
            <a:r>
              <a:rPr lang="en-US" baseline="0" err="1"/>
              <a:t>dermed</a:t>
            </a:r>
            <a:r>
              <a:rPr lang="en-US" baseline="0"/>
              <a:t> </a:t>
            </a:r>
            <a:r>
              <a:rPr lang="en-US" baseline="0" err="1"/>
              <a:t>måtte</a:t>
            </a:r>
            <a:r>
              <a:rPr lang="en-US" baseline="0"/>
              <a:t> </a:t>
            </a:r>
            <a:r>
              <a:rPr lang="en-US" baseline="0" err="1"/>
              <a:t>utsette</a:t>
            </a:r>
            <a:r>
              <a:rPr lang="en-US" baseline="0"/>
              <a:t> </a:t>
            </a:r>
            <a:r>
              <a:rPr lang="en-US" baseline="0" err="1"/>
              <a:t>produksjonssetting</a:t>
            </a:r>
            <a:r>
              <a:rPr lang="en-US" baseline="0"/>
              <a:t>? </a:t>
            </a:r>
          </a:p>
          <a:p>
            <a:pPr marL="0" indent="0">
              <a:buFontTx/>
              <a:buNone/>
            </a:pPr>
            <a:endParaRPr lang="nb-NO" b="1" baseline="0"/>
          </a:p>
          <a:p>
            <a:pPr marL="0" indent="0">
              <a:buFontTx/>
              <a:buNone/>
            </a:pPr>
            <a:endParaRPr lang="nb-NO" b="1" baseline="0"/>
          </a:p>
          <a:p>
            <a:pPr marL="0" indent="0">
              <a:buFontTx/>
              <a:buNone/>
            </a:pPr>
            <a:r>
              <a:rPr lang="nb-NO" b="1" baseline="0"/>
              <a:t>Avslutningsaktiviteter: </a:t>
            </a:r>
          </a:p>
          <a:p>
            <a:pPr marL="0" indent="0">
              <a:buNone/>
            </a:pPr>
            <a:r>
              <a:rPr lang="en-US" err="1"/>
              <a:t>Gjennomgang</a:t>
            </a:r>
            <a:r>
              <a:rPr lang="en-US"/>
              <a:t> </a:t>
            </a:r>
            <a:r>
              <a:rPr lang="en-US" err="1"/>
              <a:t>av</a:t>
            </a:r>
            <a:r>
              <a:rPr lang="en-US"/>
              <a:t> </a:t>
            </a:r>
            <a:r>
              <a:rPr lang="en-US" err="1"/>
              <a:t>testplan</a:t>
            </a:r>
            <a:r>
              <a:rPr lang="en-US"/>
              <a:t>: </a:t>
            </a:r>
            <a:r>
              <a:rPr lang="en-US" err="1"/>
              <a:t>Har</a:t>
            </a:r>
            <a:r>
              <a:rPr lang="en-US"/>
              <a:t> vi </a:t>
            </a:r>
            <a:r>
              <a:rPr lang="en-US" err="1"/>
              <a:t>testet</a:t>
            </a:r>
            <a:r>
              <a:rPr lang="en-US"/>
              <a:t> alt vi </a:t>
            </a:r>
            <a:r>
              <a:rPr lang="en-US" err="1"/>
              <a:t>hadde</a:t>
            </a:r>
            <a:r>
              <a:rPr lang="en-US"/>
              <a:t> </a:t>
            </a:r>
            <a:r>
              <a:rPr lang="en-US" err="1"/>
              <a:t>planlagt</a:t>
            </a:r>
            <a:r>
              <a:rPr lang="en-US"/>
              <a:t> å </a:t>
            </a:r>
            <a:r>
              <a:rPr lang="en-US" err="1"/>
              <a:t>teste</a:t>
            </a:r>
            <a:r>
              <a:rPr lang="en-US"/>
              <a:t>? </a:t>
            </a:r>
            <a:r>
              <a:rPr lang="en-US" err="1"/>
              <a:t>Er</a:t>
            </a:r>
            <a:r>
              <a:rPr lang="en-US"/>
              <a:t> vi </a:t>
            </a:r>
            <a:r>
              <a:rPr lang="en-US" err="1"/>
              <a:t>sikre</a:t>
            </a:r>
            <a:r>
              <a:rPr lang="en-US"/>
              <a:t> </a:t>
            </a:r>
            <a:r>
              <a:rPr lang="en-US" err="1"/>
              <a:t>på</a:t>
            </a:r>
            <a:r>
              <a:rPr lang="en-US"/>
              <a:t> å </a:t>
            </a:r>
            <a:r>
              <a:rPr lang="en-US" err="1"/>
              <a:t>ikke</a:t>
            </a:r>
            <a:r>
              <a:rPr lang="en-US"/>
              <a:t> ha </a:t>
            </a:r>
            <a:r>
              <a:rPr lang="en-US" err="1"/>
              <a:t>glemt</a:t>
            </a:r>
            <a:r>
              <a:rPr lang="en-US"/>
              <a:t> </a:t>
            </a:r>
            <a:r>
              <a:rPr lang="en-US" err="1"/>
              <a:t>noe</a:t>
            </a:r>
            <a:r>
              <a:rPr lang="en-US"/>
              <a:t>?</a:t>
            </a:r>
          </a:p>
          <a:p>
            <a:pPr marL="0" indent="0">
              <a:buNone/>
            </a:pPr>
            <a:r>
              <a:rPr lang="en-US"/>
              <a:t>Handover: </a:t>
            </a:r>
            <a:r>
              <a:rPr lang="en-US" err="1"/>
              <a:t>Gi</a:t>
            </a:r>
            <a:r>
              <a:rPr lang="en-US" baseline="0"/>
              <a:t> </a:t>
            </a:r>
            <a:r>
              <a:rPr lang="en-US" baseline="0" err="1"/>
              <a:t>kunden</a:t>
            </a:r>
            <a:r>
              <a:rPr lang="en-US" baseline="0"/>
              <a:t> </a:t>
            </a:r>
            <a:r>
              <a:rPr lang="en-US" baseline="0" err="1"/>
              <a:t>eller</a:t>
            </a:r>
            <a:r>
              <a:rPr lang="en-US" baseline="0"/>
              <a:t> </a:t>
            </a:r>
            <a:r>
              <a:rPr lang="en-US" baseline="0" err="1"/>
              <a:t>ansvarlig</a:t>
            </a:r>
            <a:r>
              <a:rPr lang="en-US" baseline="0"/>
              <a:t> </a:t>
            </a:r>
            <a:r>
              <a:rPr lang="en-US" baseline="0" err="1"/>
              <a:t>supporttilgang</a:t>
            </a:r>
            <a:r>
              <a:rPr lang="en-US" baseline="0"/>
              <a:t> </a:t>
            </a:r>
            <a:r>
              <a:rPr lang="en-US" baseline="0" err="1"/>
              <a:t>og</a:t>
            </a:r>
            <a:r>
              <a:rPr lang="en-US" baseline="0"/>
              <a:t>/</a:t>
            </a:r>
            <a:r>
              <a:rPr lang="en-US" baseline="0" err="1"/>
              <a:t>eller</a:t>
            </a:r>
            <a:r>
              <a:rPr lang="en-US" baseline="0"/>
              <a:t> </a:t>
            </a:r>
            <a:r>
              <a:rPr lang="en-US" baseline="0" err="1"/>
              <a:t>eierskap</a:t>
            </a:r>
            <a:r>
              <a:rPr lang="en-US" baseline="0"/>
              <a:t> </a:t>
            </a:r>
            <a:r>
              <a:rPr lang="en-US" baseline="0" err="1"/>
              <a:t>til</a:t>
            </a:r>
            <a:r>
              <a:rPr lang="en-US" baseline="0"/>
              <a:t> </a:t>
            </a:r>
            <a:r>
              <a:rPr lang="en-US" baseline="0" err="1"/>
              <a:t>testmiljøene</a:t>
            </a:r>
            <a:r>
              <a:rPr lang="en-US" baseline="0"/>
              <a:t>, </a:t>
            </a:r>
            <a:r>
              <a:rPr lang="en-US" baseline="0" err="1"/>
              <a:t>gi</a:t>
            </a:r>
            <a:r>
              <a:rPr lang="en-US" baseline="0"/>
              <a:t> </a:t>
            </a:r>
            <a:r>
              <a:rPr lang="en-US" baseline="0" err="1"/>
              <a:t>dem</a:t>
            </a:r>
            <a:r>
              <a:rPr lang="en-US" baseline="0"/>
              <a:t> bade </a:t>
            </a:r>
            <a:r>
              <a:rPr lang="en-US" baseline="0" err="1"/>
              <a:t>funksjonelle</a:t>
            </a:r>
            <a:r>
              <a:rPr lang="en-US" baseline="0"/>
              <a:t> </a:t>
            </a:r>
            <a:r>
              <a:rPr lang="en-US" baseline="0" err="1"/>
              <a:t>testcase</a:t>
            </a:r>
            <a:r>
              <a:rPr lang="en-US" baseline="0"/>
              <a:t> </a:t>
            </a:r>
            <a:r>
              <a:rPr lang="en-US" baseline="0" err="1"/>
              <a:t>og</a:t>
            </a:r>
            <a:r>
              <a:rPr lang="en-US" baseline="0"/>
              <a:t> </a:t>
            </a:r>
            <a:r>
              <a:rPr lang="en-US" baseline="0" err="1"/>
              <a:t>automatiserte</a:t>
            </a:r>
            <a:r>
              <a:rPr lang="en-US" baseline="0"/>
              <a:t> </a:t>
            </a:r>
            <a:r>
              <a:rPr lang="en-US" baseline="0" err="1"/>
              <a:t>regresjonstester</a:t>
            </a:r>
            <a:r>
              <a:rPr lang="en-US" baseline="0"/>
              <a:t> for å </a:t>
            </a:r>
            <a:r>
              <a:rPr lang="en-US" baseline="0" err="1"/>
              <a:t>kunne</a:t>
            </a:r>
            <a:r>
              <a:rPr lang="en-US" baseline="0"/>
              <a:t> </a:t>
            </a:r>
            <a:r>
              <a:rPr lang="en-US" baseline="0" err="1"/>
              <a:t>vedlikeholde</a:t>
            </a:r>
            <a:r>
              <a:rPr lang="en-US" baseline="0"/>
              <a:t> </a:t>
            </a:r>
            <a:r>
              <a:rPr lang="en-US" baseline="0" err="1"/>
              <a:t>funksjonaliteten</a:t>
            </a:r>
            <a:r>
              <a:rPr lang="en-US" baseline="0"/>
              <a:t>. </a:t>
            </a:r>
            <a:endParaRPr lang="en-US"/>
          </a:p>
          <a:p>
            <a:r>
              <a:rPr lang="en-US" err="1"/>
              <a:t>Retrospektiv</a:t>
            </a:r>
            <a:endParaRPr lang="en-US"/>
          </a:p>
          <a:p>
            <a:r>
              <a:rPr lang="en-US" err="1"/>
              <a:t>Arkivering</a:t>
            </a:r>
            <a:endParaRPr lang="en-US"/>
          </a:p>
          <a:p>
            <a:pPr marL="0" indent="0">
              <a:buFontTx/>
              <a:buNone/>
            </a:pPr>
            <a:endParaRPr lang="nb-NO" b="1" baseline="0"/>
          </a:p>
        </p:txBody>
      </p:sp>
      <p:sp>
        <p:nvSpPr>
          <p:cNvPr id="4" name="Date Placeholder 3"/>
          <p:cNvSpPr>
            <a:spLocks noGrp="1"/>
          </p:cNvSpPr>
          <p:nvPr>
            <p:ph type="dt" idx="10"/>
          </p:nvPr>
        </p:nvSpPr>
        <p:spPr/>
        <p:txBody>
          <a:bodyPr/>
          <a:lstStyle/>
          <a:p>
            <a:fld id="{90E3572F-BBBF-48DD-ABFD-ED457A7EC86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30</a:t>
            </a:fld>
            <a:endParaRPr lang="en-GB" sz="1100"/>
          </a:p>
        </p:txBody>
      </p:sp>
    </p:spTree>
    <p:extLst>
      <p:ext uri="{BB962C8B-B14F-4D97-AF65-F5344CB8AC3E}">
        <p14:creationId xmlns:p14="http://schemas.microsoft.com/office/powerpoint/2010/main" val="34818416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Svar</a:t>
            </a:r>
            <a:r>
              <a:rPr lang="nb-NO" baseline="0"/>
              <a:t>: 1-b, 2-c, 3-d, 4-a, 5-e</a:t>
            </a:r>
            <a:endParaRPr lang="nb-NO"/>
          </a:p>
        </p:txBody>
      </p:sp>
      <p:sp>
        <p:nvSpPr>
          <p:cNvPr id="4" name="Date Placeholder 3"/>
          <p:cNvSpPr>
            <a:spLocks noGrp="1"/>
          </p:cNvSpPr>
          <p:nvPr>
            <p:ph type="dt" idx="10"/>
          </p:nvPr>
        </p:nvSpPr>
        <p:spPr/>
        <p:txBody>
          <a:bodyPr/>
          <a:lstStyle/>
          <a:p>
            <a:fld id="{E2070C99-7848-4FA9-800E-66A02BE56419}"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31</a:t>
            </a:fld>
            <a:endParaRPr lang="en-GB" sz="1100"/>
          </a:p>
        </p:txBody>
      </p:sp>
    </p:spTree>
    <p:extLst>
      <p:ext uri="{BB962C8B-B14F-4D97-AF65-F5344CB8AC3E}">
        <p14:creationId xmlns:p14="http://schemas.microsoft.com/office/powerpoint/2010/main" val="25094233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1-b, 2-c, 3-e, 4-a, 5-d</a:t>
            </a:r>
          </a:p>
        </p:txBody>
      </p:sp>
      <p:sp>
        <p:nvSpPr>
          <p:cNvPr id="4" name="Date Placeholder 3"/>
          <p:cNvSpPr>
            <a:spLocks noGrp="1"/>
          </p:cNvSpPr>
          <p:nvPr>
            <p:ph type="dt" idx="10"/>
          </p:nvPr>
        </p:nvSpPr>
        <p:spPr/>
        <p:txBody>
          <a:bodyPr/>
          <a:lstStyle/>
          <a:p>
            <a:fld id="{F1E56078-33B1-40EB-953F-092D5762C9E6}"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32</a:t>
            </a:fld>
            <a:endParaRPr lang="en-GB" sz="1100"/>
          </a:p>
        </p:txBody>
      </p:sp>
    </p:spTree>
    <p:extLst>
      <p:ext uri="{BB962C8B-B14F-4D97-AF65-F5344CB8AC3E}">
        <p14:creationId xmlns:p14="http://schemas.microsoft.com/office/powerpoint/2010/main" val="36681813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C42C26E7-02DB-43FD-B336-2DB34CFF8958}"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36</a:t>
            </a:fld>
            <a:endParaRPr lang="en-GB" sz="1100"/>
          </a:p>
        </p:txBody>
      </p:sp>
    </p:spTree>
    <p:extLst>
      <p:ext uri="{BB962C8B-B14F-4D97-AF65-F5344CB8AC3E}">
        <p14:creationId xmlns:p14="http://schemas.microsoft.com/office/powerpoint/2010/main" val="35224858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sz="800" b="0" i="0" u="none" strike="noStrike" kern="1200" baseline="0">
              <a:solidFill>
                <a:schemeClr val="tx1"/>
              </a:solidFill>
              <a:latin typeface="+mn-lt"/>
              <a:ea typeface="+mn-ea"/>
              <a:cs typeface="+mn-cs"/>
            </a:endParaRPr>
          </a:p>
        </p:txBody>
      </p:sp>
      <p:sp>
        <p:nvSpPr>
          <p:cNvPr id="4" name="Date Placeholder 3"/>
          <p:cNvSpPr>
            <a:spLocks noGrp="1"/>
          </p:cNvSpPr>
          <p:nvPr>
            <p:ph type="dt" idx="10"/>
          </p:nvPr>
        </p:nvSpPr>
        <p:spPr/>
        <p:txBody>
          <a:bodyPr/>
          <a:lstStyle/>
          <a:p>
            <a:fld id="{54BCC2EF-A26C-44D7-8442-71964A4601DD}"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37</a:t>
            </a:fld>
            <a:endParaRPr lang="en-GB" sz="1100"/>
          </a:p>
        </p:txBody>
      </p:sp>
    </p:spTree>
    <p:extLst>
      <p:ext uri="{BB962C8B-B14F-4D97-AF65-F5344CB8AC3E}">
        <p14:creationId xmlns:p14="http://schemas.microsoft.com/office/powerpoint/2010/main" val="259565129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7FF2D50C-D812-4C71-AB15-61B09A15EA25}"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38</a:t>
            </a:fld>
            <a:endParaRPr lang="en-GB" sz="1100"/>
          </a:p>
        </p:txBody>
      </p:sp>
    </p:spTree>
    <p:extLst>
      <p:ext uri="{BB962C8B-B14F-4D97-AF65-F5344CB8AC3E}">
        <p14:creationId xmlns:p14="http://schemas.microsoft.com/office/powerpoint/2010/main" val="153674958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panose="020B0604020202020204" pitchFamily="34" charset="0"/>
              <a:buNone/>
            </a:pPr>
            <a:endParaRPr lang="nb-NO"/>
          </a:p>
        </p:txBody>
      </p:sp>
      <p:sp>
        <p:nvSpPr>
          <p:cNvPr id="4" name="Date Placeholder 3"/>
          <p:cNvSpPr>
            <a:spLocks noGrp="1"/>
          </p:cNvSpPr>
          <p:nvPr>
            <p:ph type="dt" idx="10"/>
          </p:nvPr>
        </p:nvSpPr>
        <p:spPr/>
        <p:txBody>
          <a:bodyPr/>
          <a:lstStyle/>
          <a:p>
            <a:fld id="{5B2EB8D1-8D1F-4244-816C-F1F6293E7DDB}"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40</a:t>
            </a:fld>
            <a:endParaRPr lang="en-GB" sz="1100"/>
          </a:p>
        </p:txBody>
      </p:sp>
    </p:spTree>
    <p:extLst>
      <p:ext uri="{BB962C8B-B14F-4D97-AF65-F5344CB8AC3E}">
        <p14:creationId xmlns:p14="http://schemas.microsoft.com/office/powerpoint/2010/main" val="20017463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487ABD96-9E86-4D16-AF73-A347B7CF7215}"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41</a:t>
            </a:fld>
            <a:endParaRPr lang="en-GB" sz="1100"/>
          </a:p>
        </p:txBody>
      </p:sp>
    </p:spTree>
    <p:extLst>
      <p:ext uri="{BB962C8B-B14F-4D97-AF65-F5344CB8AC3E}">
        <p14:creationId xmlns:p14="http://schemas.microsoft.com/office/powerpoint/2010/main" val="4140229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None/>
            </a:pPr>
            <a:r>
              <a:rPr lang="nb-NO"/>
              <a:t>Følger kapittelinndelingen for ISTQB-pensum.</a:t>
            </a:r>
            <a:r>
              <a:rPr lang="nb-NO" baseline="0"/>
              <a:t> Brorpart av spørsmålene kommer i kapittel 4. </a:t>
            </a:r>
            <a:r>
              <a:rPr lang="nb-NO" baseline="0" err="1"/>
              <a:t>Kap</a:t>
            </a:r>
            <a:r>
              <a:rPr lang="nb-NO" baseline="0"/>
              <a:t> 4 og 5 utgjør halvparten av pensum. </a:t>
            </a:r>
            <a:endParaRPr lang="nb-NO"/>
          </a:p>
        </p:txBody>
      </p:sp>
      <p:sp>
        <p:nvSpPr>
          <p:cNvPr id="4" name="Plassholder for dato 3"/>
          <p:cNvSpPr>
            <a:spLocks noGrp="1"/>
          </p:cNvSpPr>
          <p:nvPr>
            <p:ph type="dt" idx="10"/>
          </p:nvPr>
        </p:nvSpPr>
        <p:spPr/>
        <p:txBody>
          <a:bodyPr/>
          <a:lstStyle/>
          <a:p>
            <a:fld id="{9BED6A1D-1176-4D51-92D8-54F88812BD9D}" type="datetime1">
              <a:rPr lang="fr-FR" smtClean="0"/>
              <a:t>20/09/2018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6</a:t>
            </a:fld>
            <a:endParaRPr lang="en-GB" sz="1100"/>
          </a:p>
        </p:txBody>
      </p:sp>
    </p:spTree>
    <p:extLst>
      <p:ext uri="{BB962C8B-B14F-4D97-AF65-F5344CB8AC3E}">
        <p14:creationId xmlns:p14="http://schemas.microsoft.com/office/powerpoint/2010/main" val="25558492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baseline="0"/>
          </a:p>
        </p:txBody>
      </p:sp>
      <p:sp>
        <p:nvSpPr>
          <p:cNvPr id="4" name="Date Placeholder 3"/>
          <p:cNvSpPr>
            <a:spLocks noGrp="1"/>
          </p:cNvSpPr>
          <p:nvPr>
            <p:ph type="dt" idx="10"/>
          </p:nvPr>
        </p:nvSpPr>
        <p:spPr/>
        <p:txBody>
          <a:bodyPr/>
          <a:lstStyle/>
          <a:p>
            <a:fld id="{231BC651-804F-40F8-99F6-A04DB7DE83C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43</a:t>
            </a:fld>
            <a:endParaRPr lang="en-GB" sz="1100"/>
          </a:p>
        </p:txBody>
      </p:sp>
    </p:spTree>
    <p:extLst>
      <p:ext uri="{BB962C8B-B14F-4D97-AF65-F5344CB8AC3E}">
        <p14:creationId xmlns:p14="http://schemas.microsoft.com/office/powerpoint/2010/main" val="7461651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sz="800"/>
              <a:t>Testere jobber hovedsakelig på to måter når det gjelder prosjektgjennomføring</a:t>
            </a:r>
            <a:r>
              <a:rPr lang="nb-NO" sz="800" baseline="0"/>
              <a:t> - e</a:t>
            </a:r>
            <a:r>
              <a:rPr lang="nb-NO" sz="800"/>
              <a:t>nten følger de en variant av fossefallsmodellen eller smidig. </a:t>
            </a:r>
          </a:p>
          <a:p>
            <a:pPr marL="88900" marR="0" lvl="0" indent="-88900" algn="l" defTabSz="626913" rtl="0" eaLnBrk="1" fontAlgn="auto" latinLnBrk="0" hangingPunct="1">
              <a:lnSpc>
                <a:spcPct val="100000"/>
              </a:lnSpc>
              <a:spcBef>
                <a:spcPts val="0"/>
              </a:spcBef>
              <a:spcAft>
                <a:spcPts val="0"/>
              </a:spcAft>
              <a:buClr>
                <a:schemeClr val="accent1"/>
              </a:buClr>
              <a:buSzTx/>
              <a:tabLst/>
              <a:defRPr/>
            </a:pPr>
            <a:r>
              <a:rPr lang="nb-NO" baseline="0"/>
              <a:t>Pensum skiller på sekvensielle modeller og iterativ-inkrementelle. </a:t>
            </a:r>
            <a:endParaRPr lang="nb-NO" sz="800"/>
          </a:p>
          <a:p>
            <a:pPr marL="88900" indent="-88900"/>
            <a:r>
              <a:rPr lang="nb-NO" sz="800"/>
              <a:t>Ulike utviklingsmodeller krever ulike teststrategier. </a:t>
            </a:r>
          </a:p>
          <a:p>
            <a:pPr marL="0" indent="0">
              <a:buNone/>
            </a:pPr>
            <a:endParaRPr lang="nb-NO"/>
          </a:p>
          <a:p>
            <a:pPr marL="0" indent="0">
              <a:buNone/>
            </a:pPr>
            <a:r>
              <a:rPr lang="nb-NO" sz="800"/>
              <a:t>I smidig blir produktet delt ned i flere mindre biter. Utviklerne bestemmer seg for å gjennomføre utvikling for en mindre del av systemet kalt sprinter.</a:t>
            </a:r>
            <a:r>
              <a:rPr lang="nb-NO" sz="800" baseline="0"/>
              <a:t> S</a:t>
            </a:r>
            <a:r>
              <a:rPr lang="nb-NO" sz="800"/>
              <a:t>printen blir så sendt til test for verifisering/testing.</a:t>
            </a:r>
          </a:p>
          <a:p>
            <a:pPr marL="0" indent="0">
              <a:buNone/>
            </a:pPr>
            <a:r>
              <a:rPr lang="nb-NO" sz="800"/>
              <a:t>Utviklerne starter på neste sprint av systemet som skal lages, og retter feil testerne har funnet i sprint 1. Sånn fortsetter utviklerne og testerne sammen helt til de er ferdig med alle delleveransene av systemet og det kan tas i bruk. </a:t>
            </a:r>
            <a:endParaRPr lang="nb-NO"/>
          </a:p>
          <a:p>
            <a:pPr marL="0" indent="0">
              <a:buNone/>
            </a:pPr>
            <a:endParaRPr lang="nb-NO" baseline="0"/>
          </a:p>
          <a:p>
            <a:pPr marL="0" indent="0">
              <a:buNone/>
            </a:pPr>
            <a:r>
              <a:rPr lang="nb-NO" baseline="0"/>
              <a:t>Sekvensielle utviklingsmodeller kjennetegnes av én leveranse, analyse og design helt i starten, og testutførelse finner sted på slutten. </a:t>
            </a:r>
          </a:p>
          <a:p>
            <a:pPr marL="0" indent="0">
              <a:buNone/>
            </a:pPr>
            <a:endParaRPr lang="nb-NO" baseline="0"/>
          </a:p>
          <a:p>
            <a:pPr marL="0" indent="0">
              <a:buFontTx/>
              <a:buNone/>
            </a:pPr>
            <a:r>
              <a:rPr lang="nb-NO" baseline="0"/>
              <a:t>Iterativ-inkrementell utviklingsmodell er prosessen med å etablere krav, </a:t>
            </a:r>
            <a:r>
              <a:rPr lang="nb-NO" baseline="0" err="1"/>
              <a:t>konstuere</a:t>
            </a:r>
            <a:r>
              <a:rPr lang="nb-NO" baseline="0"/>
              <a:t>, bygge og teste et system som en serie av kortere utviklingssykluser. </a:t>
            </a:r>
            <a:r>
              <a:rPr lang="nb-NO" b="1" baseline="0"/>
              <a:t>Regresjonstesting stadig viktigere etter første iterasjon</a:t>
            </a:r>
            <a:r>
              <a:rPr lang="nb-NO" baseline="0"/>
              <a:t>. Hver syklus inneholder krav, design, kode og test. Produktet designes og bygges i mange leveranser, systemanalyse, design, kode, test er integrert. Dokumentasjon lages «der det trengs» </a:t>
            </a:r>
          </a:p>
        </p:txBody>
      </p:sp>
      <p:sp>
        <p:nvSpPr>
          <p:cNvPr id="4" name="Date Placeholder 3"/>
          <p:cNvSpPr>
            <a:spLocks noGrp="1"/>
          </p:cNvSpPr>
          <p:nvPr>
            <p:ph type="dt" idx="10"/>
          </p:nvPr>
        </p:nvSpPr>
        <p:spPr/>
        <p:txBody>
          <a:bodyPr/>
          <a:lstStyle/>
          <a:p>
            <a:fld id="{90C54567-402A-4109-AA4E-3BCE2183C21B}"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44</a:t>
            </a:fld>
            <a:endParaRPr lang="en-GB" sz="1100"/>
          </a:p>
        </p:txBody>
      </p:sp>
    </p:spTree>
    <p:extLst>
      <p:ext uri="{BB962C8B-B14F-4D97-AF65-F5344CB8AC3E}">
        <p14:creationId xmlns:p14="http://schemas.microsoft.com/office/powerpoint/2010/main" val="32039404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sz="800"/>
              <a:t>Testere jobber hovedsakelig på to måter når det gjelder prosjektgjennomføring</a:t>
            </a:r>
            <a:r>
              <a:rPr lang="nb-NO" sz="800" baseline="0"/>
              <a:t> - e</a:t>
            </a:r>
            <a:r>
              <a:rPr lang="nb-NO" sz="800"/>
              <a:t>nten følger de en variant av fossefallsmodellen eller smidig. </a:t>
            </a:r>
          </a:p>
          <a:p>
            <a:pPr marL="88900" marR="0" lvl="0" indent="-88900" algn="l" defTabSz="626913" rtl="0" eaLnBrk="1" fontAlgn="auto" latinLnBrk="0" hangingPunct="1">
              <a:lnSpc>
                <a:spcPct val="100000"/>
              </a:lnSpc>
              <a:spcBef>
                <a:spcPts val="0"/>
              </a:spcBef>
              <a:spcAft>
                <a:spcPts val="0"/>
              </a:spcAft>
              <a:buClr>
                <a:schemeClr val="accent1"/>
              </a:buClr>
              <a:buSzTx/>
              <a:tabLst/>
              <a:defRPr/>
            </a:pPr>
            <a:r>
              <a:rPr lang="nb-NO" baseline="0"/>
              <a:t>Pensum skiller på sekvensielle modeller og iterativ-inkrementelle. </a:t>
            </a:r>
            <a:endParaRPr lang="nb-NO" sz="800"/>
          </a:p>
          <a:p>
            <a:pPr marL="88900" indent="-88900"/>
            <a:r>
              <a:rPr lang="nb-NO" sz="800"/>
              <a:t>Ulike utviklingsmodeller krever ulike teststrategier. </a:t>
            </a:r>
          </a:p>
          <a:p>
            <a:pPr marL="0" indent="0">
              <a:buNone/>
            </a:pPr>
            <a:endParaRPr lang="nb-NO"/>
          </a:p>
          <a:p>
            <a:pPr marL="0" indent="0">
              <a:buNone/>
            </a:pPr>
            <a:r>
              <a:rPr lang="nb-NO" sz="800"/>
              <a:t>I smidig blir produktet delt ned i flere mindre biter. Utviklerne bestemmer seg for å gjennomføre utvikling for en mindre del av systemet kalt sprinter.</a:t>
            </a:r>
            <a:r>
              <a:rPr lang="nb-NO" sz="800" baseline="0"/>
              <a:t> S</a:t>
            </a:r>
            <a:r>
              <a:rPr lang="nb-NO" sz="800"/>
              <a:t>printen blir så sendt til test for verifisering/testing.</a:t>
            </a:r>
          </a:p>
          <a:p>
            <a:pPr marL="0" indent="0">
              <a:buNone/>
            </a:pPr>
            <a:r>
              <a:rPr lang="nb-NO" sz="800"/>
              <a:t>Utviklerne starter på neste sprint av systemet som skal lages, og retter feil testerne har funnet i sprint 1. Sånn fortsetter utviklerne og testerne sammen helt til de er ferdig med alle delleveransene av systemet og det kan tas i bruk. </a:t>
            </a:r>
            <a:endParaRPr lang="nb-NO"/>
          </a:p>
          <a:p>
            <a:pPr marL="0" indent="0">
              <a:buNone/>
            </a:pPr>
            <a:endParaRPr lang="nb-NO" baseline="0"/>
          </a:p>
          <a:p>
            <a:pPr marL="0" indent="0">
              <a:buNone/>
            </a:pPr>
            <a:r>
              <a:rPr lang="nb-NO" baseline="0"/>
              <a:t>Sekvensielle utviklingsmodeller kjennetegnes av én leveranse, analyse og design helt i starten, og testutførelse finner sted på slutten. </a:t>
            </a:r>
          </a:p>
          <a:p>
            <a:pPr marL="0" indent="0">
              <a:buNone/>
            </a:pPr>
            <a:endParaRPr lang="nb-NO" baseline="0"/>
          </a:p>
          <a:p>
            <a:pPr marL="0" indent="0">
              <a:buFontTx/>
              <a:buNone/>
            </a:pPr>
            <a:r>
              <a:rPr lang="nb-NO" baseline="0"/>
              <a:t>Iterativ-inkrementell utviklingsmodell er prosessen med å etablere krav, </a:t>
            </a:r>
            <a:r>
              <a:rPr lang="nb-NO" baseline="0" err="1"/>
              <a:t>konstuere</a:t>
            </a:r>
            <a:r>
              <a:rPr lang="nb-NO" baseline="0"/>
              <a:t>, bygge og teste et system som en serie av kortere utviklingssykluser. </a:t>
            </a:r>
            <a:r>
              <a:rPr lang="nb-NO" b="1" baseline="0"/>
              <a:t>Regresjonstesting stadig viktigere etter første iterasjon</a:t>
            </a:r>
            <a:r>
              <a:rPr lang="nb-NO" baseline="0"/>
              <a:t>. Hver syklus inneholder krav, design, kode og test. Produktet designes og bygges i mange leveranser, systemanalyse, design, kode, test er integrert. Dokumentasjon lages «der det trengs» </a:t>
            </a:r>
          </a:p>
        </p:txBody>
      </p:sp>
      <p:sp>
        <p:nvSpPr>
          <p:cNvPr id="4" name="Date Placeholder 3"/>
          <p:cNvSpPr>
            <a:spLocks noGrp="1"/>
          </p:cNvSpPr>
          <p:nvPr>
            <p:ph type="dt" idx="10"/>
          </p:nvPr>
        </p:nvSpPr>
        <p:spPr/>
        <p:txBody>
          <a:bodyPr/>
          <a:lstStyle/>
          <a:p>
            <a:fld id="{90C54567-402A-4109-AA4E-3BCE2183C21B}"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45</a:t>
            </a:fld>
            <a:endParaRPr lang="en-GB" sz="1100"/>
          </a:p>
        </p:txBody>
      </p:sp>
    </p:spTree>
    <p:extLst>
      <p:ext uri="{BB962C8B-B14F-4D97-AF65-F5344CB8AC3E}">
        <p14:creationId xmlns:p14="http://schemas.microsoft.com/office/powerpoint/2010/main" val="284294701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aseline="0"/>
              <a:t>Testing eksisterer ikke isolert. Testaktivitetene henger sammen med utviklingsaktivitetene – spesielt tydelig i V-modellen. </a:t>
            </a:r>
          </a:p>
          <a:p>
            <a:pPr marL="0" indent="0">
              <a:buNone/>
            </a:pPr>
            <a:endParaRPr lang="nb-NO" baseline="0"/>
          </a:p>
          <a:p>
            <a:pPr marL="0" indent="0">
              <a:buFontTx/>
              <a:buNone/>
            </a:pPr>
            <a:r>
              <a:rPr lang="nb-NO" baseline="0"/>
              <a:t>Programvarens arbeidsprodukter (som forretningsscenarier eller </a:t>
            </a:r>
            <a:r>
              <a:rPr lang="nb-NO" baseline="0" err="1"/>
              <a:t>use</a:t>
            </a:r>
            <a:r>
              <a:rPr lang="nb-NO" baseline="0"/>
              <a:t> case, kravspesifikasjoner, designdokumenter og kode) som er laget under utviklingen er ofte basis for testing i ett eller flere testnivå.</a:t>
            </a:r>
          </a:p>
          <a:p>
            <a:pPr marL="0" indent="0">
              <a:buNone/>
            </a:pPr>
            <a:endParaRPr lang="nb-NO" sz="800"/>
          </a:p>
          <a:p>
            <a:pPr marL="0" indent="0">
              <a:buNone/>
            </a:pPr>
            <a:r>
              <a:rPr lang="nb-NO" sz="800"/>
              <a:t>I V-modellen blir alle kravene kunden hadde utviklet samtidig, Når utvikling er ferdig med å lage alt blir det implementert i testmiljø og er klart for testerne.</a:t>
            </a:r>
          </a:p>
          <a:p>
            <a:pPr marL="0" indent="0">
              <a:buNone/>
            </a:pPr>
            <a:endParaRPr lang="nb-NO"/>
          </a:p>
        </p:txBody>
      </p:sp>
      <p:sp>
        <p:nvSpPr>
          <p:cNvPr id="4" name="Date Placeholder 3"/>
          <p:cNvSpPr>
            <a:spLocks noGrp="1"/>
          </p:cNvSpPr>
          <p:nvPr>
            <p:ph type="dt" idx="10"/>
          </p:nvPr>
        </p:nvSpPr>
        <p:spPr/>
        <p:txBody>
          <a:bodyPr/>
          <a:lstStyle/>
          <a:p>
            <a:fld id="{D47C98DD-2C8A-4852-952E-1F55C9C03C69}"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46</a:t>
            </a:fld>
            <a:endParaRPr lang="en-GB" sz="1100"/>
          </a:p>
        </p:txBody>
      </p:sp>
    </p:spTree>
    <p:extLst>
      <p:ext uri="{BB962C8B-B14F-4D97-AF65-F5344CB8AC3E}">
        <p14:creationId xmlns:p14="http://schemas.microsoft.com/office/powerpoint/2010/main" val="192877914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24B039F3-D680-43EF-8FBB-7ED417A62A4D}"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48</a:t>
            </a:fld>
            <a:endParaRPr lang="en-GB" sz="1100"/>
          </a:p>
        </p:txBody>
      </p:sp>
    </p:spTree>
    <p:extLst>
      <p:ext uri="{BB962C8B-B14F-4D97-AF65-F5344CB8AC3E}">
        <p14:creationId xmlns:p14="http://schemas.microsoft.com/office/powerpoint/2010/main" val="20270011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p:txBody>
      </p:sp>
      <p:sp>
        <p:nvSpPr>
          <p:cNvPr id="4" name="Date Placeholder 3"/>
          <p:cNvSpPr>
            <a:spLocks noGrp="1"/>
          </p:cNvSpPr>
          <p:nvPr>
            <p:ph type="dt" idx="10"/>
          </p:nvPr>
        </p:nvSpPr>
        <p:spPr/>
        <p:txBody>
          <a:bodyPr/>
          <a:lstStyle/>
          <a:p>
            <a:fld id="{3238B48B-507E-4DBB-9FB2-1F1E064286FA}"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49</a:t>
            </a:fld>
            <a:endParaRPr lang="en-GB" sz="1100"/>
          </a:p>
        </p:txBody>
      </p:sp>
    </p:spTree>
    <p:extLst>
      <p:ext uri="{BB962C8B-B14F-4D97-AF65-F5344CB8AC3E}">
        <p14:creationId xmlns:p14="http://schemas.microsoft.com/office/powerpoint/2010/main" val="13541235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a:t>For hvert testnivå kan en identifisere følgende: generiske mål, arbeidsprodukter en bruker for å konstruere testtilfelle (testgrunnlag), testobjekt, typiske feil som skal finnes, krav til rammer og verktøystøtte, samt spesifikk strategi.</a:t>
            </a:r>
          </a:p>
          <a:p>
            <a:pPr marL="0" indent="0">
              <a:buNone/>
            </a:pP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aseline="0"/>
              <a:t>Testnivåer kan kombineres avhengig av prosjekt eller systemarkitektur. </a:t>
            </a:r>
          </a:p>
          <a:p>
            <a:pPr marL="0" indent="0">
              <a:buNone/>
            </a:pPr>
            <a:endParaRPr lang="nb-NO" baseline="0"/>
          </a:p>
        </p:txBody>
      </p:sp>
      <p:sp>
        <p:nvSpPr>
          <p:cNvPr id="4" name="Date Placeholder 3"/>
          <p:cNvSpPr>
            <a:spLocks noGrp="1"/>
          </p:cNvSpPr>
          <p:nvPr>
            <p:ph type="dt" idx="10"/>
          </p:nvPr>
        </p:nvSpPr>
        <p:spPr/>
        <p:txBody>
          <a:bodyPr/>
          <a:lstStyle/>
          <a:p>
            <a:fld id="{E6606B27-6212-4DC1-8FDF-B59F22C4FA1C}"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51</a:t>
            </a:fld>
            <a:endParaRPr lang="en-GB" sz="1100"/>
          </a:p>
        </p:txBody>
      </p:sp>
    </p:spTree>
    <p:extLst>
      <p:ext uri="{BB962C8B-B14F-4D97-AF65-F5344CB8AC3E}">
        <p14:creationId xmlns:p14="http://schemas.microsoft.com/office/powerpoint/2010/main" val="10414171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Komponenttesting (også kjent som enhets- eller modultesting) søker feil og verifiserer programvare som kan testes separat (som moduler, programmer, objekter, klasser etc.). Dette kan skje isolert fra resten av systemet, avhengig av hvordan utviklingen er organisert og hva slags system det er. Stubber, drivere og simulatorer kan brukes.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Komponenttesting kan omfatte testing av funksjonalitet og spesifikke ikke-funksjonelle egenskaper, som ressursbruk (for eksempel minnelekkasjer) eller robusthet. Komponenttesting kan også omfatte hvit boks testing. Testtilfeller utvikles ved å analysere arbeidsprodukter som komponentspesifikasjoner, programmets design eller datamodellen.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Typisk skjer komponenttesting med tilgang til koden som testes og med støtte av utviklingsmiljøet, som et rammeverk for enhetstest eller </a:t>
            </a:r>
            <a:r>
              <a:rPr lang="nb-NO" sz="800" b="0" i="0" u="none" strike="noStrike" kern="1200" baseline="0" err="1">
                <a:solidFill>
                  <a:schemeClr val="tx1"/>
                </a:solidFill>
                <a:latin typeface="+mn-lt"/>
                <a:ea typeface="+mn-ea"/>
                <a:cs typeface="+mn-cs"/>
              </a:rPr>
              <a:t>debuggingsverktøy</a:t>
            </a:r>
            <a:r>
              <a:rPr lang="nb-NO" sz="800" b="0" i="0" u="none" strike="noStrike" kern="1200" baseline="0">
                <a:solidFill>
                  <a:schemeClr val="tx1"/>
                </a:solidFill>
                <a:latin typeface="+mn-lt"/>
                <a:ea typeface="+mn-ea"/>
                <a:cs typeface="+mn-cs"/>
              </a:rPr>
              <a:t>. I praksis blir det ofte gjort av den som skrev koden. Feil rettes vanligvis med en gang etter at de har blitt funnet uten formell feilhåndtering.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En framgangsmåte for komponenttesting er å forberede og automatisere testtilfeller før kodingen. Dette kalles test først metoden eller testdrevet utvikling. Denne metoden er i høy grad iterativ og er basert på sykluser der en først utvikler testtilfeller, og så bygger og integrerer små deler av koden, og så utfører komponenttester og så retter feil og gjentar prosessen inntil koden virker. </a:t>
            </a:r>
            <a:endParaRPr lang="nb-NO"/>
          </a:p>
        </p:txBody>
      </p:sp>
      <p:sp>
        <p:nvSpPr>
          <p:cNvPr id="4" name="Date Placeholder 3"/>
          <p:cNvSpPr>
            <a:spLocks noGrp="1"/>
          </p:cNvSpPr>
          <p:nvPr>
            <p:ph type="dt" idx="10"/>
          </p:nvPr>
        </p:nvSpPr>
        <p:spPr/>
        <p:txBody>
          <a:bodyPr/>
          <a:lstStyle/>
          <a:p>
            <a:fld id="{268B9ADA-1A40-4C1B-B3BB-89A6C3CCCDAD}"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53</a:t>
            </a:fld>
            <a:endParaRPr lang="en-GB" sz="1100"/>
          </a:p>
        </p:txBody>
      </p:sp>
    </p:spTree>
    <p:extLst>
      <p:ext uri="{BB962C8B-B14F-4D97-AF65-F5344CB8AC3E}">
        <p14:creationId xmlns:p14="http://schemas.microsoft.com/office/powerpoint/2010/main" val="83308246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aseline="0"/>
              <a:t>Integrasjonstesting tester grensesnitt mellom komponenter og kommunikasjon mellom ulike deler av systemet. Disse kan være operativsystem, filsystem, HW eller grensesnitt mellom systemer</a:t>
            </a:r>
          </a:p>
          <a:p>
            <a:pPr marL="0" indent="0">
              <a:buFontTx/>
              <a:buNone/>
            </a:pPr>
            <a:endParaRPr lang="nb-NO" baseline="0"/>
          </a:p>
          <a:p>
            <a:pPr marL="0" indent="0">
              <a:buFontTx/>
              <a:buNone/>
            </a:pPr>
            <a:r>
              <a:rPr lang="nb-NO" baseline="0"/>
              <a:t>Component </a:t>
            </a:r>
            <a:r>
              <a:rPr lang="nb-NO" baseline="0" err="1"/>
              <a:t>integration</a:t>
            </a:r>
            <a:r>
              <a:rPr lang="nb-NO" baseline="0"/>
              <a:t>: </a:t>
            </a:r>
            <a:r>
              <a:rPr lang="nb-NO" baseline="0" err="1"/>
              <a:t>interfaces</a:t>
            </a:r>
            <a:r>
              <a:rPr lang="nb-NO" baseline="0"/>
              <a:t>/</a:t>
            </a:r>
            <a:r>
              <a:rPr lang="nb-NO" baseline="0" err="1"/>
              <a:t>interactions</a:t>
            </a:r>
            <a:r>
              <a:rPr lang="nb-NO" baseline="0"/>
              <a:t> mellom komponenter</a:t>
            </a:r>
          </a:p>
          <a:p>
            <a:pPr marL="0" indent="0">
              <a:buFontTx/>
              <a:buNone/>
            </a:pPr>
            <a:r>
              <a:rPr lang="nb-NO" baseline="0"/>
              <a:t>System </a:t>
            </a:r>
            <a:r>
              <a:rPr lang="nb-NO" baseline="0" err="1"/>
              <a:t>integration</a:t>
            </a:r>
            <a:r>
              <a:rPr lang="nb-NO" baseline="0"/>
              <a:t>: </a:t>
            </a:r>
            <a:r>
              <a:rPr lang="nb-NO" baseline="0" err="1"/>
              <a:t>interfaces</a:t>
            </a:r>
            <a:r>
              <a:rPr lang="nb-NO" baseline="0"/>
              <a:t>/</a:t>
            </a:r>
            <a:r>
              <a:rPr lang="nb-NO" baseline="0" err="1"/>
              <a:t>interactions</a:t>
            </a:r>
            <a:r>
              <a:rPr lang="nb-NO" baseline="0"/>
              <a:t> mellom systemer og mellom hardware/</a:t>
            </a:r>
            <a:r>
              <a:rPr lang="nb-NO" baseline="0" err="1"/>
              <a:t>software</a:t>
            </a:r>
            <a:endParaRPr lang="nb-NO" baseline="0"/>
          </a:p>
          <a:p>
            <a:pPr marL="0" indent="0">
              <a:buFontTx/>
              <a:buNone/>
            </a:pPr>
            <a:endParaRPr lang="nb-NO" baseline="0"/>
          </a:p>
          <a:p>
            <a:pPr marL="0" indent="0">
              <a:buFontTx/>
              <a:buNone/>
            </a:pPr>
            <a:r>
              <a:rPr lang="nb-NO" baseline="0"/>
              <a:t>Kan også omfatte testing av bestemte ikke-funksjonelle egenskaper, </a:t>
            </a:r>
            <a:r>
              <a:rPr lang="nb-NO" baseline="0" err="1"/>
              <a:t>f.eks</a:t>
            </a:r>
            <a:r>
              <a:rPr lang="nb-NO" baseline="0"/>
              <a:t> ytelse. Både </a:t>
            </a:r>
            <a:r>
              <a:rPr lang="nb-NO" baseline="0" err="1"/>
              <a:t>black</a:t>
            </a:r>
            <a:r>
              <a:rPr lang="nb-NO" baseline="0"/>
              <a:t> og </a:t>
            </a:r>
            <a:r>
              <a:rPr lang="nb-NO" baseline="0" err="1"/>
              <a:t>white</a:t>
            </a:r>
            <a:r>
              <a:rPr lang="nb-NO" baseline="0"/>
              <a:t> </a:t>
            </a:r>
            <a:r>
              <a:rPr lang="nb-NO" baseline="0" err="1"/>
              <a:t>box</a:t>
            </a:r>
            <a:r>
              <a:rPr lang="nb-NO" baseline="0"/>
              <a:t> er aktuelle.</a:t>
            </a:r>
          </a:p>
          <a:p>
            <a:pPr marL="0" indent="0">
              <a:buFontTx/>
              <a:buNone/>
            </a:pPr>
            <a:r>
              <a:rPr lang="nb-NO" baseline="0"/>
              <a:t>Kan gjøres top-</a:t>
            </a:r>
            <a:r>
              <a:rPr lang="nb-NO" baseline="0" err="1"/>
              <a:t>down</a:t>
            </a:r>
            <a:r>
              <a:rPr lang="nb-NO" baseline="0"/>
              <a:t> (meny-navigasjon) eller </a:t>
            </a:r>
            <a:r>
              <a:rPr lang="nb-NO" baseline="0" err="1"/>
              <a:t>bottom</a:t>
            </a:r>
            <a:r>
              <a:rPr lang="nb-NO" baseline="0"/>
              <a:t> up (starter med en spesifikk funksjon). </a:t>
            </a:r>
          </a:p>
          <a:p>
            <a:pPr marL="0" indent="0">
              <a:buFontTx/>
              <a:buNone/>
            </a:pPr>
            <a:r>
              <a:rPr lang="nb-NO" baseline="0"/>
              <a:t>Testere må involveres tidlig for å forstå arkitekturen; og rekkefølgen.</a:t>
            </a:r>
          </a:p>
          <a:p>
            <a:pPr marL="0" indent="0">
              <a:buNone/>
            </a:pPr>
            <a:r>
              <a:rPr lang="nb-NO" sz="800" b="0" i="0" u="none" strike="noStrike" kern="1200" baseline="0">
                <a:solidFill>
                  <a:schemeClr val="tx1"/>
                </a:solidFill>
                <a:latin typeface="+mn-lt"/>
                <a:ea typeface="+mn-ea"/>
                <a:cs typeface="+mn-cs"/>
              </a:rPr>
              <a:t>Integrasjonstesting tester grensesnitt mellom komponenter og kommunikasjon mellom ulike deler av systemet. Disse kan være operativsystem, filsystem, hardware eller grensesnitt mellom systemer.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Det kan finnes flere integrasjonstestnivåer og de kan bli utført på testobjekter av ulik størrelse. For eksempel: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1. Komponentintegrasjonstesting tester kommunikasjonen mellom komponenter og blir gjort etter komponenttesting; </a:t>
            </a:r>
          </a:p>
          <a:p>
            <a:pPr marL="0" indent="0">
              <a:buNone/>
            </a:pPr>
            <a:r>
              <a:rPr lang="nb-NO" sz="800" b="0" i="0" u="none" strike="noStrike" kern="1200" baseline="0">
                <a:solidFill>
                  <a:schemeClr val="tx1"/>
                </a:solidFill>
                <a:latin typeface="+mn-lt"/>
                <a:ea typeface="+mn-ea"/>
                <a:cs typeface="+mn-cs"/>
              </a:rPr>
              <a:t>2. Systemintegrasjonstesting tester interaksjonen mellom ulike systemer og mellom hardware og </a:t>
            </a:r>
            <a:r>
              <a:rPr lang="nb-NO" sz="800" b="0" i="0" u="none" strike="noStrike" kern="1200" baseline="0" err="1">
                <a:solidFill>
                  <a:schemeClr val="tx1"/>
                </a:solidFill>
                <a:latin typeface="+mn-lt"/>
                <a:ea typeface="+mn-ea"/>
                <a:cs typeface="+mn-cs"/>
              </a:rPr>
              <a:t>software</a:t>
            </a:r>
            <a:r>
              <a:rPr lang="nb-NO" sz="800" b="0" i="0" u="none" strike="noStrike" kern="1200" baseline="0">
                <a:solidFill>
                  <a:schemeClr val="tx1"/>
                </a:solidFill>
                <a:latin typeface="+mn-lt"/>
                <a:ea typeface="+mn-ea"/>
                <a:cs typeface="+mn-cs"/>
              </a:rPr>
              <a:t> og kan bli gjort etter systemtesting. I dette tilfelle kan det </a:t>
            </a:r>
            <a:r>
              <a:rPr lang="nb-NO" sz="800" b="0" i="0" u="none" strike="noStrike" kern="1200" baseline="0" err="1">
                <a:solidFill>
                  <a:schemeClr val="tx1"/>
                </a:solidFill>
                <a:latin typeface="+mn-lt"/>
                <a:ea typeface="+mn-ea"/>
                <a:cs typeface="+mn-cs"/>
              </a:rPr>
              <a:t>hande</a:t>
            </a:r>
            <a:r>
              <a:rPr lang="nb-NO" sz="800" b="0" i="0" u="none" strike="noStrike" kern="1200" baseline="0">
                <a:solidFill>
                  <a:schemeClr val="tx1"/>
                </a:solidFill>
                <a:latin typeface="+mn-lt"/>
                <a:ea typeface="+mn-ea"/>
                <a:cs typeface="+mn-cs"/>
              </a:rPr>
              <a:t> at utviklingsorganisasjonen bare styrer den ene siden av et grensesnitt. Dette kan utgjøre en egen risiko. </a:t>
            </a:r>
          </a:p>
          <a:p>
            <a:pPr marL="0" indent="0">
              <a:buNone/>
            </a:pPr>
            <a:r>
              <a:rPr lang="nb-NO" sz="800" b="0" i="0" u="none" strike="noStrike" kern="1200" baseline="0">
                <a:solidFill>
                  <a:schemeClr val="tx1"/>
                </a:solidFill>
                <a:latin typeface="+mn-lt"/>
                <a:ea typeface="+mn-ea"/>
                <a:cs typeface="+mn-cs"/>
              </a:rPr>
              <a:t>3. Test av forretningsprosesser kan omfatte test av en hel serie av systemer. </a:t>
            </a:r>
          </a:p>
          <a:p>
            <a:pPr marL="0" indent="0">
              <a:buNone/>
            </a:pPr>
            <a:r>
              <a:rPr lang="nb-NO" sz="800" b="0" i="0" u="none" strike="noStrike" kern="1200" baseline="0">
                <a:solidFill>
                  <a:schemeClr val="tx1"/>
                </a:solidFill>
                <a:latin typeface="+mn-lt"/>
                <a:ea typeface="+mn-ea"/>
                <a:cs typeface="+mn-cs"/>
              </a:rPr>
              <a:t>4. Integrasjonstesting kan også undersøke overganger mellom forskjellige plattformer. </a:t>
            </a:r>
          </a:p>
          <a:p>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Jo større omfanget av integrasjonen er, jo vanskeligere blir det å isolere feil til en bestemt komponent eller et bestemt system. Dette kan føre til økt risiko og ekstra tidsbruk for å håndtere trøbbel.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Systematiske integrasjonsstrategier kan være basert på systemarkitekturen (som ovenfra ned eller nedenfra opp), på gjennomgående funksjoner, transaksjonsprosessering eller andre aspekter ved komponentene eller systemet. For å lette feilisolering og for å finne feil tidlig bør en vanligvis heller integrere trinnvis enn alt på en gang (“</a:t>
            </a:r>
            <a:r>
              <a:rPr lang="nb-NO" sz="800" b="0" i="0" u="none" strike="noStrike" kern="1200" baseline="0" err="1">
                <a:solidFill>
                  <a:schemeClr val="tx1"/>
                </a:solidFill>
                <a:latin typeface="+mn-lt"/>
                <a:ea typeface="+mn-ea"/>
                <a:cs typeface="+mn-cs"/>
              </a:rPr>
              <a:t>big</a:t>
            </a:r>
            <a:r>
              <a:rPr lang="nb-NO" sz="800" b="0" i="0" u="none" strike="noStrike" kern="1200" baseline="0">
                <a:solidFill>
                  <a:schemeClr val="tx1"/>
                </a:solidFill>
                <a:latin typeface="+mn-lt"/>
                <a:ea typeface="+mn-ea"/>
                <a:cs typeface="+mn-cs"/>
              </a:rPr>
              <a:t> bang”).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Integrasjonstesting kan også omfatte testing av bestemte ikke-funksjonelle egenskaper (for eksempel ytelse).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På hvert integrasjonstrinn konsentrerer testerne seg bare om integrasjonen selv. For eksempel, hvis de integrerer modul A med modul B, så er de interessert i å teste kommunikasjonen mellom modulene, ikke funksjonaliteten i den ene eller annen modul, fordi dette ble gjort i komponenttestingen. Både funksjonelle (svart boks) og strukturelle (hvit boks) strategier er aktuelle.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Det er best hvis testerne forstår arkitekturen og har innflytelse på integrasjonsleggingen. Hvis integrasjonstester er planlagt før komponentene eller systemene bygges, kan disse bygges i en bestemt rekkefølge slik at testingen blir mest mulig effektiv. </a:t>
            </a:r>
            <a:endParaRPr lang="nb-NO"/>
          </a:p>
        </p:txBody>
      </p:sp>
      <p:sp>
        <p:nvSpPr>
          <p:cNvPr id="4" name="Date Placeholder 3"/>
          <p:cNvSpPr>
            <a:spLocks noGrp="1"/>
          </p:cNvSpPr>
          <p:nvPr>
            <p:ph type="dt" idx="10"/>
          </p:nvPr>
        </p:nvSpPr>
        <p:spPr/>
        <p:txBody>
          <a:bodyPr/>
          <a:lstStyle/>
          <a:p>
            <a:fld id="{1B5D3F3D-ED3A-4A4A-A783-EAE8E155F191}"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54</a:t>
            </a:fld>
            <a:endParaRPr lang="en-GB" sz="1100"/>
          </a:p>
        </p:txBody>
      </p:sp>
    </p:spTree>
    <p:extLst>
      <p:ext uri="{BB962C8B-B14F-4D97-AF65-F5344CB8AC3E}">
        <p14:creationId xmlns:p14="http://schemas.microsoft.com/office/powerpoint/2010/main" val="5186120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aseline="0"/>
              <a:t>Systemtest gjelder oppførselen av hele systemet. Bør omfatte både funksjonelt og ikke-funksjonelt, testmiljø bør stemme med målmiljø. Kan oppstå problemer i integrasjoner hvis integrasjonstester ikke er skikkelig utført. Begynner fokuset på funksjonalitet. Tester gjøres av et menneske, simulerer brukerinteraksjon, tasteklikk osv. </a:t>
            </a:r>
          </a:p>
          <a:p>
            <a:pPr marL="0" indent="0">
              <a:buNone/>
            </a:pPr>
            <a:endParaRPr lang="nb-NO"/>
          </a:p>
          <a:p>
            <a:pPr marL="0" indent="0">
              <a:buNone/>
            </a:pPr>
            <a:r>
              <a:rPr lang="nb-NO" sz="800" b="0" i="0" u="none" strike="noStrike" kern="1200" baseline="0">
                <a:solidFill>
                  <a:schemeClr val="tx1"/>
                </a:solidFill>
                <a:latin typeface="+mn-lt"/>
                <a:ea typeface="+mn-ea"/>
                <a:cs typeface="+mn-cs"/>
              </a:rPr>
              <a:t>Systemtesting gjelder oppførselen av hele systemet eller produktet, altså hele omfanget av et prosjekt eller program. Testingens omfang skal klart uttrykkes i den overordnete testplanen og/eller planen for systemtesting.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I systemtestingen bør testomgivelsen stemme så godt som mulig overens med det endelige målmiljøet eller produksjonsmiljøet for å minimere risikoen for at miljøavhengige feil overlever testingen.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Systemtesting kan omfatte tester basert på risikoanalyser og/eller kravspesifikasjoner, forretningsprosesser, brukstilfeller (</a:t>
            </a:r>
            <a:r>
              <a:rPr lang="nb-NO" sz="800" b="0" i="0" u="none" strike="noStrike" kern="1200" baseline="0" err="1">
                <a:solidFill>
                  <a:schemeClr val="tx1"/>
                </a:solidFill>
                <a:latin typeface="+mn-lt"/>
                <a:ea typeface="+mn-ea"/>
                <a:cs typeface="+mn-cs"/>
              </a:rPr>
              <a:t>use</a:t>
            </a:r>
            <a:r>
              <a:rPr lang="nb-NO" sz="800" b="0" i="0" u="none" strike="noStrike" kern="1200" baseline="0">
                <a:solidFill>
                  <a:schemeClr val="tx1"/>
                </a:solidFill>
                <a:latin typeface="+mn-lt"/>
                <a:ea typeface="+mn-ea"/>
                <a:cs typeface="+mn-cs"/>
              </a:rPr>
              <a:t> cases) eller andre høynivåbeskrivelser eller modeller av systemets oppførsel, interaksjoner med operativsystemet og systemressurser.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Systemtesting bør omfatte både funksjonelle og ikke-funksjonelle krav til systemet og krav om datakvalitet. Krav kan eksistere som tekster og/eller modeller. Testere må også håndtere ufullstendige eller udokumenterte krav. Systemtesting av funksjonelle krav starter ved at man bruker de mest egnede spesifikasjonsbaserte (svart boks) teknikker for det aspekt ved systemet en skal teste. For eksempel kan en lage en beslutningstabell for kombinasjoner av resultater beskrevet i forretningsreglene. Strukturbaserte teknikker (hvit boks) kan etterpå brukes for å sjekke grundigheten av testingen mht. strukturelementer som en menystruktur eller navigeringen i en webside. (Se kapittel 4.)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Ofte utfører en uavhengig testgruppe systemtesten. </a:t>
            </a:r>
            <a:endParaRPr lang="nb-NO"/>
          </a:p>
        </p:txBody>
      </p:sp>
      <p:sp>
        <p:nvSpPr>
          <p:cNvPr id="4" name="Date Placeholder 3"/>
          <p:cNvSpPr>
            <a:spLocks noGrp="1"/>
          </p:cNvSpPr>
          <p:nvPr>
            <p:ph type="dt" idx="10"/>
          </p:nvPr>
        </p:nvSpPr>
        <p:spPr/>
        <p:txBody>
          <a:bodyPr/>
          <a:lstStyle/>
          <a:p>
            <a:fld id="{65F39E80-B9A6-433A-BACB-870AD642923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55</a:t>
            </a:fld>
            <a:endParaRPr lang="en-GB" sz="1100"/>
          </a:p>
        </p:txBody>
      </p:sp>
    </p:spTree>
    <p:extLst>
      <p:ext uri="{BB962C8B-B14F-4D97-AF65-F5344CB8AC3E}">
        <p14:creationId xmlns:p14="http://schemas.microsoft.com/office/powerpoint/2010/main" val="18569413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358E1EC6-09F8-41EF-BBBD-FF06E566077C}"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a:t>
            </a:fld>
            <a:endParaRPr lang="en-GB" sz="1100"/>
          </a:p>
        </p:txBody>
      </p:sp>
    </p:spTree>
    <p:extLst>
      <p:ext uri="{BB962C8B-B14F-4D97-AF65-F5344CB8AC3E}">
        <p14:creationId xmlns:p14="http://schemas.microsoft.com/office/powerpoint/2010/main" val="34339598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aseline="0"/>
              <a:t>Akseptansetest er ofte et ansvarsområde for kunde. Mål er å etablere tillit til systemet. Bedømmer om det er klart til å bli installert. Har et klart mål, og man bør ikke finne for mye feil. Finne feil er ikke hovedmålet!</a:t>
            </a:r>
          </a:p>
          <a:p>
            <a:pPr marL="0" indent="0">
              <a:buFontTx/>
              <a:buNone/>
            </a:pPr>
            <a:endParaRPr lang="nb-NO" baseline="0"/>
          </a:p>
          <a:p>
            <a:pPr marL="0" indent="0">
              <a:buFontTx/>
              <a:buNone/>
            </a:pPr>
            <a:r>
              <a:rPr lang="nb-NO" baseline="0"/>
              <a:t>Trenger ikke å være siste steg av test, </a:t>
            </a:r>
            <a:r>
              <a:rPr lang="nb-NO" baseline="0" err="1"/>
              <a:t>f.eks</a:t>
            </a:r>
            <a:r>
              <a:rPr lang="nb-NO" baseline="0"/>
              <a:t> </a:t>
            </a:r>
            <a:r>
              <a:rPr lang="nb-NO" baseline="0" err="1"/>
              <a:t>large-scale</a:t>
            </a:r>
            <a:r>
              <a:rPr lang="nb-NO" baseline="0"/>
              <a:t> system </a:t>
            </a:r>
            <a:r>
              <a:rPr lang="nb-NO" baseline="0" err="1"/>
              <a:t>integration</a:t>
            </a:r>
            <a:r>
              <a:rPr lang="nb-NO" baseline="0"/>
              <a:t> </a:t>
            </a:r>
            <a:r>
              <a:rPr lang="nb-NO" baseline="0" err="1"/>
              <a:t>acceptance</a:t>
            </a:r>
            <a:r>
              <a:rPr lang="nb-NO" baseline="0"/>
              <a:t> testing av et system. </a:t>
            </a:r>
          </a:p>
          <a:p>
            <a:pPr marL="0" indent="0">
              <a:buNone/>
            </a:pPr>
            <a:endParaRPr lang="nb-NO"/>
          </a:p>
          <a:p>
            <a:pPr marL="0" indent="0">
              <a:buNone/>
            </a:pPr>
            <a:r>
              <a:rPr lang="nb-NO" sz="800" b="0" i="0" u="none" strike="noStrike" kern="1200" baseline="0">
                <a:solidFill>
                  <a:schemeClr val="tx1"/>
                </a:solidFill>
                <a:latin typeface="+mn-lt"/>
                <a:ea typeface="+mn-ea"/>
                <a:cs typeface="+mn-cs"/>
              </a:rPr>
              <a:t>Akseptansetesting er ofte et ansvarsområde for kundene eller brukerne av et system. Andre interessenter kan også bli involvert.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Målet med akseptansetestingen er å etablere tillit til systemet, delsystemet eller spesifikke ikke-funksjonelle egenskaper av et system. Å finne feil er ikke hovedfokus i akseptansetestingen. </a:t>
            </a:r>
          </a:p>
          <a:p>
            <a:pPr marL="0" indent="0">
              <a:buNone/>
            </a:pPr>
            <a:r>
              <a:rPr lang="nb-NO" sz="800" b="0" i="0" u="none" strike="noStrike" kern="1200" baseline="0">
                <a:solidFill>
                  <a:schemeClr val="tx1"/>
                </a:solidFill>
                <a:latin typeface="+mn-lt"/>
                <a:ea typeface="+mn-ea"/>
                <a:cs typeface="+mn-cs"/>
              </a:rPr>
              <a:t>Akseptansetesting kan bedømme om et system er klart for å bli installert og brukt, selv om det ikke nødvendigvis er siste testnivå. For eksempel, en systemintegrasjonstest i stor skala kan komme etter akseptansetesten for et system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Akseptansetesting kan skje på flere ulike tider i livssyklusen, for eksempel: </a:t>
            </a:r>
          </a:p>
          <a:p>
            <a:pPr marL="0" indent="0">
              <a:buNone/>
            </a:pPr>
            <a:r>
              <a:rPr lang="nb-NO" sz="800" b="0" i="0" u="none" strike="noStrike" kern="1200" baseline="0">
                <a:solidFill>
                  <a:schemeClr val="tx1"/>
                </a:solidFill>
                <a:latin typeface="+mn-lt"/>
                <a:ea typeface="+mn-ea"/>
                <a:cs typeface="+mn-cs"/>
              </a:rPr>
              <a:t>• Et standardprodukt kan bli akseptansetestet når det blir installert eller integrert. </a:t>
            </a:r>
          </a:p>
          <a:p>
            <a:pPr marL="0" indent="0">
              <a:buNone/>
            </a:pPr>
            <a:r>
              <a:rPr lang="nb-NO" sz="800" b="0" i="0" u="none" strike="noStrike" kern="1200" baseline="0">
                <a:solidFill>
                  <a:schemeClr val="tx1"/>
                </a:solidFill>
                <a:latin typeface="+mn-lt"/>
                <a:ea typeface="+mn-ea"/>
                <a:cs typeface="+mn-cs"/>
              </a:rPr>
              <a:t>• Akseptansetesting av brukbarheten av en komponent kan bli utført under komponenttesting. </a:t>
            </a:r>
          </a:p>
          <a:p>
            <a:pPr marL="0" indent="0">
              <a:buNone/>
            </a:pPr>
            <a:r>
              <a:rPr lang="nb-NO" sz="800" b="0" i="0" u="none" strike="noStrike" kern="1200" baseline="0">
                <a:solidFill>
                  <a:schemeClr val="tx1"/>
                </a:solidFill>
                <a:latin typeface="+mn-lt"/>
                <a:ea typeface="+mn-ea"/>
                <a:cs typeface="+mn-cs"/>
              </a:rPr>
              <a:t>• Akseptansetesting av en ny funksjonell forbedring kan komme før systemtesting. </a:t>
            </a:r>
          </a:p>
          <a:p>
            <a:pPr marL="0" indent="0">
              <a:buNone/>
            </a:pPr>
            <a:endParaRPr lang="nb-NO"/>
          </a:p>
        </p:txBody>
      </p:sp>
      <p:sp>
        <p:nvSpPr>
          <p:cNvPr id="4" name="Date Placeholder 3"/>
          <p:cNvSpPr>
            <a:spLocks noGrp="1"/>
          </p:cNvSpPr>
          <p:nvPr>
            <p:ph type="dt" idx="10"/>
          </p:nvPr>
        </p:nvSpPr>
        <p:spPr/>
        <p:txBody>
          <a:bodyPr/>
          <a:lstStyle/>
          <a:p>
            <a:fld id="{0E2BA821-8F5D-4FC4-BECD-713C4B4C4E50}"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56</a:t>
            </a:fld>
            <a:endParaRPr lang="en-GB" sz="1100"/>
          </a:p>
        </p:txBody>
      </p:sp>
    </p:spTree>
    <p:extLst>
      <p:ext uri="{BB962C8B-B14F-4D97-AF65-F5344CB8AC3E}">
        <p14:creationId xmlns:p14="http://schemas.microsoft.com/office/powerpoint/2010/main" val="121733854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a:t>For hvert testnivå kan en identifisere følgende: generiske mål, arbeidsprodukter en bruker for å konstruere testtilfelle (testgrunnlag), testobjekt, typiske feil som skal finnes, krav til rammer og verktøystøtte, samt spesifikk strategi.</a:t>
            </a:r>
          </a:p>
          <a:p>
            <a:pPr marL="0" indent="0">
              <a:buNone/>
            </a:pP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aseline="0"/>
              <a:t>Testnivåer kan kombineres avhengig av prosjekt eller systemarkitektur. </a:t>
            </a:r>
          </a:p>
          <a:p>
            <a:pPr marL="0" indent="0">
              <a:buNone/>
            </a:pPr>
            <a:endParaRPr lang="nb-NO" baseline="0"/>
          </a:p>
        </p:txBody>
      </p:sp>
      <p:sp>
        <p:nvSpPr>
          <p:cNvPr id="4" name="Date Placeholder 3"/>
          <p:cNvSpPr>
            <a:spLocks noGrp="1"/>
          </p:cNvSpPr>
          <p:nvPr>
            <p:ph type="dt" idx="10"/>
          </p:nvPr>
        </p:nvSpPr>
        <p:spPr/>
        <p:txBody>
          <a:bodyPr/>
          <a:lstStyle/>
          <a:p>
            <a:fld id="{E6606B27-6212-4DC1-8FDF-B59F22C4FA1C}"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57</a:t>
            </a:fld>
            <a:endParaRPr lang="en-GB" sz="1100"/>
          </a:p>
        </p:txBody>
      </p:sp>
    </p:spTree>
    <p:extLst>
      <p:ext uri="{BB962C8B-B14F-4D97-AF65-F5344CB8AC3E}">
        <p14:creationId xmlns:p14="http://schemas.microsoft.com/office/powerpoint/2010/main" val="16780504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En </a:t>
            </a:r>
            <a:r>
              <a:rPr lang="nb-NO" sz="800" b="0" i="0" u="none" strike="noStrike" kern="1200" baseline="0" err="1">
                <a:solidFill>
                  <a:schemeClr val="tx1"/>
                </a:solidFill>
                <a:latin typeface="+mn-lt"/>
                <a:ea typeface="+mn-ea"/>
                <a:cs typeface="+mn-cs"/>
              </a:rPr>
              <a:t>testtype</a:t>
            </a:r>
            <a:r>
              <a:rPr lang="nb-NO" sz="800" b="0" i="0" u="none" strike="noStrike" kern="1200" baseline="0">
                <a:solidFill>
                  <a:schemeClr val="tx1"/>
                </a:solidFill>
                <a:latin typeface="+mn-lt"/>
                <a:ea typeface="+mn-ea"/>
                <a:cs typeface="+mn-cs"/>
              </a:rPr>
              <a:t> er fokusert på et bestemt </a:t>
            </a:r>
            <a:r>
              <a:rPr lang="nb-NO" sz="800" b="0" i="0" u="none" strike="noStrike" kern="1200" baseline="0" err="1">
                <a:solidFill>
                  <a:schemeClr val="tx1"/>
                </a:solidFill>
                <a:latin typeface="+mn-lt"/>
                <a:ea typeface="+mn-ea"/>
                <a:cs typeface="+mn-cs"/>
              </a:rPr>
              <a:t>testmål</a:t>
            </a:r>
            <a:r>
              <a:rPr lang="nb-NO" sz="800" b="0" i="0" u="none" strike="noStrike" kern="1200" baseline="0">
                <a:solidFill>
                  <a:schemeClr val="tx1"/>
                </a:solidFill>
                <a:latin typeface="+mn-lt"/>
                <a:ea typeface="+mn-ea"/>
                <a:cs typeface="+mn-cs"/>
              </a:rPr>
              <a:t>/</a:t>
            </a:r>
            <a:r>
              <a:rPr lang="nb-NO" baseline="0"/>
              <a:t>«target» </a:t>
            </a:r>
            <a:r>
              <a:rPr lang="nb-NO" sz="800" b="0" i="0" u="none" strike="noStrike" kern="1200" baseline="0">
                <a:solidFill>
                  <a:schemeClr val="tx1"/>
                </a:solidFill>
                <a:latin typeface="+mn-lt"/>
                <a:ea typeface="+mn-ea"/>
                <a:cs typeface="+mn-cs"/>
              </a:rPr>
              <a:t>, som kan være en av følgende: </a:t>
            </a:r>
          </a:p>
          <a:p>
            <a:pPr marL="0" indent="0">
              <a:buNone/>
            </a:pPr>
            <a:r>
              <a:rPr lang="nb-NO" sz="800" b="0" i="0" u="none" strike="noStrike" kern="1200" baseline="0">
                <a:solidFill>
                  <a:schemeClr val="tx1"/>
                </a:solidFill>
                <a:latin typeface="+mn-lt"/>
                <a:ea typeface="+mn-ea"/>
                <a:cs typeface="+mn-cs"/>
              </a:rPr>
              <a:t>• Test av en funksjon som programmet skal utføre </a:t>
            </a:r>
          </a:p>
          <a:p>
            <a:r>
              <a:rPr lang="nb-NO" sz="800" b="0" i="0" u="none" strike="noStrike" kern="1200" baseline="0">
                <a:solidFill>
                  <a:schemeClr val="tx1"/>
                </a:solidFill>
                <a:latin typeface="+mn-lt"/>
                <a:ea typeface="+mn-ea"/>
                <a:cs typeface="+mn-cs"/>
              </a:rPr>
              <a:t>En ikke-funksjonell kvalitetsegenskap, som for eksempel pålitelighet eller brukbarhet, strukturen eller arkitekturen til programmet eller systemet </a:t>
            </a:r>
          </a:p>
          <a:p>
            <a:r>
              <a:rPr lang="nb-NO" sz="800" b="0" i="0" u="none" strike="noStrike" kern="1200" baseline="0">
                <a:solidFill>
                  <a:schemeClr val="tx1"/>
                </a:solidFill>
                <a:latin typeface="+mn-lt"/>
                <a:ea typeface="+mn-ea"/>
                <a:cs typeface="+mn-cs"/>
              </a:rPr>
              <a:t>Relatert til endringer, dvs. sikring at feil har blitt rettet (retesting) og kontroll mot utilsiktede bivirkninger (regresjonstesting). </a:t>
            </a:r>
          </a:p>
          <a:p>
            <a:endParaRPr lang="nb-NO" sz="800" b="0" i="0" u="none" strike="noStrike" kern="1200" baseline="0">
              <a:solidFill>
                <a:schemeClr val="tx1"/>
              </a:solidFill>
              <a:latin typeface="+mn-lt"/>
              <a:ea typeface="+mn-ea"/>
              <a:cs typeface="+mn-cs"/>
            </a:endParaRPr>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aseline="0"/>
              <a:t>Avhengig av hva målet er, blir ulik testing organisert ulikt. </a:t>
            </a:r>
            <a:r>
              <a:rPr lang="nb-NO" baseline="0" err="1"/>
              <a:t>F.eks</a:t>
            </a:r>
            <a:r>
              <a:rPr lang="nb-NO" baseline="0"/>
              <a:t> blir systemtest med test av ytelse annerledes enn komponenttesting med fokus på </a:t>
            </a:r>
            <a:r>
              <a:rPr lang="nb-NO" baseline="0" err="1"/>
              <a:t>decision</a:t>
            </a:r>
            <a:r>
              <a:rPr lang="nb-NO" baseline="0"/>
              <a:t> </a:t>
            </a:r>
            <a:r>
              <a:rPr lang="nb-NO" baseline="0" err="1"/>
              <a:t>coverage</a:t>
            </a:r>
            <a:r>
              <a:rPr lang="nb-NO" baseline="0"/>
              <a:t>. </a:t>
            </a:r>
            <a:endParaRPr lang="nb-NO" sz="800" b="0" i="0" u="none" strike="noStrike" kern="1200" baseline="0">
              <a:solidFill>
                <a:schemeClr val="tx1"/>
              </a:solidFill>
              <a:latin typeface="+mn-lt"/>
              <a:ea typeface="+mn-ea"/>
              <a:cs typeface="+mn-cs"/>
            </a:endParaRPr>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sz="800" b="0" i="0" u="none" strike="noStrike" kern="1200" baseline="0">
                <a:solidFill>
                  <a:schemeClr val="tx1"/>
                </a:solidFill>
                <a:latin typeface="+mn-lt"/>
                <a:ea typeface="+mn-ea"/>
                <a:cs typeface="+mn-cs"/>
              </a:rPr>
              <a:t>Man kan utvikle eller bruke en modell av programvaren for strukturell testing (for eksempel en kontrollflytmodell eller modell av menystrukturen), ikke-funksjonell testing (for eksempel en modell for ytelse eller brukervennlighet, en </a:t>
            </a:r>
            <a:r>
              <a:rPr lang="nb-NO" sz="800" b="0" i="0" u="none" strike="noStrike" kern="1200" baseline="0" err="1">
                <a:solidFill>
                  <a:schemeClr val="tx1"/>
                </a:solidFill>
                <a:latin typeface="+mn-lt"/>
                <a:ea typeface="+mn-ea"/>
                <a:cs typeface="+mn-cs"/>
              </a:rPr>
              <a:t>trusselmodell</a:t>
            </a:r>
            <a:r>
              <a:rPr lang="nb-NO" sz="800" b="0" i="0" u="none" strike="noStrike" kern="1200" baseline="0">
                <a:solidFill>
                  <a:schemeClr val="tx1"/>
                </a:solidFill>
                <a:latin typeface="+mn-lt"/>
                <a:ea typeface="+mn-ea"/>
                <a:cs typeface="+mn-cs"/>
              </a:rPr>
              <a:t> for sikkerhet), og for funksjonell testing (for eksempel en prosessflytmodell, tilstandsmodell eller en spesifikasjon i naturlig språk).  </a:t>
            </a:r>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sz="800" b="0" i="0" u="none" strike="noStrike" kern="1200" baseline="0">
                <a:solidFill>
                  <a:schemeClr val="tx1"/>
                </a:solidFill>
                <a:latin typeface="+mn-lt"/>
                <a:ea typeface="+mn-ea"/>
                <a:cs typeface="+mn-cs"/>
              </a:rPr>
              <a:t>- Disse er nærmere beskrevet i kapittel 4</a:t>
            </a:r>
          </a:p>
        </p:txBody>
      </p:sp>
      <p:sp>
        <p:nvSpPr>
          <p:cNvPr id="4" name="Date Placeholder 3"/>
          <p:cNvSpPr>
            <a:spLocks noGrp="1"/>
          </p:cNvSpPr>
          <p:nvPr>
            <p:ph type="dt" idx="10"/>
          </p:nvPr>
        </p:nvSpPr>
        <p:spPr/>
        <p:txBody>
          <a:bodyPr/>
          <a:lstStyle/>
          <a:p>
            <a:fld id="{E6606B27-6212-4DC1-8FDF-B59F22C4FA1C}"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58</a:t>
            </a:fld>
            <a:endParaRPr lang="en-GB" sz="1100"/>
          </a:p>
        </p:txBody>
      </p:sp>
    </p:spTree>
    <p:extLst>
      <p:ext uri="{BB962C8B-B14F-4D97-AF65-F5344CB8AC3E}">
        <p14:creationId xmlns:p14="http://schemas.microsoft.com/office/powerpoint/2010/main" val="243070544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aseline="0"/>
              <a:t>Spesifikasjonsbaserte teknikker kan brukes for å utlede testbetingelser og testtilfelle fra systemets funksjonalitet (eller kunnskap om systemet). </a:t>
            </a:r>
          </a:p>
          <a:p>
            <a:pPr marL="0" indent="0">
              <a:buFontTx/>
              <a:buNone/>
            </a:pPr>
            <a:endParaRPr lang="nb-NO" baseline="0"/>
          </a:p>
          <a:p>
            <a:pPr marL="0" indent="0">
              <a:buFontTx/>
              <a:buNone/>
            </a:pPr>
            <a:r>
              <a:rPr lang="nb-NO" baseline="0"/>
              <a:t>Funksjonell testing er opptatt av den eksternt synlige oppførselen av programvaren (</a:t>
            </a:r>
            <a:r>
              <a:rPr lang="nb-NO" baseline="0" err="1"/>
              <a:t>black</a:t>
            </a:r>
            <a:r>
              <a:rPr lang="nb-NO" baseline="0"/>
              <a:t> </a:t>
            </a:r>
            <a:r>
              <a:rPr lang="nb-NO" baseline="0" err="1"/>
              <a:t>box</a:t>
            </a:r>
            <a:r>
              <a:rPr lang="nb-NO" baseline="0"/>
              <a:t>),  dvs. «hva» systemet gjør.</a:t>
            </a:r>
          </a:p>
          <a:p>
            <a:pPr marL="0" indent="0">
              <a:buFontTx/>
              <a:buNone/>
            </a:pPr>
            <a:endParaRPr lang="nb-NO" baseline="0"/>
          </a:p>
          <a:p>
            <a:pPr marL="0" indent="0">
              <a:buNone/>
            </a:pPr>
            <a:r>
              <a:rPr lang="nb-NO" sz="800" b="0" i="0" u="none" strike="noStrike" kern="1200" baseline="0">
                <a:solidFill>
                  <a:schemeClr val="tx1"/>
                </a:solidFill>
                <a:latin typeface="+mn-lt"/>
                <a:ea typeface="+mn-ea"/>
                <a:cs typeface="+mn-cs"/>
              </a:rPr>
              <a:t>Funksjonen et system, delsystem eller en komponent skal utføre kan være beskrevet i arbeidsprodukter som for eksempel en kravspesifikasjon, brukstilfelle (</a:t>
            </a:r>
            <a:r>
              <a:rPr lang="nb-NO" sz="800" b="0" i="0" u="none" strike="noStrike" kern="1200" baseline="0" err="1">
                <a:solidFill>
                  <a:schemeClr val="tx1"/>
                </a:solidFill>
                <a:latin typeface="+mn-lt"/>
                <a:ea typeface="+mn-ea"/>
                <a:cs typeface="+mn-cs"/>
              </a:rPr>
              <a:t>use</a:t>
            </a:r>
            <a:r>
              <a:rPr lang="nb-NO" sz="800" b="0" i="0" u="none" strike="noStrike" kern="1200" baseline="0">
                <a:solidFill>
                  <a:schemeClr val="tx1"/>
                </a:solidFill>
                <a:latin typeface="+mn-lt"/>
                <a:ea typeface="+mn-ea"/>
                <a:cs typeface="+mn-cs"/>
              </a:rPr>
              <a:t> case), eller en funksjonell spesifikasjon, eller de kan være udokumentert (underforstått).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Funksjonelle tester er basert på funksjoner og ”</a:t>
            </a:r>
            <a:r>
              <a:rPr lang="nb-NO" sz="800" b="0" i="0" u="none" strike="noStrike" kern="1200" baseline="0" err="1">
                <a:solidFill>
                  <a:schemeClr val="tx1"/>
                </a:solidFill>
                <a:latin typeface="+mn-lt"/>
                <a:ea typeface="+mn-ea"/>
                <a:cs typeface="+mn-cs"/>
              </a:rPr>
              <a:t>features</a:t>
            </a:r>
            <a:r>
              <a:rPr lang="nb-NO" sz="800" b="0" i="0" u="none" strike="noStrike" kern="1200" baseline="0">
                <a:solidFill>
                  <a:schemeClr val="tx1"/>
                </a:solidFill>
                <a:latin typeface="+mn-lt"/>
                <a:ea typeface="+mn-ea"/>
                <a:cs typeface="+mn-cs"/>
              </a:rPr>
              <a:t>” (beskrevet i dokumenter eller kjent av testerne) og deres interaksjon med spesifikke systemer, og kan utføres på alle testnivåer (tester for komponenter kan for eksempel baseres på komponentspesifikasjonen).</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Spesifikasjonsbaserte teknikker kan brukes for å utlede testbetingelser og testtilfelle fra programvarens eller systemets funksjonalitet (tema i kapittel 4). </a:t>
            </a:r>
          </a:p>
        </p:txBody>
      </p:sp>
      <p:sp>
        <p:nvSpPr>
          <p:cNvPr id="4" name="Date Placeholder 3"/>
          <p:cNvSpPr>
            <a:spLocks noGrp="1"/>
          </p:cNvSpPr>
          <p:nvPr>
            <p:ph type="dt" idx="10"/>
          </p:nvPr>
        </p:nvSpPr>
        <p:spPr/>
        <p:txBody>
          <a:bodyPr/>
          <a:lstStyle/>
          <a:p>
            <a:fld id="{B3EE1B93-2BC1-42E2-913B-AF4867FFF74B}"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60</a:t>
            </a:fld>
            <a:endParaRPr lang="en-GB" sz="1100"/>
          </a:p>
        </p:txBody>
      </p:sp>
    </p:spTree>
    <p:extLst>
      <p:ext uri="{BB962C8B-B14F-4D97-AF65-F5344CB8AC3E}">
        <p14:creationId xmlns:p14="http://schemas.microsoft.com/office/powerpoint/2010/main" val="283445419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Ikke-funksjonell testing omfatter, men er ikke begrenset til, ytelsestesting, belastningstesting, stresstesting, brukbarhetstesting, </a:t>
            </a:r>
            <a:r>
              <a:rPr lang="nb-NO" sz="800" b="0" i="0" u="none" strike="noStrike" kern="1200" baseline="0" err="1">
                <a:solidFill>
                  <a:schemeClr val="tx1"/>
                </a:solidFill>
                <a:latin typeface="+mn-lt"/>
                <a:ea typeface="+mn-ea"/>
                <a:cs typeface="+mn-cs"/>
              </a:rPr>
              <a:t>vedlikeholdbarhetstesting</a:t>
            </a:r>
            <a:r>
              <a:rPr lang="nb-NO" sz="800" b="0" i="0" u="none" strike="noStrike" kern="1200" baseline="0">
                <a:solidFill>
                  <a:schemeClr val="tx1"/>
                </a:solidFill>
                <a:latin typeface="+mn-lt"/>
                <a:ea typeface="+mn-ea"/>
                <a:cs typeface="+mn-cs"/>
              </a:rPr>
              <a:t>, pålitelighetstesting og portabilitetstesting. Dette er testing av «hvordan» systemet virker.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Begrepet ikke-funksjonell testing beskriver testene som kreves for å måle egenskaper av systemer og programvare som kan kvantifiseres på en variabel skala, som for eksempel svartider for ytelsestesting.</a:t>
            </a:r>
            <a:endParaRPr lang="nb-NO"/>
          </a:p>
        </p:txBody>
      </p:sp>
      <p:sp>
        <p:nvSpPr>
          <p:cNvPr id="4" name="Date Placeholder 3"/>
          <p:cNvSpPr>
            <a:spLocks noGrp="1"/>
          </p:cNvSpPr>
          <p:nvPr>
            <p:ph type="dt" idx="10"/>
          </p:nvPr>
        </p:nvSpPr>
        <p:spPr/>
        <p:txBody>
          <a:bodyPr/>
          <a:lstStyle/>
          <a:p>
            <a:fld id="{608E3E27-F179-47E1-B17E-6E21D17FFFC6}"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61</a:t>
            </a:fld>
            <a:endParaRPr lang="en-GB" sz="1100"/>
          </a:p>
        </p:txBody>
      </p:sp>
    </p:spTree>
    <p:extLst>
      <p:ext uri="{BB962C8B-B14F-4D97-AF65-F5344CB8AC3E}">
        <p14:creationId xmlns:p14="http://schemas.microsoft.com/office/powerpoint/2010/main" val="326830678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Strukturell (hvit boks) testing kan utføres på alle testnivå. Strukturelle teknikker blir best brukt etter spesifikasjonsbaserte teknikker, for hjelp til å måle grundigheten av testingen. Dette gjøres ved å bedømme dekningen av diverse typer struktur.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Dekningsgraden for en struktur som er blitt testet, uttrykkes ved andel fullførte tester i prosent av alle de mulige testene for det valgte dekningskriteriet. Dekningsgraden er altså graden som en struktur har blitt utført gjennom en testsuite, uttrykt som en prosent. Hvis dekningen ikke er 100%, kan en lage flere tester for å teste de ting som manglet, og dermed øke dekningsgraden. Slike teknikker er beskrevet i kapittel 4.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En kan bruke verktøy for å måle dekningsgraden mot kode av de elementene som testes, på alle testnivåer, men spesielt i komponenttestingen og i komponentintegrasjonstestingen. Eksempel på slike elementer er programinstruksjoner og forgreninger. Strukturell testing kan også baseres på arkitekturen av et system, som for eksempel </a:t>
            </a:r>
            <a:r>
              <a:rPr lang="nb-NO" sz="800" b="0" i="0" u="none" strike="noStrike" kern="1200" baseline="0" err="1">
                <a:solidFill>
                  <a:schemeClr val="tx1"/>
                </a:solidFill>
                <a:latin typeface="+mn-lt"/>
                <a:ea typeface="+mn-ea"/>
                <a:cs typeface="+mn-cs"/>
              </a:rPr>
              <a:t>kallhierarkiet</a:t>
            </a:r>
            <a:r>
              <a:rPr lang="nb-NO" sz="800" b="0" i="0" u="none" strike="noStrike" kern="1200" baseline="0">
                <a:solidFill>
                  <a:schemeClr val="tx1"/>
                </a:solidFill>
                <a:latin typeface="+mn-lt"/>
                <a:ea typeface="+mn-ea"/>
                <a:cs typeface="+mn-cs"/>
              </a:rPr>
              <a: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Strukturelle testteknikker kan også brukes på nivåene systemtest, systemintegrasjonstest og akseptansetest (for eksempel mot modeller av forretningsgangen eller menystrukturer). </a:t>
            </a:r>
            <a:endParaRPr lang="nb-NO"/>
          </a:p>
        </p:txBody>
      </p:sp>
      <p:sp>
        <p:nvSpPr>
          <p:cNvPr id="4" name="Date Placeholder 3"/>
          <p:cNvSpPr>
            <a:spLocks noGrp="1"/>
          </p:cNvSpPr>
          <p:nvPr>
            <p:ph type="dt" idx="10"/>
          </p:nvPr>
        </p:nvSpPr>
        <p:spPr/>
        <p:txBody>
          <a:bodyPr/>
          <a:lstStyle/>
          <a:p>
            <a:fld id="{9F678315-8F6B-415B-BBB1-A08D43755C57}"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62</a:t>
            </a:fld>
            <a:endParaRPr lang="en-GB" sz="1100"/>
          </a:p>
        </p:txBody>
      </p:sp>
    </p:spTree>
    <p:extLst>
      <p:ext uri="{BB962C8B-B14F-4D97-AF65-F5344CB8AC3E}">
        <p14:creationId xmlns:p14="http://schemas.microsoft.com/office/powerpoint/2010/main" val="178453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Etter at en feil er funnet og rettet, bør programvaren re-testes for å bekrefte at den opprinnelige feilen er rettet riktig. Dette kalles for bekreftelse (re-testing). Debugging (lokalisering av feil og feilretting) er en utviklingsaktivitet, ikke en testaktivitet.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Regresjonstesting er ny testing av et tidligere testet program etter modifikasjoner. Dette gjøres for å sikre at feil ikke er blitt introdusert i uendrede områder i produktet. Regresjonstest tjener også til å oppdage feil som lå skult i uendrede områder i produktet, men som blir tilgjengelige etter endringen. Regresjonstest blir utført etter endringer i programvaren eller omgivelsen. Disse feilene kan enten være i programvaren som testes eller i en annen relatert eller urelatert programvarekomponent. Regresjonstesting utføres når programvaren eller dens omgivelse blir endret. Omfanget av regresjonstesting baseres på risikoen for å ikke finne feil i programvaren som virket før.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Tester bør være mulig å gjenta hvis de skal brukes til re-testing og for å hjelpe regresjonstestingen.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Regresjonstesting kan utføres på alle testnivåer og omfatter funksjonell, ikke-funksjonell og strukturell testing. Regresjonstestsuiter kjøres mange ganger og utvikler seg generelt langsomt. Dette betyr at regresjonstesting er en sterk kandidat for automatisering. </a:t>
            </a:r>
            <a:endParaRPr lang="nb-NO"/>
          </a:p>
        </p:txBody>
      </p:sp>
      <p:sp>
        <p:nvSpPr>
          <p:cNvPr id="4" name="Date Placeholder 3"/>
          <p:cNvSpPr>
            <a:spLocks noGrp="1"/>
          </p:cNvSpPr>
          <p:nvPr>
            <p:ph type="dt" idx="10"/>
          </p:nvPr>
        </p:nvSpPr>
        <p:spPr/>
        <p:txBody>
          <a:bodyPr/>
          <a:lstStyle/>
          <a:p>
            <a:fld id="{D20A80ED-CC28-448B-89EF-0CEB41118D51}"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63</a:t>
            </a:fld>
            <a:endParaRPr lang="en-GB" sz="1100"/>
          </a:p>
        </p:txBody>
      </p:sp>
    </p:spTree>
    <p:extLst>
      <p:ext uri="{BB962C8B-B14F-4D97-AF65-F5344CB8AC3E}">
        <p14:creationId xmlns:p14="http://schemas.microsoft.com/office/powerpoint/2010/main" val="266687660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Når et programvaresystem er satt i drift, er det ofte i drift for år eller tiår. I løpet av denne tiden blir systemet, dets konfigurasjonsdata eller dets omgivelse ofte korrigert, endret eller utvidet. For suksess i </a:t>
            </a:r>
            <a:r>
              <a:rPr lang="nb-NO" sz="800" b="0" i="0" u="none" strike="noStrike" kern="1200" baseline="0" err="1">
                <a:solidFill>
                  <a:schemeClr val="tx1"/>
                </a:solidFill>
                <a:latin typeface="+mn-lt"/>
                <a:ea typeface="+mn-ea"/>
                <a:cs typeface="+mn-cs"/>
              </a:rPr>
              <a:t>vedlikeholdstesting</a:t>
            </a:r>
            <a:r>
              <a:rPr lang="nb-NO" sz="800" b="0" i="0" u="none" strike="noStrike" kern="1200" baseline="0">
                <a:solidFill>
                  <a:schemeClr val="tx1"/>
                </a:solidFill>
                <a:latin typeface="+mn-lt"/>
                <a:ea typeface="+mn-ea"/>
                <a:cs typeface="+mn-cs"/>
              </a:rPr>
              <a:t> er det avgjørende at frigivelser blir planlagt på forhånd. En må skille mellom planlagte frigivelser og </a:t>
            </a:r>
            <a:r>
              <a:rPr lang="nb-NO" sz="800" b="0" i="0" u="none" strike="noStrike" kern="1200" baseline="0" err="1">
                <a:solidFill>
                  <a:schemeClr val="tx1"/>
                </a:solidFill>
                <a:latin typeface="+mn-lt"/>
                <a:ea typeface="+mn-ea"/>
                <a:cs typeface="+mn-cs"/>
              </a:rPr>
              <a:t>nødsendringer</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Vedlikeholdstesting</a:t>
            </a:r>
            <a:r>
              <a:rPr lang="nb-NO" sz="800" b="0" i="0" u="none" strike="noStrike" kern="1200" baseline="0">
                <a:solidFill>
                  <a:schemeClr val="tx1"/>
                </a:solidFill>
                <a:latin typeface="+mn-lt"/>
                <a:ea typeface="+mn-ea"/>
                <a:cs typeface="+mn-cs"/>
              </a:rPr>
              <a:t> blir gjort på et eksisterende system i drift, og blir utløst av endringer i omgivelsen, endringer, migrasjon eller avvikling av programvaren eller systemet. </a:t>
            </a:r>
          </a:p>
          <a:p>
            <a:pPr marL="0" indent="0">
              <a:buNone/>
            </a:pPr>
            <a:endParaRPr lang="nb-NO" sz="800" b="0" i="0" u="none" strike="noStrike" kern="1200" baseline="0">
              <a:solidFill>
                <a:schemeClr val="tx1"/>
              </a:solidFill>
              <a:latin typeface="+mn-lt"/>
              <a:ea typeface="+mn-ea"/>
              <a:cs typeface="+mn-cs"/>
            </a:endParaRPr>
          </a:p>
          <a:p>
            <a:pPr marL="88900" indent="-88900"/>
            <a:r>
              <a:rPr lang="nb-NO" sz="800" b="0" i="0" u="none" strike="noStrike" kern="1200" baseline="0">
                <a:solidFill>
                  <a:schemeClr val="tx1"/>
                </a:solidFill>
                <a:latin typeface="+mn-lt"/>
                <a:ea typeface="+mn-ea"/>
                <a:cs typeface="+mn-cs"/>
              </a:rPr>
              <a:t>Endringer omfatter planlagte forbedringer (for eksempel ved nye frigivelser), korreksjoner og </a:t>
            </a:r>
            <a:r>
              <a:rPr lang="nb-NO" sz="800" b="0" i="0" u="none" strike="noStrike" kern="1200" baseline="0" err="1">
                <a:solidFill>
                  <a:schemeClr val="tx1"/>
                </a:solidFill>
                <a:latin typeface="+mn-lt"/>
                <a:ea typeface="+mn-ea"/>
                <a:cs typeface="+mn-cs"/>
              </a:rPr>
              <a:t>nødsendringer</a:t>
            </a:r>
            <a:r>
              <a:rPr lang="nb-NO" sz="800" b="0" i="0" u="none" strike="noStrike" kern="1200" baseline="0">
                <a:solidFill>
                  <a:schemeClr val="tx1"/>
                </a:solidFill>
                <a:latin typeface="+mn-lt"/>
                <a:ea typeface="+mn-ea"/>
                <a:cs typeface="+mn-cs"/>
              </a:rPr>
              <a:t> av programvaren eller systemet. Det omfatter også endringer i omgivelsen slik som planlagte oppgraderinger av operativ- og databasesystem, planlagte oppgraderinger av standardsystemer, eller </a:t>
            </a:r>
            <a:r>
              <a:rPr lang="nb-NO" sz="800" b="0" i="0" u="none" strike="noStrike" kern="1200" baseline="0" err="1">
                <a:solidFill>
                  <a:schemeClr val="tx1"/>
                </a:solidFill>
                <a:latin typeface="+mn-lt"/>
                <a:ea typeface="+mn-ea"/>
                <a:cs typeface="+mn-cs"/>
              </a:rPr>
              <a:t>patcher</a:t>
            </a:r>
            <a:r>
              <a:rPr lang="nb-NO" sz="800" b="0" i="0" u="none" strike="noStrike" kern="1200" baseline="0">
                <a:solidFill>
                  <a:schemeClr val="tx1"/>
                </a:solidFill>
                <a:latin typeface="+mn-lt"/>
                <a:ea typeface="+mn-ea"/>
                <a:cs typeface="+mn-cs"/>
              </a:rPr>
              <a:t> for å korrigere nye sårbarheter av operativsystemet som er funnet eller blitt kjent. </a:t>
            </a:r>
          </a:p>
          <a:p>
            <a:pPr marL="88900" indent="-88900"/>
            <a:r>
              <a:rPr lang="nb-NO" sz="800" b="0" i="0" u="none" strike="noStrike" kern="1200" baseline="0" err="1">
                <a:solidFill>
                  <a:schemeClr val="tx1"/>
                </a:solidFill>
                <a:latin typeface="+mn-lt"/>
                <a:ea typeface="+mn-ea"/>
                <a:cs typeface="+mn-cs"/>
              </a:rPr>
              <a:t>Vedlikeholdstesting</a:t>
            </a:r>
            <a:r>
              <a:rPr lang="nb-NO" sz="800" b="0" i="0" u="none" strike="noStrike" kern="1200" baseline="0">
                <a:solidFill>
                  <a:schemeClr val="tx1"/>
                </a:solidFill>
                <a:latin typeface="+mn-lt"/>
                <a:ea typeface="+mn-ea"/>
                <a:cs typeface="+mn-cs"/>
              </a:rPr>
              <a:t> for migrasjon (for eksempel fra en plattform til en annen) bør omfatte driftstester av den nye omgivelsen og av den endrete programvaren. Migrasjonstesting (konverteringstesting) trengs også når data fra en annen applikasjon skal migreres inn i systemet som vedlikeholdes. </a:t>
            </a:r>
          </a:p>
          <a:p>
            <a:r>
              <a:rPr lang="nb-NO" sz="800" b="0" i="0" u="none" strike="noStrike" kern="1200" baseline="0" err="1">
                <a:solidFill>
                  <a:schemeClr val="tx1"/>
                </a:solidFill>
                <a:latin typeface="+mn-lt"/>
                <a:ea typeface="+mn-ea"/>
                <a:cs typeface="+mn-cs"/>
              </a:rPr>
              <a:t>Vedlikeholdstesting</a:t>
            </a:r>
            <a:r>
              <a:rPr lang="nb-NO" sz="800" b="0" i="0" u="none" strike="noStrike" kern="1200" baseline="0">
                <a:solidFill>
                  <a:schemeClr val="tx1"/>
                </a:solidFill>
                <a:latin typeface="+mn-lt"/>
                <a:ea typeface="+mn-ea"/>
                <a:cs typeface="+mn-cs"/>
              </a:rPr>
              <a:t> for avvikling av et system kan omfatte testing av datamigrasjon eller arkivering hvis data må oppbevares i lang tid.</a:t>
            </a:r>
          </a:p>
          <a:p>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I tillegg til testing av det som er blitt endret, omfatter </a:t>
            </a:r>
            <a:r>
              <a:rPr lang="nb-NO" sz="800" b="0" i="0" u="none" strike="noStrike" kern="1200" baseline="0" err="1">
                <a:solidFill>
                  <a:schemeClr val="tx1"/>
                </a:solidFill>
                <a:latin typeface="+mn-lt"/>
                <a:ea typeface="+mn-ea"/>
                <a:cs typeface="+mn-cs"/>
              </a:rPr>
              <a:t>vedlikeholdstesting</a:t>
            </a:r>
            <a:r>
              <a:rPr lang="nb-NO" sz="800" b="0" i="0" u="none" strike="noStrike" kern="1200" baseline="0">
                <a:solidFill>
                  <a:schemeClr val="tx1"/>
                </a:solidFill>
                <a:latin typeface="+mn-lt"/>
                <a:ea typeface="+mn-ea"/>
                <a:cs typeface="+mn-cs"/>
              </a:rPr>
              <a:t> regresjonstesting av de deler av systemet som ikke er blitt endret. Omfanget av </a:t>
            </a:r>
            <a:r>
              <a:rPr lang="nb-NO" sz="800" b="0" i="0" u="none" strike="noStrike" kern="1200" baseline="0" err="1">
                <a:solidFill>
                  <a:schemeClr val="tx1"/>
                </a:solidFill>
                <a:latin typeface="+mn-lt"/>
                <a:ea typeface="+mn-ea"/>
                <a:cs typeface="+mn-cs"/>
              </a:rPr>
              <a:t>vedlikeholdstesting</a:t>
            </a:r>
            <a:r>
              <a:rPr lang="nb-NO" sz="800" b="0" i="0" u="none" strike="noStrike" kern="1200" baseline="0">
                <a:solidFill>
                  <a:schemeClr val="tx1"/>
                </a:solidFill>
                <a:latin typeface="+mn-lt"/>
                <a:ea typeface="+mn-ea"/>
                <a:cs typeface="+mn-cs"/>
              </a:rPr>
              <a:t> henger sammen med risikoen med endringen, størrelsen på det eksisterende systemet og størrelsen på endringen. Avhengig av endringene kan </a:t>
            </a:r>
            <a:r>
              <a:rPr lang="nb-NO" sz="800" b="0" i="0" u="none" strike="noStrike" kern="1200" baseline="0" err="1">
                <a:solidFill>
                  <a:schemeClr val="tx1"/>
                </a:solidFill>
                <a:latin typeface="+mn-lt"/>
                <a:ea typeface="+mn-ea"/>
                <a:cs typeface="+mn-cs"/>
              </a:rPr>
              <a:t>vedlikeholdstesting</a:t>
            </a:r>
            <a:r>
              <a:rPr lang="nb-NO" sz="800" b="0" i="0" u="none" strike="noStrike" kern="1200" baseline="0">
                <a:solidFill>
                  <a:schemeClr val="tx1"/>
                </a:solidFill>
                <a:latin typeface="+mn-lt"/>
                <a:ea typeface="+mn-ea"/>
                <a:cs typeface="+mn-cs"/>
              </a:rPr>
              <a:t> gjøres på et eller alle testnivåer og for en eller alle testtyper. Å avgjøre hvordan endringer kan ha følger for det eksisterende system, kalles konsekvensanalyse. Denne brukes til å beslutte hvor mye regresjonstesting en skal gjøre. Konsekvensanalyse kan brukes for å avgjøre hva som skal være med i en regresjonstestsuite. </a:t>
            </a:r>
            <a:r>
              <a:rPr lang="nb-NO" sz="800" b="0" i="0" u="none" strike="noStrike" kern="1200" baseline="0" err="1">
                <a:solidFill>
                  <a:schemeClr val="tx1"/>
                </a:solidFill>
                <a:latin typeface="+mn-lt"/>
                <a:ea typeface="+mn-ea"/>
                <a:cs typeface="+mn-cs"/>
              </a:rPr>
              <a:t>Vedlikeholdstesting</a:t>
            </a:r>
            <a:r>
              <a:rPr lang="nb-NO" sz="800" b="0" i="0" u="none" strike="noStrike" kern="1200" baseline="0">
                <a:solidFill>
                  <a:schemeClr val="tx1"/>
                </a:solidFill>
                <a:latin typeface="+mn-lt"/>
                <a:ea typeface="+mn-ea"/>
                <a:cs typeface="+mn-cs"/>
              </a:rPr>
              <a:t> kan være vanskelig hvis spesifikasjonene er avleggs, de ikke finnes eller en ikke har testere som har kunnskap til bruksområdet. </a:t>
            </a:r>
            <a:endParaRPr lang="nb-NO" baseline="0"/>
          </a:p>
        </p:txBody>
      </p:sp>
      <p:sp>
        <p:nvSpPr>
          <p:cNvPr id="4" name="Date Placeholder 3"/>
          <p:cNvSpPr>
            <a:spLocks noGrp="1"/>
          </p:cNvSpPr>
          <p:nvPr>
            <p:ph type="dt" idx="10"/>
          </p:nvPr>
        </p:nvSpPr>
        <p:spPr/>
        <p:txBody>
          <a:bodyPr/>
          <a:lstStyle/>
          <a:p>
            <a:fld id="{9892DFC0-2937-4527-A536-AD803A5E8841}"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65</a:t>
            </a:fld>
            <a:endParaRPr lang="en-GB" sz="1100"/>
          </a:p>
        </p:txBody>
      </p:sp>
    </p:spTree>
    <p:extLst>
      <p:ext uri="{BB962C8B-B14F-4D97-AF65-F5344CB8AC3E}">
        <p14:creationId xmlns:p14="http://schemas.microsoft.com/office/powerpoint/2010/main" val="7705109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TODO: kan tas</a:t>
            </a:r>
            <a:r>
              <a:rPr lang="nb-NO" baseline="0"/>
              <a:t> etter lunsj</a:t>
            </a:r>
            <a:endParaRPr lang="nb-NO"/>
          </a:p>
        </p:txBody>
      </p:sp>
      <p:sp>
        <p:nvSpPr>
          <p:cNvPr id="4" name="Date Placeholder 3"/>
          <p:cNvSpPr>
            <a:spLocks noGrp="1"/>
          </p:cNvSpPr>
          <p:nvPr>
            <p:ph type="dt" idx="10"/>
          </p:nvPr>
        </p:nvSpPr>
        <p:spPr/>
        <p:txBody>
          <a:bodyPr/>
          <a:lstStyle/>
          <a:p>
            <a:fld id="{49CC0393-FFE6-477B-AEAC-A45049CC368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67</a:t>
            </a:fld>
            <a:endParaRPr lang="en-GB" sz="1100"/>
          </a:p>
        </p:txBody>
      </p:sp>
    </p:spTree>
    <p:extLst>
      <p:ext uri="{BB962C8B-B14F-4D97-AF65-F5344CB8AC3E}">
        <p14:creationId xmlns:p14="http://schemas.microsoft.com/office/powerpoint/2010/main" val="130582299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96C23474-C51F-42F7-B4BE-A5A0DBD642E5}"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68</a:t>
            </a:fld>
            <a:endParaRPr lang="en-GB" sz="1100"/>
          </a:p>
        </p:txBody>
      </p:sp>
    </p:spTree>
    <p:extLst>
      <p:ext uri="{BB962C8B-B14F-4D97-AF65-F5344CB8AC3E}">
        <p14:creationId xmlns:p14="http://schemas.microsoft.com/office/powerpoint/2010/main" val="1879396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err="1"/>
              <a:t>Worst</a:t>
            </a:r>
            <a:r>
              <a:rPr lang="nb-NO" baseline="0"/>
              <a:t> case </a:t>
            </a:r>
            <a:r>
              <a:rPr lang="nb-NO" baseline="0" err="1"/>
              <a:t>senarioe</a:t>
            </a:r>
            <a:endParaRPr lang="nb-NO" baseline="0"/>
          </a:p>
          <a:p>
            <a:pPr marL="171450" indent="-171450">
              <a:buFontTx/>
              <a:buChar char="-"/>
            </a:pPr>
            <a:r>
              <a:rPr lang="nb-NO" baseline="0"/>
              <a:t>Tap av liv</a:t>
            </a:r>
          </a:p>
          <a:p>
            <a:pPr marL="171450" indent="-171450">
              <a:buFontTx/>
              <a:buChar char="-"/>
            </a:pPr>
            <a:r>
              <a:rPr lang="nb-NO" baseline="0"/>
              <a:t>-Tap av økonomi </a:t>
            </a:r>
          </a:p>
          <a:p>
            <a:pPr marL="171450" indent="-171450">
              <a:buFontTx/>
              <a:buChar char="-"/>
            </a:pPr>
            <a:r>
              <a:rPr lang="nb-NO" baseline="0"/>
              <a:t>Tap av omdømme. </a:t>
            </a:r>
            <a:endParaRPr lang="nb-NO"/>
          </a:p>
        </p:txBody>
      </p:sp>
      <p:sp>
        <p:nvSpPr>
          <p:cNvPr id="4" name="Slide Number Placeholder 3"/>
          <p:cNvSpPr>
            <a:spLocks noGrp="1"/>
          </p:cNvSpPr>
          <p:nvPr>
            <p:ph type="sldNum" sz="quarter" idx="10"/>
          </p:nvPr>
        </p:nvSpPr>
        <p:spPr/>
        <p:txBody>
          <a:bodyPr/>
          <a:lstStyle/>
          <a:p>
            <a:fld id="{397B6664-7021-E44E-ABF4-BC24DFF02CBA}" type="slidenum">
              <a:rPr lang="en-US" smtClean="0"/>
              <a:t>8</a:t>
            </a:fld>
            <a:endParaRPr lang="en-US"/>
          </a:p>
        </p:txBody>
      </p:sp>
    </p:spTree>
    <p:extLst>
      <p:ext uri="{BB962C8B-B14F-4D97-AF65-F5344CB8AC3E}">
        <p14:creationId xmlns:p14="http://schemas.microsoft.com/office/powerpoint/2010/main" val="327053924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baseline="0"/>
          </a:p>
        </p:txBody>
      </p:sp>
      <p:sp>
        <p:nvSpPr>
          <p:cNvPr id="4" name="Date Placeholder 3"/>
          <p:cNvSpPr>
            <a:spLocks noGrp="1"/>
          </p:cNvSpPr>
          <p:nvPr>
            <p:ph type="dt" idx="10"/>
          </p:nvPr>
        </p:nvSpPr>
        <p:spPr/>
        <p:txBody>
          <a:bodyPr/>
          <a:lstStyle/>
          <a:p>
            <a:fld id="{231BC651-804F-40F8-99F6-A04DB7DE83C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70</a:t>
            </a:fld>
            <a:endParaRPr lang="en-GB" sz="1100"/>
          </a:p>
        </p:txBody>
      </p:sp>
    </p:spTree>
    <p:extLst>
      <p:ext uri="{BB962C8B-B14F-4D97-AF65-F5344CB8AC3E}">
        <p14:creationId xmlns:p14="http://schemas.microsoft.com/office/powerpoint/2010/main" val="262780040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p:txBody>
      </p:sp>
      <p:sp>
        <p:nvSpPr>
          <p:cNvPr id="4" name="Date Placeholder 3"/>
          <p:cNvSpPr>
            <a:spLocks noGrp="1"/>
          </p:cNvSpPr>
          <p:nvPr>
            <p:ph type="dt" idx="10"/>
          </p:nvPr>
        </p:nvSpPr>
        <p:spPr/>
        <p:txBody>
          <a:bodyPr/>
          <a:lstStyle/>
          <a:p>
            <a:fld id="{3238B48B-507E-4DBB-9FB2-1F1E064286FA}"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73</a:t>
            </a:fld>
            <a:endParaRPr lang="en-GB" sz="1100"/>
          </a:p>
        </p:txBody>
      </p:sp>
    </p:spTree>
    <p:extLst>
      <p:ext uri="{BB962C8B-B14F-4D97-AF65-F5344CB8AC3E}">
        <p14:creationId xmlns:p14="http://schemas.microsoft.com/office/powerpoint/2010/main" val="402313391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sz="800" b="0" i="0" u="none" strike="noStrike" kern="1200" baseline="0">
                <a:solidFill>
                  <a:schemeClr val="tx1"/>
                </a:solidFill>
                <a:latin typeface="+mn-lt"/>
                <a:ea typeface="+mn-ea"/>
                <a:cs typeface="+mn-cs"/>
              </a:rPr>
              <a:t>De to ordene </a:t>
            </a:r>
            <a:r>
              <a:rPr lang="nb-NO" sz="800" b="0" i="1" u="none" strike="noStrike" kern="1200" baseline="0">
                <a:solidFill>
                  <a:schemeClr val="tx1"/>
                </a:solidFill>
                <a:latin typeface="+mn-lt"/>
                <a:ea typeface="+mn-ea"/>
                <a:cs typeface="+mn-cs"/>
              </a:rPr>
              <a:t>granskning</a:t>
            </a:r>
            <a:r>
              <a:rPr lang="nb-NO" sz="800" b="0" i="0" u="none" strike="noStrike" kern="1200" baseline="0">
                <a:solidFill>
                  <a:schemeClr val="tx1"/>
                </a:solidFill>
                <a:latin typeface="+mn-lt"/>
                <a:ea typeface="+mn-ea"/>
                <a:cs typeface="+mn-cs"/>
              </a:rPr>
              <a:t> og </a:t>
            </a:r>
            <a:r>
              <a:rPr lang="nb-NO" sz="800" b="0" i="1" u="none" strike="noStrike" kern="1200" baseline="0" err="1">
                <a:solidFill>
                  <a:schemeClr val="tx1"/>
                </a:solidFill>
                <a:latin typeface="+mn-lt"/>
                <a:ea typeface="+mn-ea"/>
                <a:cs typeface="+mn-cs"/>
              </a:rPr>
              <a:t>review</a:t>
            </a:r>
            <a:r>
              <a:rPr lang="nb-NO" sz="800" b="0" i="0" u="none" strike="noStrike" kern="1200" baseline="0">
                <a:solidFill>
                  <a:schemeClr val="tx1"/>
                </a:solidFill>
                <a:latin typeface="+mn-lt"/>
                <a:ea typeface="+mn-ea"/>
                <a:cs typeface="+mn-cs"/>
              </a:rPr>
              <a:t> brukes i samme betydning. </a:t>
            </a: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baseline="0"/>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baseline="0"/>
              <a:t>Typiske feil som er lettere å finne i granskninger enn i dynamisk testing er avvik fra standarder, feilaktige krav, feil i design, utilstrekkelig vedlikeholdbarhet og feilaktig grensesnittspesifikasjon.</a:t>
            </a:r>
          </a:p>
          <a:p>
            <a:pPr marL="0" indent="0">
              <a:buNone/>
            </a:pPr>
            <a:endParaRPr lang="nb-NO" baseline="0"/>
          </a:p>
          <a:p>
            <a:pPr marL="342900" indent="-342900">
              <a:buFont typeface="Arial" panose="020B0604020202020204" pitchFamily="34" charset="0"/>
              <a:buChar char="•"/>
            </a:pPr>
            <a:r>
              <a:rPr lang="nb-NO"/>
              <a:t>Baserer seg på manuell kontroll og analyse av koden</a:t>
            </a:r>
          </a:p>
          <a:p>
            <a:pPr marL="342900" indent="-342900">
              <a:buFont typeface="Arial" panose="020B0604020202020204" pitchFamily="34" charset="0"/>
              <a:buChar char="•"/>
            </a:pPr>
            <a:r>
              <a:rPr lang="nb-NO"/>
              <a:t>Eksekverer </a:t>
            </a:r>
            <a:r>
              <a:rPr lang="nb-NO" i="1"/>
              <a:t>ikke</a:t>
            </a:r>
            <a:r>
              <a:rPr lang="nb-NO"/>
              <a:t> kode</a:t>
            </a:r>
          </a:p>
          <a:p>
            <a:pPr marL="342900" indent="-342900">
              <a:buFont typeface="Arial" panose="020B0604020202020204" pitchFamily="34" charset="0"/>
              <a:buChar char="•"/>
            </a:pPr>
            <a:r>
              <a:rPr lang="nb-NO"/>
              <a:t>Bør utføres før dynamiske teknikker</a:t>
            </a:r>
          </a:p>
          <a:p>
            <a:pPr marL="342900" indent="-342900">
              <a:buFont typeface="Arial" panose="020B0604020202020204" pitchFamily="34" charset="0"/>
              <a:buChar char="•"/>
            </a:pPr>
            <a:endParaRPr lang="nb-NO"/>
          </a:p>
          <a:p>
            <a:pPr marL="0" indent="0">
              <a:buNone/>
            </a:pPr>
            <a:r>
              <a:rPr lang="nb-NO" sz="800" b="0" i="0" u="none" strike="noStrike" kern="1200" baseline="0">
                <a:solidFill>
                  <a:schemeClr val="tx1"/>
                </a:solidFill>
                <a:latin typeface="+mn-lt"/>
                <a:ea typeface="+mn-ea"/>
                <a:cs typeface="+mn-cs"/>
              </a:rPr>
              <a:t>Til forskjell fra dynamisk testing som krever utføring av programmet, baserer statiske testteknikker seg på manuell kontroll (</a:t>
            </a:r>
            <a:r>
              <a:rPr lang="nb-NO" sz="800" b="0" i="0" u="none" strike="noStrike" kern="1200" baseline="0" err="1">
                <a:solidFill>
                  <a:schemeClr val="tx1"/>
                </a:solidFill>
                <a:latin typeface="+mn-lt"/>
                <a:ea typeface="+mn-ea"/>
                <a:cs typeface="+mn-cs"/>
              </a:rPr>
              <a:t>reviews</a:t>
            </a:r>
            <a:r>
              <a:rPr lang="nb-NO" sz="800" b="0" i="0" u="none" strike="noStrike" kern="1200" baseline="0">
                <a:solidFill>
                  <a:schemeClr val="tx1"/>
                </a:solidFill>
                <a:latin typeface="+mn-lt"/>
                <a:ea typeface="+mn-ea"/>
                <a:cs typeface="+mn-cs"/>
              </a:rPr>
              <a:t>, granskninger) og automatisk analyse (statisk analyse) av koden eller annen prosjektdokumentasjon uten at koden blir utført.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Granskning er en måte å teste arbeidsprodukter ved programvare (inklusive kode) og kan utføres lenge før en utfører dynamisk test. Feil funnet i granskninger tidlig i livssyklusen er ofte mye billigere å rette enn de en oppdager når en utfører tester (for eksempel feil funnet i kravene).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En granskning kan utføres helt manuelt, men også med verktøystøtte. Den i hovedsak manuelle aktiviteten er å kontrollere et arbeidsprodukt og kommentere det. Hvilket som helst arbeidsprodukt kan gjennomgås, inklusive kravspesifikasjoner, designspesifikasjoner, kode, testplaner, testspesifikasjoner, testtilfelle, testskripter, brukermanualer eller websider.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Fordeler med granskninger omfatter at en finner og retter feil tidlig, at produktiviteten i utviklingen øker, utviklingen går fortere, og at testingens kostnad og tidsbruk minsker. Kostnaden i løpet av hele livstiden til et program blir redusert, det blir færre feil og forbedret kommunikasjon. Granskninger kan finne uteglemte ting, for eksempel i krav, som er vanskelig å finne i dynamisk testing.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Granskninger, statisk analyse og dynamisk testing har same mål – å identifisere feil. Teknikkene utfyller hverandre: de ulike teknikkene kan finne ulike typer feil på en effektiv og produktiv måte. Sammenlignet med dynamisk testing, finner statiske teknikker årsaken til problemer (altså feilen selv), ikke bare symptomene.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Typiske feil som er lettere å finne i granskninger enn i dynamisk testing er: avvik fra standarder, feilaktige krav, feil i design, utilstrekkelig vedlikeholdbarhet og feilaktige grensesnittspesifikasjoner. </a:t>
            </a:r>
            <a:endParaRPr lang="nb-NO"/>
          </a:p>
          <a:p>
            <a:endParaRPr lang="nb-NO"/>
          </a:p>
        </p:txBody>
      </p:sp>
      <p:sp>
        <p:nvSpPr>
          <p:cNvPr id="4" name="Date Placeholder 3"/>
          <p:cNvSpPr>
            <a:spLocks noGrp="1"/>
          </p:cNvSpPr>
          <p:nvPr>
            <p:ph type="dt" idx="10"/>
          </p:nvPr>
        </p:nvSpPr>
        <p:spPr/>
        <p:txBody>
          <a:bodyPr/>
          <a:lstStyle/>
          <a:p>
            <a:fld id="{27EB5265-8651-4DDE-8E9A-125D37A0D302}"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75</a:t>
            </a:fld>
            <a:endParaRPr lang="en-GB" sz="1100"/>
          </a:p>
        </p:txBody>
      </p:sp>
    </p:spTree>
    <p:extLst>
      <p:ext uri="{BB962C8B-B14F-4D97-AF65-F5344CB8AC3E}">
        <p14:creationId xmlns:p14="http://schemas.microsoft.com/office/powerpoint/2010/main" val="403116717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Eksempler på feil:</a:t>
            </a:r>
          </a:p>
          <a:p>
            <a:pPr lvl="1"/>
            <a:r>
              <a:rPr lang="nb-NO"/>
              <a:t>Å referere en variabel med en udefinert verdi;</a:t>
            </a:r>
          </a:p>
          <a:p>
            <a:pPr lvl="1"/>
            <a:r>
              <a:rPr lang="nb-NO"/>
              <a:t>Avvik i grensesnitt mellom moduler og komponenter; </a:t>
            </a:r>
          </a:p>
          <a:p>
            <a:pPr lvl="1"/>
            <a:r>
              <a:rPr lang="nb-NO"/>
              <a:t>Variabel som aldri brukes eller er feildeklarert; </a:t>
            </a:r>
          </a:p>
          <a:p>
            <a:pPr lvl="1"/>
            <a:r>
              <a:rPr lang="nb-NO"/>
              <a:t>Kode som ikke kan utføres (død kode); </a:t>
            </a:r>
          </a:p>
          <a:p>
            <a:pPr lvl="1"/>
            <a:r>
              <a:rPr lang="nb-NO"/>
              <a:t>Manglende og feil logikk, for eksempel uendelige løkker; </a:t>
            </a:r>
          </a:p>
          <a:p>
            <a:pPr lvl="1"/>
            <a:r>
              <a:rPr lang="nb-NO"/>
              <a:t>For kompliserte konstruksjoner; </a:t>
            </a:r>
          </a:p>
          <a:p>
            <a:pPr lvl="1"/>
            <a:r>
              <a:rPr lang="nb-NO"/>
              <a:t>Avvik fra programmeringsstandarder; </a:t>
            </a:r>
          </a:p>
          <a:p>
            <a:pPr lvl="1"/>
            <a:r>
              <a:rPr lang="nb-NO"/>
              <a:t>Sårbarheter (sikkerhet); </a:t>
            </a:r>
          </a:p>
          <a:p>
            <a:pPr lvl="1"/>
            <a:r>
              <a:rPr lang="nn-NO"/>
              <a:t>Feil syntaks på kode og programvaremodeller</a:t>
            </a:r>
            <a:endParaRPr lang="nb-NO"/>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Målet med statisk analyse er å finne feil i kildekode og modeller for programvaren. Statisk analyse gjøres uten å utføre det som analyseres; det analyseres med verktøy. Dynamisk testing utfører koden. Statisk analyse kan lokalisere feil som er vanskelige å finne i (dynamisk) testing. Som ved granskninger finner statisk analyse feilene direkte istedenfor via symptomer. Statiske analyseverktøy analyserer programkode (dvs. kontroll- og dataflyt), men også generert output som HTML og XML. </a:t>
            </a:r>
          </a:p>
          <a:p>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Verdien av statisk analyse er: </a:t>
            </a:r>
          </a:p>
          <a:p>
            <a:r>
              <a:rPr lang="nb-NO" sz="800" b="0" i="0" u="none" strike="noStrike" kern="1200" baseline="0">
                <a:solidFill>
                  <a:schemeClr val="tx1"/>
                </a:solidFill>
                <a:latin typeface="+mn-lt"/>
                <a:ea typeface="+mn-ea"/>
                <a:cs typeface="+mn-cs"/>
              </a:rPr>
              <a:t>Tidlig oppdagelse av feil før testutføring. </a:t>
            </a:r>
          </a:p>
          <a:p>
            <a:r>
              <a:rPr lang="nb-NO" sz="800" b="0" i="0" u="none" strike="noStrike" kern="1200" baseline="0">
                <a:solidFill>
                  <a:schemeClr val="tx1"/>
                </a:solidFill>
                <a:latin typeface="+mn-lt"/>
                <a:ea typeface="+mn-ea"/>
                <a:cs typeface="+mn-cs"/>
              </a:rPr>
              <a:t>Tidlig varsel om mistenkelige egenskaper ved koden eller designet ved å beregne </a:t>
            </a:r>
            <a:r>
              <a:rPr lang="nb-NO" sz="800" b="0" i="0" u="none" strike="noStrike" kern="1200" baseline="0" err="1">
                <a:solidFill>
                  <a:schemeClr val="tx1"/>
                </a:solidFill>
                <a:latin typeface="+mn-lt"/>
                <a:ea typeface="+mn-ea"/>
                <a:cs typeface="+mn-cs"/>
              </a:rPr>
              <a:t>måleverdier</a:t>
            </a:r>
            <a:r>
              <a:rPr lang="nb-NO" sz="800" b="0" i="0" u="none" strike="noStrike" kern="1200" baseline="0">
                <a:solidFill>
                  <a:schemeClr val="tx1"/>
                </a:solidFill>
                <a:latin typeface="+mn-lt"/>
                <a:ea typeface="+mn-ea"/>
                <a:cs typeface="+mn-cs"/>
              </a:rPr>
              <a:t>, som høy kompleksitet. </a:t>
            </a:r>
          </a:p>
          <a:p>
            <a:r>
              <a:rPr lang="nb-NO" sz="800" b="0" i="0" u="none" strike="noStrike" kern="1200" baseline="0">
                <a:solidFill>
                  <a:schemeClr val="tx1"/>
                </a:solidFill>
                <a:latin typeface="+mn-lt"/>
                <a:ea typeface="+mn-ea"/>
                <a:cs typeface="+mn-cs"/>
              </a:rPr>
              <a:t>Identifisering av feil som dynamisk testing ikke finner så lett. </a:t>
            </a:r>
          </a:p>
          <a:p>
            <a:r>
              <a:rPr lang="nb-NO" sz="800" b="0" i="0" u="none" strike="noStrike" kern="1200" baseline="0">
                <a:solidFill>
                  <a:schemeClr val="tx1"/>
                </a:solidFill>
                <a:latin typeface="+mn-lt"/>
                <a:ea typeface="+mn-ea"/>
                <a:cs typeface="+mn-cs"/>
              </a:rPr>
              <a:t>Oppdagelse av avhengigheter og selvmotsigelser i </a:t>
            </a:r>
            <a:r>
              <a:rPr lang="nb-NO" sz="800" b="0" i="0" u="none" strike="noStrike" kern="1200" baseline="0" err="1">
                <a:solidFill>
                  <a:schemeClr val="tx1"/>
                </a:solidFill>
                <a:latin typeface="+mn-lt"/>
                <a:ea typeface="+mn-ea"/>
                <a:cs typeface="+mn-cs"/>
              </a:rPr>
              <a:t>software</a:t>
            </a:r>
            <a:r>
              <a:rPr lang="nb-NO" sz="800" b="0" i="0" u="none" strike="noStrike" kern="1200" baseline="0">
                <a:solidFill>
                  <a:schemeClr val="tx1"/>
                </a:solidFill>
                <a:latin typeface="+mn-lt"/>
                <a:ea typeface="+mn-ea"/>
                <a:cs typeface="+mn-cs"/>
              </a:rPr>
              <a:t>-modeller; for eksempel linker. </a:t>
            </a:r>
          </a:p>
          <a:p>
            <a:r>
              <a:rPr lang="nb-NO" sz="800" b="0" i="0" u="none" strike="noStrike" kern="1200" baseline="0">
                <a:solidFill>
                  <a:schemeClr val="tx1"/>
                </a:solidFill>
                <a:latin typeface="+mn-lt"/>
                <a:ea typeface="+mn-ea"/>
                <a:cs typeface="+mn-cs"/>
              </a:rPr>
              <a:t>Forbedret vedlikeholdbarhet av kode og design. </a:t>
            </a:r>
          </a:p>
          <a:p>
            <a:r>
              <a:rPr lang="nb-NO" sz="800" b="0" i="0" u="none" strike="noStrike" kern="1200" baseline="0">
                <a:solidFill>
                  <a:schemeClr val="tx1"/>
                </a:solidFill>
                <a:latin typeface="+mn-lt"/>
                <a:ea typeface="+mn-ea"/>
                <a:cs typeface="+mn-cs"/>
              </a:rPr>
              <a:t>Forebygging av feil, hvis en lærer av feilene under utvikling.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Statiske analyseverktøy blir typisk brukt av utviklere (for å sjekke mot forhåndsdefinerte regler og programmeringsstandarder) før og under komponent- og integrasjonstesting eller når de sjekker inn kode i konfigurasjonsstyringsverktøy, og av designere under modellering av programvaren. Statiske analyseverktøy kan produsere et stort antall advarsler, og disse må styres godt for at verktøyene kan bli brukt effektivt.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Kompilatorer kan også støtte statisk analyse, inklusive beregning av </a:t>
            </a:r>
            <a:r>
              <a:rPr lang="nb-NO" sz="800" b="0" i="0" u="none" strike="noStrike" kern="1200" baseline="0" err="1">
                <a:solidFill>
                  <a:schemeClr val="tx1"/>
                </a:solidFill>
                <a:latin typeface="+mn-lt"/>
                <a:ea typeface="+mn-ea"/>
                <a:cs typeface="+mn-cs"/>
              </a:rPr>
              <a:t>måleverdier</a:t>
            </a:r>
            <a:r>
              <a:rPr lang="nb-NO" sz="800" b="0" i="0" u="none" strike="noStrike" kern="1200" baseline="0">
                <a:solidFill>
                  <a:schemeClr val="tx1"/>
                </a:solidFill>
                <a:latin typeface="+mn-lt"/>
                <a:ea typeface="+mn-ea"/>
                <a:cs typeface="+mn-cs"/>
              </a:rPr>
              <a:t>. </a:t>
            </a:r>
            <a:endParaRPr lang="nb-NO" sz="800" b="1" i="0" u="none" strike="noStrike" kern="1200" baseline="0">
              <a:solidFill>
                <a:schemeClr val="tx1"/>
              </a:solidFill>
              <a:latin typeface="+mn-lt"/>
              <a:ea typeface="+mn-ea"/>
              <a:cs typeface="+mn-cs"/>
            </a:endParaRPr>
          </a:p>
        </p:txBody>
      </p:sp>
      <p:sp>
        <p:nvSpPr>
          <p:cNvPr id="4" name="Date Placeholder 3"/>
          <p:cNvSpPr>
            <a:spLocks noGrp="1"/>
          </p:cNvSpPr>
          <p:nvPr>
            <p:ph type="dt" idx="10"/>
          </p:nvPr>
        </p:nvSpPr>
        <p:spPr/>
        <p:txBody>
          <a:bodyPr/>
          <a:lstStyle/>
          <a:p>
            <a:fld id="{747524DC-A532-4677-AB3B-B56D310DC41F}"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77</a:t>
            </a:fld>
            <a:endParaRPr lang="en-GB" sz="1100"/>
          </a:p>
        </p:txBody>
      </p:sp>
    </p:spTree>
    <p:extLst>
      <p:ext uri="{BB962C8B-B14F-4D97-AF65-F5344CB8AC3E}">
        <p14:creationId xmlns:p14="http://schemas.microsoft.com/office/powerpoint/2010/main" val="3028205721"/>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aseline="0"/>
              <a:t>Fordeler med </a:t>
            </a:r>
            <a:r>
              <a:rPr lang="nb-NO" baseline="0" err="1"/>
              <a:t>reviews</a:t>
            </a:r>
            <a:r>
              <a:rPr lang="nb-NO" baseline="0"/>
              <a:t>: Oppdager tidlig feil, øker produktiviteten på utvikling, reduserer </a:t>
            </a:r>
            <a:r>
              <a:rPr lang="nb-NO" baseline="0" err="1"/>
              <a:t>testtid</a:t>
            </a:r>
            <a:r>
              <a:rPr lang="nb-NO" baseline="0"/>
              <a:t> osv.</a:t>
            </a:r>
            <a:endParaRPr lang="nb-NO"/>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endParaRPr lang="nb-NO"/>
          </a:p>
          <a:p>
            <a:pPr marL="0" marR="0" lvl="0" indent="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None/>
              <a:tabLst/>
              <a:defRPr/>
            </a:pPr>
            <a:r>
              <a:rPr lang="nb-NO"/>
              <a:t>Bruk av sjekklister kan gjøre slike granskninger effektive. Sjekklister fra ulike interessenters perspektiver.</a:t>
            </a:r>
          </a:p>
          <a:p>
            <a:pPr marL="0" indent="0">
              <a:buNone/>
            </a:pPr>
            <a:endParaRPr lang="nb-NO"/>
          </a:p>
        </p:txBody>
      </p:sp>
      <p:sp>
        <p:nvSpPr>
          <p:cNvPr id="4" name="Date Placeholder 3"/>
          <p:cNvSpPr>
            <a:spLocks noGrp="1"/>
          </p:cNvSpPr>
          <p:nvPr>
            <p:ph type="dt" idx="10"/>
          </p:nvPr>
        </p:nvSpPr>
        <p:spPr/>
        <p:txBody>
          <a:bodyPr/>
          <a:lstStyle/>
          <a:p>
            <a:fld id="{5DBA4C83-C64D-48C7-9549-ED61C27C49A9}"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78</a:t>
            </a:fld>
            <a:endParaRPr lang="en-GB" sz="1100"/>
          </a:p>
        </p:txBody>
      </p:sp>
    </p:spTree>
    <p:extLst>
      <p:ext uri="{BB962C8B-B14F-4D97-AF65-F5344CB8AC3E}">
        <p14:creationId xmlns:p14="http://schemas.microsoft.com/office/powerpoint/2010/main" val="32776878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a:p>
            <a:r>
              <a:rPr lang="nb-NO" err="1"/>
              <a:t>Informal</a:t>
            </a:r>
            <a:r>
              <a:rPr lang="nb-NO"/>
              <a:t>:</a:t>
            </a:r>
            <a:r>
              <a:rPr lang="nb-NO" baseline="0"/>
              <a:t> forfatter snakker med fagfolk og andre for å få innspill når han lager dokumentasjonen.</a:t>
            </a:r>
            <a:endParaRPr lang="nb-NO"/>
          </a:p>
          <a:p>
            <a:r>
              <a:rPr lang="nb-NO" err="1"/>
              <a:t>Walkthrough</a:t>
            </a:r>
            <a:r>
              <a:rPr lang="nb-NO"/>
              <a:t>:</a:t>
            </a:r>
            <a:r>
              <a:rPr lang="nb-NO" baseline="0"/>
              <a:t> </a:t>
            </a:r>
            <a:r>
              <a:rPr lang="nb-NO" baseline="0" err="1"/>
              <a:t>author</a:t>
            </a:r>
            <a:r>
              <a:rPr lang="nb-NO" baseline="0"/>
              <a:t>/eier av produktet/leverandøren går igjennom de dokumentene som beskriver systemet, forklarer til de som skal delta på en formell gjennomgang av krav og samler feedbacks. Her er ledere, fagfolk og tekniske ressurser til stedet. </a:t>
            </a:r>
          </a:p>
          <a:p>
            <a:r>
              <a:rPr lang="nb-NO" baseline="0"/>
              <a:t>Technical </a:t>
            </a:r>
            <a:r>
              <a:rPr lang="nb-NO" baseline="0" err="1"/>
              <a:t>review</a:t>
            </a:r>
            <a:r>
              <a:rPr lang="nb-NO" baseline="0"/>
              <a:t>: arkitekter, designere, tekniske fagfolk, utviklere, rapporterer avvik, her er det ingen ledere til stedet. Kan variere hvor formelle de er. </a:t>
            </a:r>
          </a:p>
          <a:p>
            <a:r>
              <a:rPr lang="nb-NO" baseline="0" err="1"/>
              <a:t>Inspection</a:t>
            </a:r>
            <a:r>
              <a:rPr lang="nb-NO" baseline="0"/>
              <a:t>: Grundig gjennomgang av alle kravdokumenter, ledes av en «moderator, forbedringer av dokumentene, melding av observasjoner. </a:t>
            </a:r>
          </a:p>
        </p:txBody>
      </p:sp>
      <p:sp>
        <p:nvSpPr>
          <p:cNvPr id="4" name="Date Placeholder 3"/>
          <p:cNvSpPr>
            <a:spLocks noGrp="1"/>
          </p:cNvSpPr>
          <p:nvPr>
            <p:ph type="dt" idx="10"/>
          </p:nvPr>
        </p:nvSpPr>
        <p:spPr/>
        <p:txBody>
          <a:bodyPr/>
          <a:lstStyle/>
          <a:p>
            <a:fld id="{18AFA9FF-E567-40A9-92BD-EB64DC9989CE}"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81</a:t>
            </a:fld>
            <a:endParaRPr lang="en-GB" sz="1100"/>
          </a:p>
        </p:txBody>
      </p:sp>
    </p:spTree>
    <p:extLst>
      <p:ext uri="{BB962C8B-B14F-4D97-AF65-F5344CB8AC3E}">
        <p14:creationId xmlns:p14="http://schemas.microsoft.com/office/powerpoint/2010/main" val="365236579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aseline="0"/>
              <a:t>Oppsummering etter gruppeoppgave: </a:t>
            </a:r>
          </a:p>
          <a:p>
            <a:pPr marL="0" indent="0">
              <a:buNone/>
            </a:pPr>
            <a:endParaRPr lang="nb-NO" baseline="0"/>
          </a:p>
          <a:p>
            <a:pPr marL="0" indent="0">
              <a:buNone/>
            </a:pPr>
            <a:r>
              <a:rPr lang="nb-NO" baseline="0"/>
              <a:t>Uformell: kan være parprogrammering eller at en teknisk ekspert ser på design og kode. </a:t>
            </a:r>
          </a:p>
          <a:p>
            <a:pPr marL="0" indent="0">
              <a:buNone/>
            </a:pPr>
            <a:r>
              <a:rPr lang="nb-NO" baseline="0"/>
              <a:t>Hovedformål – enkel måte å få feedback</a:t>
            </a:r>
          </a:p>
          <a:p>
            <a:pPr marL="0" indent="0">
              <a:buNone/>
            </a:pPr>
            <a:endParaRPr lang="nb-NO" baseline="0"/>
          </a:p>
          <a:p>
            <a:pPr marL="0" indent="0">
              <a:buNone/>
            </a:pPr>
            <a:r>
              <a:rPr lang="nb-NO" baseline="0"/>
              <a:t>Strukturert gjennomgang: møte ledes av forfatter, kan i praksis variere fra meget uformell til meget formell</a:t>
            </a:r>
          </a:p>
          <a:p>
            <a:pPr marL="0" indent="0">
              <a:buNone/>
            </a:pPr>
            <a:r>
              <a:rPr lang="nb-NO" baseline="0"/>
              <a:t>Hovedformål: lære, forståelse for dokumentet, finne feil </a:t>
            </a:r>
          </a:p>
          <a:p>
            <a:pPr marL="0" indent="0">
              <a:buNone/>
            </a:pPr>
            <a:endParaRPr lang="nb-NO"/>
          </a:p>
        </p:txBody>
      </p:sp>
      <p:sp>
        <p:nvSpPr>
          <p:cNvPr id="4" name="Date Placeholder 3"/>
          <p:cNvSpPr>
            <a:spLocks noGrp="1"/>
          </p:cNvSpPr>
          <p:nvPr>
            <p:ph type="dt" idx="10"/>
          </p:nvPr>
        </p:nvSpPr>
        <p:spPr/>
        <p:txBody>
          <a:bodyPr/>
          <a:lstStyle/>
          <a:p>
            <a:fld id="{B54D69A9-0C19-42E0-8A97-A0350ED47EB8}"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86</a:t>
            </a:fld>
            <a:endParaRPr lang="en-GB" sz="1100"/>
          </a:p>
        </p:txBody>
      </p:sp>
    </p:spTree>
    <p:extLst>
      <p:ext uri="{BB962C8B-B14F-4D97-AF65-F5344CB8AC3E}">
        <p14:creationId xmlns:p14="http://schemas.microsoft.com/office/powerpoint/2010/main" val="2360246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Problemer mht. involverte personer og psykologiske aspekter blir håndtert på rett måte (dvs. at en granskning blir til en positiv opplevelse for forfatterne og de andre deltakere). </a:t>
            </a:r>
          </a:p>
          <a:p>
            <a:pPr marL="0" indent="0">
              <a:buNone/>
            </a:pPr>
            <a:r>
              <a:rPr lang="nb-NO"/>
              <a:t>Granskningsteknikker som er egnet for å oppnå målsetningen og type og nivå av programvareprodukter og deltakere blir brukt. </a:t>
            </a:r>
          </a:p>
          <a:p>
            <a:pPr marL="0" indent="0">
              <a:buNone/>
            </a:pPr>
            <a:r>
              <a:rPr lang="nb-NO"/>
              <a:t>Ledelsen støtter en god granskningsprosess (for eksempel ved å avsette nok tid i prosjektplaner for granskningsaktiviteter). </a:t>
            </a:r>
          </a:p>
          <a:p>
            <a:pPr marL="0" indent="0">
              <a:buNone/>
            </a:pPr>
            <a:r>
              <a:rPr lang="nb-NO"/>
              <a:t>Det legges vekt på læring og prosessforbedring. </a:t>
            </a:r>
          </a:p>
          <a:p>
            <a:pPr marL="0" indent="0">
              <a:buNone/>
            </a:pPr>
            <a:endParaRPr lang="nb-NO"/>
          </a:p>
          <a:p>
            <a:pPr marL="0" indent="0">
              <a:buNone/>
            </a:pPr>
            <a:r>
              <a:rPr lang="nb-NO" sz="800" b="0" i="0" u="none" strike="noStrike" kern="1200" baseline="0">
                <a:solidFill>
                  <a:schemeClr val="tx1"/>
                </a:solidFill>
                <a:latin typeface="+mn-lt"/>
                <a:ea typeface="+mn-ea"/>
                <a:cs typeface="+mn-cs"/>
              </a:rPr>
              <a:t>Hver granskning har et klart og på forhånd definert mål. </a:t>
            </a:r>
          </a:p>
          <a:p>
            <a:r>
              <a:rPr lang="nb-NO" sz="800" b="0" i="0" u="none" strike="noStrike" kern="1200" baseline="0">
                <a:solidFill>
                  <a:schemeClr val="tx1"/>
                </a:solidFill>
                <a:latin typeface="+mn-lt"/>
                <a:ea typeface="+mn-ea"/>
                <a:cs typeface="+mn-cs"/>
              </a:rPr>
              <a:t>De rette mennesker for disse målsetninger er med. </a:t>
            </a:r>
          </a:p>
          <a:p>
            <a:r>
              <a:rPr lang="nb-NO" sz="800" b="0" i="0" u="none" strike="noStrike" kern="1200" baseline="0">
                <a:solidFill>
                  <a:schemeClr val="tx1"/>
                </a:solidFill>
                <a:latin typeface="+mn-lt"/>
                <a:ea typeface="+mn-ea"/>
                <a:cs typeface="+mn-cs"/>
              </a:rPr>
              <a:t>Testerne blir verdsatt som deltakere som bidrar til en </a:t>
            </a:r>
            <a:r>
              <a:rPr lang="nb-NO" sz="800" b="0" i="0" u="none" strike="noStrike" kern="1200" baseline="0" err="1">
                <a:solidFill>
                  <a:schemeClr val="tx1"/>
                </a:solidFill>
                <a:latin typeface="+mn-lt"/>
                <a:ea typeface="+mn-ea"/>
                <a:cs typeface="+mn-cs"/>
              </a:rPr>
              <a:t>review</a:t>
            </a:r>
            <a:r>
              <a:rPr lang="nb-NO" sz="800" b="0" i="0" u="none" strike="noStrike" kern="1200" baseline="0">
                <a:solidFill>
                  <a:schemeClr val="tx1"/>
                </a:solidFill>
                <a:latin typeface="+mn-lt"/>
                <a:ea typeface="+mn-ea"/>
                <a:cs typeface="+mn-cs"/>
              </a:rPr>
              <a:t> og lærer om produktet, noe som gjør det mulig for dem å forberede testene tidligere. </a:t>
            </a:r>
          </a:p>
          <a:p>
            <a:r>
              <a:rPr lang="nb-NO" sz="800" b="0" i="0" u="none" strike="noStrike" kern="1200" baseline="0">
                <a:solidFill>
                  <a:schemeClr val="tx1"/>
                </a:solidFill>
                <a:latin typeface="+mn-lt"/>
                <a:ea typeface="+mn-ea"/>
                <a:cs typeface="+mn-cs"/>
              </a:rPr>
              <a:t>Feilene som finnes er velkomne og de rapporteres objektivt. </a:t>
            </a:r>
          </a:p>
          <a:p>
            <a:r>
              <a:rPr lang="nb-NO" sz="800" b="0" i="0" u="none" strike="noStrike" kern="1200" baseline="0">
                <a:solidFill>
                  <a:schemeClr val="tx1"/>
                </a:solidFill>
                <a:latin typeface="+mn-lt"/>
                <a:ea typeface="+mn-ea"/>
                <a:cs typeface="+mn-cs"/>
              </a:rPr>
              <a:t>Problemer mht. involverte personer og psykologiske aspekter blir håndtert på rett måte (dvs. at en granskning blir til en positiv opplevelse for forfatterne og de andre deltakere). </a:t>
            </a:r>
          </a:p>
          <a:p>
            <a:r>
              <a:rPr lang="nb-NO" sz="800" b="0" i="0" u="none" strike="noStrike" kern="1200" baseline="0">
                <a:solidFill>
                  <a:schemeClr val="tx1"/>
                </a:solidFill>
                <a:latin typeface="+mn-lt"/>
                <a:ea typeface="+mn-ea"/>
                <a:cs typeface="+mn-cs"/>
              </a:rPr>
              <a:t>Granskningsteknikker som er egnet for å oppnå målsetningen og type og nivå av programvareprodukter og deltakere blir brukt. </a:t>
            </a:r>
          </a:p>
          <a:p>
            <a:r>
              <a:rPr lang="nb-NO" sz="800" b="0" i="0" u="none" strike="noStrike" kern="1200" baseline="0">
                <a:solidFill>
                  <a:schemeClr val="tx1"/>
                </a:solidFill>
                <a:latin typeface="+mn-lt"/>
                <a:ea typeface="+mn-ea"/>
                <a:cs typeface="+mn-cs"/>
              </a:rPr>
              <a:t>Sjekklister eller roller brukes hvis passende for å øke effektiviteten med å finne feil. </a:t>
            </a:r>
          </a:p>
          <a:p>
            <a:r>
              <a:rPr lang="nb-NO" sz="800" b="0" i="0" u="none" strike="noStrike" kern="1200" baseline="0">
                <a:solidFill>
                  <a:schemeClr val="tx1"/>
                </a:solidFill>
                <a:latin typeface="+mn-lt"/>
                <a:ea typeface="+mn-ea"/>
                <a:cs typeface="+mn-cs"/>
              </a:rPr>
              <a:t>Deltakerne er opplært i granskningsteknikker, spesielt når det gjelder de mer formelle teknikker, som inspeksjon. </a:t>
            </a:r>
          </a:p>
          <a:p>
            <a:r>
              <a:rPr lang="nb-NO" sz="800" b="0" i="0" u="none" strike="noStrike" kern="1200" baseline="0">
                <a:solidFill>
                  <a:schemeClr val="tx1"/>
                </a:solidFill>
                <a:latin typeface="+mn-lt"/>
                <a:ea typeface="+mn-ea"/>
                <a:cs typeface="+mn-cs"/>
              </a:rPr>
              <a:t>Ledelsen støtter en god granskningsprosess (for eksempel ved å avsette nok tid i prosjektplaner for granskningsaktiviteter). </a:t>
            </a:r>
          </a:p>
          <a:p>
            <a:r>
              <a:rPr lang="nb-NO" sz="800" b="0" i="0" u="none" strike="noStrike" kern="1200" baseline="0">
                <a:solidFill>
                  <a:schemeClr val="tx1"/>
                </a:solidFill>
                <a:latin typeface="+mn-lt"/>
                <a:ea typeface="+mn-ea"/>
                <a:cs typeface="+mn-cs"/>
              </a:rPr>
              <a:t>Det legges vekt på læring og prosessforbedring. </a:t>
            </a:r>
          </a:p>
          <a:p>
            <a:pPr marL="0" indent="0">
              <a:buNone/>
            </a:pPr>
            <a:endParaRPr lang="nb-NO"/>
          </a:p>
        </p:txBody>
      </p:sp>
      <p:sp>
        <p:nvSpPr>
          <p:cNvPr id="4" name="Date Placeholder 3"/>
          <p:cNvSpPr>
            <a:spLocks noGrp="1"/>
          </p:cNvSpPr>
          <p:nvPr>
            <p:ph type="dt" idx="10"/>
          </p:nvPr>
        </p:nvSpPr>
        <p:spPr/>
        <p:txBody>
          <a:bodyPr/>
          <a:lstStyle/>
          <a:p>
            <a:fld id="{596AF33F-50F6-43BA-AB56-952E7D1036EC}"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88</a:t>
            </a:fld>
            <a:endParaRPr lang="en-GB" sz="1100"/>
          </a:p>
        </p:txBody>
      </p:sp>
    </p:spTree>
    <p:extLst>
      <p:ext uri="{BB962C8B-B14F-4D97-AF65-F5344CB8AC3E}">
        <p14:creationId xmlns:p14="http://schemas.microsoft.com/office/powerpoint/2010/main" val="125714137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C7BFBC29-69F3-422A-9022-8F89A7725407}"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89</a:t>
            </a:fld>
            <a:endParaRPr lang="en-GB" sz="1100"/>
          </a:p>
        </p:txBody>
      </p:sp>
    </p:spTree>
    <p:extLst>
      <p:ext uri="{BB962C8B-B14F-4D97-AF65-F5344CB8AC3E}">
        <p14:creationId xmlns:p14="http://schemas.microsoft.com/office/powerpoint/2010/main" val="347593490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p:txBody>
      </p:sp>
      <p:sp>
        <p:nvSpPr>
          <p:cNvPr id="4" name="Date Placeholder 3"/>
          <p:cNvSpPr>
            <a:spLocks noGrp="1"/>
          </p:cNvSpPr>
          <p:nvPr>
            <p:ph type="dt" idx="10"/>
          </p:nvPr>
        </p:nvSpPr>
        <p:spPr/>
        <p:txBody>
          <a:bodyPr/>
          <a:lstStyle/>
          <a:p>
            <a:fld id="{2B684F23-05A4-44D7-961C-292096F77839}"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90</a:t>
            </a:fld>
            <a:endParaRPr lang="en-GB" sz="1100"/>
          </a:p>
        </p:txBody>
      </p:sp>
    </p:spTree>
    <p:extLst>
      <p:ext uri="{BB962C8B-B14F-4D97-AF65-F5344CB8AC3E}">
        <p14:creationId xmlns:p14="http://schemas.microsoft.com/office/powerpoint/2010/main" val="25260329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Kvalitet koster! Effekten av tidlig</a:t>
            </a:r>
            <a:r>
              <a:rPr lang="nb-NO" baseline="0"/>
              <a:t> test etc..</a:t>
            </a:r>
            <a:endParaRPr lang="nb-NO"/>
          </a:p>
        </p:txBody>
      </p:sp>
      <p:sp>
        <p:nvSpPr>
          <p:cNvPr id="4" name="Date Placeholder 3"/>
          <p:cNvSpPr>
            <a:spLocks noGrp="1"/>
          </p:cNvSpPr>
          <p:nvPr>
            <p:ph type="dt" idx="10"/>
          </p:nvPr>
        </p:nvSpPr>
        <p:spPr/>
        <p:txBody>
          <a:bodyPr/>
          <a:lstStyle/>
          <a:p>
            <a:fld id="{C73822FF-F20B-407A-AAD8-CEDDB543F87E}"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a:t>
            </a:fld>
            <a:endParaRPr lang="en-GB" sz="1100"/>
          </a:p>
        </p:txBody>
      </p:sp>
    </p:spTree>
    <p:extLst>
      <p:ext uri="{BB962C8B-B14F-4D97-AF65-F5344CB8AC3E}">
        <p14:creationId xmlns:p14="http://schemas.microsoft.com/office/powerpoint/2010/main" val="192653330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aseline="0"/>
              <a:t>Kapittel 4: viktig å lese på teorien selv, vi kommer til å fokusere på å gjøre oppgaver. </a:t>
            </a:r>
          </a:p>
          <a:p>
            <a:pPr marL="0" indent="0">
              <a:buFontTx/>
              <a:buNone/>
            </a:pPr>
            <a:endParaRPr lang="nb-NO" baseline="0"/>
          </a:p>
          <a:p>
            <a:pPr marL="0" indent="0">
              <a:buFontTx/>
              <a:buNone/>
            </a:pPr>
            <a:endParaRPr lang="nb-NO" baseline="0"/>
          </a:p>
        </p:txBody>
      </p:sp>
      <p:sp>
        <p:nvSpPr>
          <p:cNvPr id="4" name="Date Placeholder 3"/>
          <p:cNvSpPr>
            <a:spLocks noGrp="1"/>
          </p:cNvSpPr>
          <p:nvPr>
            <p:ph type="dt" idx="10"/>
          </p:nvPr>
        </p:nvSpPr>
        <p:spPr/>
        <p:txBody>
          <a:bodyPr/>
          <a:lstStyle/>
          <a:p>
            <a:fld id="{231BC651-804F-40F8-99F6-A04DB7DE83C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93</a:t>
            </a:fld>
            <a:endParaRPr lang="en-GB" sz="1100"/>
          </a:p>
        </p:txBody>
      </p:sp>
    </p:spTree>
    <p:extLst>
      <p:ext uri="{BB962C8B-B14F-4D97-AF65-F5344CB8AC3E}">
        <p14:creationId xmlns:p14="http://schemas.microsoft.com/office/powerpoint/2010/main" val="282584863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aseline="0"/>
              <a:t>Vi analyserer testgrunnlag for å identifisere testbetingelser. Betingelse = objekt eller del av objekt som kan bli verifisert med testtilfeller (</a:t>
            </a:r>
            <a:r>
              <a:rPr lang="nb-NO" baseline="0" err="1"/>
              <a:t>f.eks</a:t>
            </a:r>
            <a:r>
              <a:rPr lang="nb-NO" baseline="0"/>
              <a:t> funksjon, transaksjon </a:t>
            </a:r>
            <a:r>
              <a:rPr lang="nb-NO" baseline="0" err="1"/>
              <a:t>osv</a:t>
            </a:r>
            <a:r>
              <a:rPr lang="nb-NO" baseline="0"/>
              <a:t>)</a:t>
            </a:r>
          </a:p>
          <a:p>
            <a:pPr marL="0" indent="0">
              <a:buFontTx/>
              <a:buNone/>
            </a:pPr>
            <a:r>
              <a:rPr lang="nb-NO" baseline="0"/>
              <a:t>Fokusere på sporbarhet muliggjør god konsekvensanalyse når krav endres, samt muligheten til å fastslå dekning. </a:t>
            </a:r>
          </a:p>
          <a:p>
            <a:pPr marL="0" indent="0">
              <a:buFontTx/>
              <a:buNone/>
            </a:pPr>
            <a:endParaRPr lang="nb-NO" baseline="0"/>
          </a:p>
          <a:p>
            <a:pPr marL="0" indent="0">
              <a:buFontTx/>
              <a:buNone/>
            </a:pPr>
            <a:r>
              <a:rPr lang="nb-NO" baseline="0"/>
              <a:t>Under testutvikling blir testtilfeller og </a:t>
            </a:r>
            <a:r>
              <a:rPr lang="nb-NO" baseline="0" err="1"/>
              <a:t>testdata</a:t>
            </a:r>
            <a:r>
              <a:rPr lang="nb-NO" baseline="0"/>
              <a:t> laget. Testtilfelle består av inputverdier, forhåndstilstand, forventet resultat og avslutningstilstand. Må ha forventet resultat for å kunne tolke kjøringen riktig. Under testimplementasjon blir testtilfeller utviklet, implementert, prioritert i en testprosedyrespesifikasjon, definerer rekkefølge for punkter for </a:t>
            </a:r>
            <a:r>
              <a:rPr lang="nb-NO" baseline="0" err="1"/>
              <a:t>utfølrelsen</a:t>
            </a:r>
            <a:r>
              <a:rPr lang="nb-NO" baseline="0"/>
              <a:t> av test. Noen automatisert. Samles i en kjøreplan, når de skal kjøres og av hvem. Inkludere regresjonstest, teknisk avhengighet etc. </a:t>
            </a:r>
          </a:p>
          <a:p>
            <a:pPr marL="0" indent="0">
              <a:buFontTx/>
              <a:buNone/>
            </a:pPr>
            <a:endParaRPr lang="nb-NO" baseline="0"/>
          </a:p>
          <a:p>
            <a:pPr marL="0" indent="0">
              <a:buFontTx/>
              <a:buNone/>
            </a:pPr>
            <a:r>
              <a:rPr lang="nb-NO" baseline="0"/>
              <a:t>1: analysere testbasis</a:t>
            </a:r>
          </a:p>
          <a:p>
            <a:pPr marL="88900" indent="-88900">
              <a:buFontTx/>
              <a:buChar char="-"/>
            </a:pPr>
            <a:r>
              <a:rPr lang="nb-NO" baseline="0"/>
              <a:t>Studere testbasisen, </a:t>
            </a:r>
            <a:r>
              <a:rPr lang="nb-NO" baseline="0" err="1"/>
              <a:t>f.eks</a:t>
            </a:r>
            <a:r>
              <a:rPr lang="nb-NO" baseline="0"/>
              <a:t> krav, </a:t>
            </a:r>
            <a:r>
              <a:rPr lang="nb-NO" baseline="0" err="1"/>
              <a:t>fnksjonell</a:t>
            </a:r>
            <a:r>
              <a:rPr lang="nb-NO" baseline="0"/>
              <a:t>, designspesifikasjon, kode, brukermanualer, forretningsprosess. </a:t>
            </a:r>
            <a:r>
              <a:rPr lang="nb-NO" baseline="0" err="1"/>
              <a:t>Evauluere</a:t>
            </a:r>
            <a:r>
              <a:rPr lang="nb-NO" baseline="0"/>
              <a:t> testbarhet, vurderer risiko og prioriteringer. </a:t>
            </a:r>
          </a:p>
          <a:p>
            <a:pPr marL="88900" indent="-88900">
              <a:buFontTx/>
              <a:buChar char="-"/>
            </a:pPr>
            <a:endParaRPr lang="nb-NO" baseline="0"/>
          </a:p>
          <a:p>
            <a:pPr marL="0" indent="0">
              <a:buFontTx/>
              <a:buNone/>
            </a:pPr>
            <a:r>
              <a:rPr lang="nb-NO" baseline="0"/>
              <a:t>2: </a:t>
            </a:r>
            <a:r>
              <a:rPr lang="nb-NO" baseline="0" err="1"/>
              <a:t>identify</a:t>
            </a:r>
            <a:r>
              <a:rPr lang="nb-NO" baseline="0"/>
              <a:t> test </a:t>
            </a:r>
            <a:r>
              <a:rPr lang="nb-NO" baseline="0" err="1"/>
              <a:t>conditions</a:t>
            </a:r>
            <a:endParaRPr lang="nb-NO" baseline="0"/>
          </a:p>
          <a:p>
            <a:pPr marL="88900" indent="-88900">
              <a:buFontTx/>
              <a:buChar char="-"/>
            </a:pPr>
            <a:r>
              <a:rPr lang="nb-NO" baseline="0"/>
              <a:t>Liste </a:t>
            </a:r>
            <a:r>
              <a:rPr lang="nb-NO" baseline="0" err="1"/>
              <a:t>testconditions</a:t>
            </a:r>
            <a:r>
              <a:rPr lang="nb-NO" baseline="0"/>
              <a:t> som vi kan identifisere og prioritere.</a:t>
            </a:r>
          </a:p>
          <a:p>
            <a:pPr marL="88900" indent="-88900">
              <a:buFontTx/>
              <a:buChar char="-"/>
            </a:pPr>
            <a:r>
              <a:rPr lang="nb-NO" baseline="0"/>
              <a:t>Kan være en mix av høynivå og lavnivå</a:t>
            </a:r>
          </a:p>
          <a:p>
            <a:pPr marL="88900" indent="-88900">
              <a:buFontTx/>
              <a:buChar char="-"/>
            </a:pPr>
            <a:r>
              <a:rPr lang="nb-NO" baseline="0"/>
              <a:t>Må sørge for at de mest viktige </a:t>
            </a:r>
            <a:r>
              <a:rPr lang="nb-NO" baseline="0" err="1"/>
              <a:t>conditions</a:t>
            </a:r>
            <a:r>
              <a:rPr lang="nb-NO" baseline="0"/>
              <a:t> er dekket.</a:t>
            </a:r>
          </a:p>
          <a:p>
            <a:pPr marL="88900" indent="-88900">
              <a:buFontTx/>
              <a:buChar char="-"/>
            </a:pPr>
            <a:endParaRPr lang="nb-NO" baseline="0"/>
          </a:p>
          <a:p>
            <a:pPr marL="0" indent="0">
              <a:buFontTx/>
              <a:buNone/>
            </a:pPr>
            <a:r>
              <a:rPr lang="nb-NO" baseline="0"/>
              <a:t>3: design og spesifisere </a:t>
            </a:r>
            <a:r>
              <a:rPr lang="nb-NO" baseline="0" err="1"/>
              <a:t>testcases</a:t>
            </a:r>
            <a:r>
              <a:rPr lang="nb-NO" baseline="0"/>
              <a:t> </a:t>
            </a:r>
          </a:p>
          <a:p>
            <a:pPr marL="88900" indent="-88900">
              <a:buFontTx/>
              <a:buChar char="-"/>
            </a:pPr>
            <a:r>
              <a:rPr lang="nb-NO" baseline="0"/>
              <a:t>Velge testbetingelsene som skal testes, viktigste først. </a:t>
            </a:r>
          </a:p>
          <a:p>
            <a:pPr marL="88900" indent="-88900">
              <a:buFontTx/>
              <a:buChar char="-"/>
            </a:pPr>
            <a:r>
              <a:rPr lang="nb-NO" baseline="0"/>
              <a:t>Spesifisere </a:t>
            </a:r>
            <a:r>
              <a:rPr lang="nb-NO" baseline="0" err="1"/>
              <a:t>testcasene</a:t>
            </a:r>
            <a:r>
              <a:rPr lang="nb-NO" baseline="0"/>
              <a:t>, med </a:t>
            </a:r>
            <a:r>
              <a:rPr lang="nb-NO" baseline="0" err="1"/>
              <a:t>inputvalues</a:t>
            </a:r>
            <a:r>
              <a:rPr lang="nb-NO" baseline="0"/>
              <a:t>, </a:t>
            </a:r>
            <a:r>
              <a:rPr lang="nb-NO" baseline="0" err="1"/>
              <a:t>preconditions</a:t>
            </a:r>
            <a:r>
              <a:rPr lang="nb-NO" baseline="0"/>
              <a:t>, forventede resultater og post </a:t>
            </a:r>
            <a:r>
              <a:rPr lang="nb-NO" baseline="0" err="1"/>
              <a:t>condicitons</a:t>
            </a:r>
            <a:r>
              <a:rPr lang="nb-NO" baseline="0"/>
              <a:t>. </a:t>
            </a:r>
          </a:p>
          <a:p>
            <a:pPr marL="0" indent="0">
              <a:buFontTx/>
              <a:buNone/>
            </a:pPr>
            <a:r>
              <a:rPr lang="nb-NO" baseline="0"/>
              <a:t>Test design </a:t>
            </a:r>
            <a:r>
              <a:rPr lang="nb-NO" baseline="0" err="1"/>
              <a:t>tools</a:t>
            </a:r>
            <a:r>
              <a:rPr lang="nb-NO" baseline="0"/>
              <a:t>: brukes av testanalytiker. Genererer test input. </a:t>
            </a:r>
          </a:p>
          <a:p>
            <a:pPr marL="0" indent="0">
              <a:buFontTx/>
              <a:buNone/>
            </a:pPr>
            <a:endParaRPr lang="nb-NO" baseline="0"/>
          </a:p>
          <a:p>
            <a:pPr marL="0" indent="0">
              <a:buFontTx/>
              <a:buNone/>
            </a:pPr>
            <a:r>
              <a:rPr lang="nb-NO" baseline="0"/>
              <a:t>4: utvikle test </a:t>
            </a:r>
            <a:r>
              <a:rPr lang="nb-NO" baseline="0" err="1"/>
              <a:t>procedures</a:t>
            </a:r>
            <a:endParaRPr lang="nb-NO" baseline="0"/>
          </a:p>
          <a:p>
            <a:pPr marL="88900" indent="-88900">
              <a:buFontTx/>
              <a:buChar char="-"/>
            </a:pPr>
            <a:r>
              <a:rPr lang="nb-NO" baseline="0"/>
              <a:t>Kombinere test cases til prosedyrer. En spesifikk sekvens av </a:t>
            </a:r>
            <a:r>
              <a:rPr lang="nb-NO" baseline="0" err="1"/>
              <a:t>testcases</a:t>
            </a:r>
            <a:r>
              <a:rPr lang="nb-NO" baseline="0"/>
              <a:t>. </a:t>
            </a:r>
          </a:p>
          <a:p>
            <a:pPr marL="88900" indent="-88900">
              <a:buFontTx/>
              <a:buChar char="-"/>
            </a:pPr>
            <a:r>
              <a:rPr lang="nb-NO" baseline="0"/>
              <a:t>Prioritere og bestemme rekkefølge av utførelsen. </a:t>
            </a:r>
          </a:p>
          <a:p>
            <a:pPr marL="0" indent="0">
              <a:buNone/>
            </a:pPr>
            <a:endParaRPr lang="nb-NO"/>
          </a:p>
        </p:txBody>
      </p:sp>
      <p:sp>
        <p:nvSpPr>
          <p:cNvPr id="4" name="Date Placeholder 3"/>
          <p:cNvSpPr>
            <a:spLocks noGrp="1"/>
          </p:cNvSpPr>
          <p:nvPr>
            <p:ph type="dt" idx="10"/>
          </p:nvPr>
        </p:nvSpPr>
        <p:spPr/>
        <p:txBody>
          <a:bodyPr/>
          <a:lstStyle/>
          <a:p>
            <a:fld id="{989AD2A6-9075-4DEF-B82D-6987ABCDBF27}"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94</a:t>
            </a:fld>
            <a:endParaRPr lang="en-GB" sz="1100"/>
          </a:p>
        </p:txBody>
      </p:sp>
    </p:spTree>
    <p:extLst>
      <p:ext uri="{BB962C8B-B14F-4D97-AF65-F5344CB8AC3E}">
        <p14:creationId xmlns:p14="http://schemas.microsoft.com/office/powerpoint/2010/main" val="213606918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None/>
            </a:pPr>
            <a:r>
              <a:rPr lang="nb-NO"/>
              <a:t>Forklare forskjellen på statisk og dynamisk testing</a:t>
            </a:r>
          </a:p>
        </p:txBody>
      </p:sp>
      <p:sp>
        <p:nvSpPr>
          <p:cNvPr id="4" name="Plassholder for dato 3"/>
          <p:cNvSpPr>
            <a:spLocks noGrp="1"/>
          </p:cNvSpPr>
          <p:nvPr>
            <p:ph type="dt" idx="10"/>
          </p:nvPr>
        </p:nvSpPr>
        <p:spPr/>
        <p:txBody>
          <a:bodyPr/>
          <a:lstStyle/>
          <a:p>
            <a:fld id="{3CCD2CAE-262F-43DA-954F-E98BC0B9D466}" type="datetime1">
              <a:rPr lang="fr-FR" smtClean="0"/>
              <a:t>20/09/2018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95</a:t>
            </a:fld>
            <a:endParaRPr lang="en-GB" sz="1100"/>
          </a:p>
        </p:txBody>
      </p:sp>
    </p:spTree>
    <p:extLst>
      <p:ext uri="{BB962C8B-B14F-4D97-AF65-F5344CB8AC3E}">
        <p14:creationId xmlns:p14="http://schemas.microsoft.com/office/powerpoint/2010/main" val="9812031"/>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En test</a:t>
            </a:r>
            <a:r>
              <a:rPr lang="nb-NO" baseline="0"/>
              <a:t>designteknikk inspiserer flyt i systemet på ulike måter. </a:t>
            </a:r>
          </a:p>
          <a:p>
            <a:pPr marL="0" indent="0">
              <a:buNone/>
            </a:pPr>
            <a:endParaRPr lang="nb-NO" baseline="0"/>
          </a:p>
          <a:p>
            <a:pPr marL="0" indent="0">
              <a:buNone/>
            </a:pPr>
            <a:r>
              <a:rPr lang="nb-NO" b="1" baseline="0"/>
              <a:t>Black </a:t>
            </a:r>
            <a:r>
              <a:rPr lang="nb-NO" b="1" baseline="0" err="1"/>
              <a:t>box</a:t>
            </a:r>
            <a:r>
              <a:rPr lang="nb-NO" b="1" baseline="0"/>
              <a:t>: </a:t>
            </a:r>
            <a:r>
              <a:rPr lang="nb-NO" baseline="0"/>
              <a:t>analyse av dokumentasjon. Omfatter både funksjonell og ikke-funksjonell testing. </a:t>
            </a:r>
            <a:endParaRPr lang="nb-NO" sz="800">
              <a:latin typeface="+mn-lt"/>
            </a:endParaRPr>
          </a:p>
          <a:p>
            <a:pPr>
              <a:defRPr/>
            </a:pPr>
            <a:r>
              <a:rPr lang="nb-NO" sz="800">
                <a:latin typeface="+mn-lt"/>
              </a:rPr>
              <a:t>Hva skal produktet levere?</a:t>
            </a:r>
          </a:p>
          <a:p>
            <a:pPr>
              <a:defRPr/>
            </a:pPr>
            <a:r>
              <a:rPr lang="nb-NO" sz="800">
                <a:latin typeface="+mn-lt"/>
              </a:rPr>
              <a:t>Test</a:t>
            </a:r>
          </a:p>
          <a:p>
            <a:pPr>
              <a:defRPr/>
            </a:pPr>
            <a:r>
              <a:rPr lang="nb-NO" sz="800">
                <a:latin typeface="+mn-lt"/>
              </a:rPr>
              <a:t>Funksjonalitet</a:t>
            </a:r>
          </a:p>
          <a:p>
            <a:pPr>
              <a:defRPr/>
            </a:pPr>
            <a:r>
              <a:rPr lang="nb-NO" sz="800">
                <a:solidFill>
                  <a:srgbClr val="DBD9D8">
                    <a:lumMod val="50000"/>
                  </a:srgbClr>
                </a:solidFill>
                <a:latin typeface="+mn-lt"/>
              </a:rPr>
              <a:t>Brukervennlighet </a:t>
            </a:r>
          </a:p>
          <a:p>
            <a:pPr marL="88900" indent="-88900">
              <a:buFontTx/>
              <a:buChar char="-"/>
            </a:pPr>
            <a:endParaRPr lang="nb-NO" baseline="0"/>
          </a:p>
          <a:p>
            <a:pPr marL="0" indent="0">
              <a:buNone/>
            </a:pPr>
            <a:endParaRPr lang="nb-NO" baseline="0"/>
          </a:p>
          <a:p>
            <a:pPr marL="0" indent="0">
              <a:buNone/>
            </a:pPr>
            <a:r>
              <a:rPr lang="nb-NO" b="1" baseline="0"/>
              <a:t>White </a:t>
            </a:r>
            <a:r>
              <a:rPr lang="nb-NO" b="1" baseline="0" err="1"/>
              <a:t>box</a:t>
            </a:r>
            <a:r>
              <a:rPr lang="nb-NO" baseline="0"/>
              <a:t>: analyse av strukturen til komponenten/systemet. Informasjon om programvarens konstruksjon, fra kode og detaljdesign. Dekningsgrad kan måles for eksisterende testtilfeller, ekstra kan planlegges for å øke dekningsgraden. </a:t>
            </a:r>
            <a:endParaRPr lang="nb-NO" sz="800">
              <a:latin typeface="+mn-lt"/>
            </a:endParaRPr>
          </a:p>
          <a:p>
            <a:pPr>
              <a:defRPr/>
            </a:pPr>
            <a:r>
              <a:rPr lang="nb-NO" sz="800">
                <a:latin typeface="+mn-lt"/>
              </a:rPr>
              <a:t>Hvordan er systemet bygget opp?</a:t>
            </a:r>
          </a:p>
          <a:p>
            <a:pPr>
              <a:defRPr/>
            </a:pPr>
            <a:r>
              <a:rPr lang="nb-NO" sz="800">
                <a:latin typeface="+mn-lt"/>
              </a:rPr>
              <a:t>Utvikling</a:t>
            </a:r>
          </a:p>
          <a:p>
            <a:pPr>
              <a:defRPr/>
            </a:pPr>
            <a:r>
              <a:rPr lang="nb-NO" sz="800">
                <a:latin typeface="+mn-lt"/>
              </a:rPr>
              <a:t>Struktur</a:t>
            </a:r>
          </a:p>
          <a:p>
            <a:pPr>
              <a:defRPr/>
            </a:pPr>
            <a:r>
              <a:rPr lang="nb-NO" sz="800">
                <a:latin typeface="+mn-lt"/>
              </a:rPr>
              <a:t>Komponenter </a:t>
            </a:r>
          </a:p>
          <a:p>
            <a:pPr marL="88900" indent="-88900">
              <a:buFontTx/>
              <a:buChar char="-"/>
            </a:pPr>
            <a:endParaRPr lang="nb-NO" baseline="0"/>
          </a:p>
          <a:p>
            <a:pPr marL="0" indent="0">
              <a:buNone/>
            </a:pPr>
            <a:r>
              <a:rPr lang="nb-NO" baseline="0"/>
              <a:t>Begge kan kombineres med </a:t>
            </a:r>
            <a:r>
              <a:rPr lang="nb-NO" baseline="0" err="1"/>
              <a:t>erfaringsbasert</a:t>
            </a:r>
            <a:r>
              <a:rPr lang="nb-NO" baseline="0"/>
              <a:t> testing. </a:t>
            </a:r>
          </a:p>
          <a:p>
            <a:pPr marL="0" indent="0">
              <a:buNone/>
            </a:pPr>
            <a:endParaRPr lang="nb-NO"/>
          </a:p>
        </p:txBody>
      </p:sp>
      <p:sp>
        <p:nvSpPr>
          <p:cNvPr id="4" name="Date Placeholder 3"/>
          <p:cNvSpPr>
            <a:spLocks noGrp="1"/>
          </p:cNvSpPr>
          <p:nvPr>
            <p:ph type="dt" idx="10"/>
          </p:nvPr>
        </p:nvSpPr>
        <p:spPr/>
        <p:txBody>
          <a:bodyPr/>
          <a:lstStyle/>
          <a:p>
            <a:fld id="{CBE5608A-2AB8-4E41-9612-0FC3D523C4FF}"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96</a:t>
            </a:fld>
            <a:endParaRPr lang="en-GB" sz="1100"/>
          </a:p>
        </p:txBody>
      </p:sp>
    </p:spTree>
    <p:extLst>
      <p:ext uri="{BB962C8B-B14F-4D97-AF65-F5344CB8AC3E}">
        <p14:creationId xmlns:p14="http://schemas.microsoft.com/office/powerpoint/2010/main" val="252519377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FontTx/>
              <a:buNone/>
            </a:pPr>
            <a:endParaRPr lang="nb-NO" baseline="0"/>
          </a:p>
          <a:p>
            <a:pPr marL="88900" indent="-88900">
              <a:buFontTx/>
              <a:buChar char="-"/>
            </a:pPr>
            <a:endParaRPr lang="nb-NO" baseline="0"/>
          </a:p>
          <a:p>
            <a:pPr marL="0" indent="0">
              <a:buFontTx/>
              <a:buNone/>
            </a:pPr>
            <a:endParaRPr lang="nb-NO" baseline="0"/>
          </a:p>
        </p:txBody>
      </p:sp>
      <p:sp>
        <p:nvSpPr>
          <p:cNvPr id="4" name="Plassholder for dato 3"/>
          <p:cNvSpPr>
            <a:spLocks noGrp="1"/>
          </p:cNvSpPr>
          <p:nvPr>
            <p:ph type="dt" idx="10"/>
          </p:nvPr>
        </p:nvSpPr>
        <p:spPr/>
        <p:txBody>
          <a:bodyPr/>
          <a:lstStyle/>
          <a:p>
            <a:fld id="{D780B1B0-2CE1-478D-ADC4-788476E0839E}" type="datetime1">
              <a:rPr lang="fr-FR" smtClean="0"/>
              <a:t>20/09/2018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97</a:t>
            </a:fld>
            <a:endParaRPr lang="en-GB" sz="1100"/>
          </a:p>
        </p:txBody>
      </p:sp>
    </p:spTree>
    <p:extLst>
      <p:ext uri="{BB962C8B-B14F-4D97-AF65-F5344CB8AC3E}">
        <p14:creationId xmlns:p14="http://schemas.microsoft.com/office/powerpoint/2010/main" val="10498395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1"/>
              <a:t>Ekvivalensklasseinndeling</a:t>
            </a:r>
            <a:r>
              <a:rPr lang="nb-NO" baseline="0"/>
              <a:t> </a:t>
            </a:r>
          </a:p>
          <a:p>
            <a:pPr marL="0" indent="0">
              <a:buNone/>
            </a:pPr>
            <a:r>
              <a:rPr lang="nb-NO" sz="800" b="0" i="0" u="none" strike="noStrike" kern="1200" baseline="0">
                <a:solidFill>
                  <a:schemeClr val="tx1"/>
                </a:solidFill>
                <a:latin typeface="+mn-lt"/>
                <a:ea typeface="+mn-ea"/>
                <a:cs typeface="+mn-cs"/>
              </a:rPr>
              <a:t>Input til programvaren eller systemet blir delt inn i grupper som forventes å ha lik oppførsel, og dermed sannsynligvis blir prosessert på samme måte. Ekvivalensklasser kan defineres for både gyldige data og ugyldige data, dvs. verdier som forventes godtatt hhv. å bli forkastet. Ekvivalensklasser kan også identifiseres for utdata (output), interne verdier, tidsrelaterte verdier (</a:t>
            </a:r>
            <a:r>
              <a:rPr lang="nb-NO" sz="800" b="0" i="0" u="none" strike="noStrike" kern="1200" baseline="0" err="1">
                <a:solidFill>
                  <a:schemeClr val="tx1"/>
                </a:solidFill>
                <a:latin typeface="+mn-lt"/>
                <a:ea typeface="+mn-ea"/>
                <a:cs typeface="+mn-cs"/>
              </a:rPr>
              <a:t>f.eks</a:t>
            </a:r>
            <a:r>
              <a:rPr lang="nb-NO" sz="800" b="0" i="0" u="none" strike="noStrike" kern="1200" baseline="0">
                <a:solidFill>
                  <a:schemeClr val="tx1"/>
                </a:solidFill>
                <a:latin typeface="+mn-lt"/>
                <a:ea typeface="+mn-ea"/>
                <a:cs typeface="+mn-cs"/>
              </a:rPr>
              <a:t> før eller etter en hendelse) og for grensesnittparametere (altså under integrasjonstesting). Tester kan utvikles for å dekke alle gyldige og ugyldige ekvivalensklasser. Ekvivalensklasseinndeling kan benyttes på alle nivåer av testing.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Ekvivalensklasseinndeling som teknikk kan brukes for å oppnå dekningsmål på inndata (input) og utdata (output). Den kan benyttes for menneskelig input, input via grensesnitt mot systemet, eller grensesnittparametere under integrasjonstesting. </a:t>
            </a:r>
            <a:endParaRPr lang="nb-NO" baseline="0"/>
          </a:p>
          <a:p>
            <a:endParaRPr lang="nb-NO"/>
          </a:p>
        </p:txBody>
      </p:sp>
      <p:sp>
        <p:nvSpPr>
          <p:cNvPr id="4" name="Date Placeholder 3"/>
          <p:cNvSpPr>
            <a:spLocks noGrp="1"/>
          </p:cNvSpPr>
          <p:nvPr>
            <p:ph type="dt" idx="10"/>
          </p:nvPr>
        </p:nvSpPr>
        <p:spPr/>
        <p:txBody>
          <a:bodyPr/>
          <a:lstStyle/>
          <a:p>
            <a:fld id="{984B79EC-9CC1-412B-8D81-DCC0F20049BB}"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98</a:t>
            </a:fld>
            <a:endParaRPr lang="en-GB" sz="1100"/>
          </a:p>
        </p:txBody>
      </p:sp>
    </p:spTree>
    <p:extLst>
      <p:ext uri="{BB962C8B-B14F-4D97-AF65-F5344CB8AC3E}">
        <p14:creationId xmlns:p14="http://schemas.microsoft.com/office/powerpoint/2010/main" val="38183746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1" baseline="0"/>
              <a:t>Grenseverdianalyse</a:t>
            </a:r>
            <a:endParaRPr lang="nb-NO" baseline="0"/>
          </a:p>
          <a:p>
            <a:pPr marL="0" indent="0">
              <a:buNone/>
            </a:pPr>
            <a:r>
              <a:rPr lang="nb-NO" sz="800" b="0" i="0" u="none" strike="noStrike" kern="1200" baseline="0">
                <a:solidFill>
                  <a:schemeClr val="tx1"/>
                </a:solidFill>
                <a:latin typeface="+mn-lt"/>
                <a:ea typeface="+mn-ea"/>
                <a:cs typeface="+mn-cs"/>
              </a:rPr>
              <a:t>Behandling av data som befinner seg i grenseområdene til ekvivalensklassene har større sannsynlighet for å være feil, så grenseverdier er et område der testing sannsynligvis vil finne feil. Maksimum og minimum verdier av en klasse er den klassens grenseverdier. En grenseverdi for en gyldig klasse er en gyldig grenseverdi; grenseverdien til en ugyldig klasse er en ugyldig grenseverdi. Tester kan utvikles for å dekke både gyldige og ugyldige grenseverdier. Når man utvikler testtilfeller, velger man en test for hver grenseverdi.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Grenseverdianalyse kan benyttes på alle testnivåer. Det er relativt enkelt å bruke og har høy sannsynlighet for å finne feil. Detaljerte spesifikasjoner er verdifulle for å bestemme interessante grenser.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Denne teknikken er ofte ansett som en utvidelse av ekvivalensklasseteknikken eller andre svart boks teknikker. Den kan brukes på ekvivalensklasser for brukerinput på skjerm i tillegg til f.eks. på tidsintervaller (f. eks tidsavbrudd, krav til transaksjonshastighet) eller tabellintervaller (f. eks. tabellens størrelse er 256*256). </a:t>
            </a:r>
            <a:endParaRPr lang="nb-NO" baseline="0"/>
          </a:p>
          <a:p>
            <a:pPr marL="0" indent="0">
              <a:buNone/>
            </a:pPr>
            <a:endParaRPr lang="nb-NO"/>
          </a:p>
        </p:txBody>
      </p:sp>
      <p:sp>
        <p:nvSpPr>
          <p:cNvPr id="4" name="Date Placeholder 3"/>
          <p:cNvSpPr>
            <a:spLocks noGrp="1"/>
          </p:cNvSpPr>
          <p:nvPr>
            <p:ph type="dt" idx="10"/>
          </p:nvPr>
        </p:nvSpPr>
        <p:spPr/>
        <p:txBody>
          <a:bodyPr/>
          <a:lstStyle/>
          <a:p>
            <a:fld id="{15E4C35A-3A0E-4A5F-A9EC-23DF1C69B234}"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99</a:t>
            </a:fld>
            <a:endParaRPr lang="en-GB" sz="1100"/>
          </a:p>
        </p:txBody>
      </p:sp>
    </p:spTree>
    <p:extLst>
      <p:ext uri="{BB962C8B-B14F-4D97-AF65-F5344CB8AC3E}">
        <p14:creationId xmlns:p14="http://schemas.microsoft.com/office/powerpoint/2010/main" val="4048545110"/>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b="1" baseline="0"/>
              <a:t>Beslutningstabelltesting </a:t>
            </a:r>
          </a:p>
          <a:p>
            <a:pPr marL="0" indent="0">
              <a:buNone/>
            </a:pPr>
            <a:r>
              <a:rPr lang="nb-NO" sz="800" b="0" i="0" u="none" strike="noStrike" kern="1200" baseline="0">
                <a:solidFill>
                  <a:schemeClr val="tx1"/>
                </a:solidFill>
                <a:latin typeface="+mn-lt"/>
                <a:ea typeface="+mn-ea"/>
                <a:cs typeface="+mn-cs"/>
              </a:rPr>
              <a:t>Beslutningstabeller er en god måte å fange systemkrav som inneholder logiske valg, og for å dokumentere intern systemdesign. De kan bli brukt til å beskrive komplekse forretningsregler som et system skal implementere. Spesifikasjonen blir analysert og betingelsene og handlingene blir oftest beskrevet på en slik måte at de kan enten være sann eller usann. Beslutningstabellen inneholder det utløsende valget, ofte kombinasjoner av sant og usant for alle inputvalg og de resulterende funksjonene for hver kombinasjon av valg. Hver kolonne av tabellen tilsvarer en forretningsregel som definerer en unik kombinasjon av valg, som resulterer i utførelsen av de funksjonene som er forbundet med den spesifikke regelen. Standarden for dekningsgrad vanligvis brukt for beslutningstabelltesting er å ha minst en test per kolonne, som typisk medfører at en dekker alle kombinasjoner av utløsende valg. </a:t>
            </a:r>
            <a:endParaRPr lang="nb-NO" baseline="0"/>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Styrken til beslutningstabelltesting er at den lager kombinasjoner av valg som kanskje ellers ikke ville blitt benyttet under testing. Den kan benyttes i alle situasjoner der programvarens funksjon er avhengig av flere logiske beslutninger. </a:t>
            </a:r>
            <a:endParaRPr lang="nb-NO" baseline="0"/>
          </a:p>
          <a:p>
            <a:pPr marL="0" indent="0">
              <a:buNone/>
            </a:pPr>
            <a:endParaRPr lang="nb-NO"/>
          </a:p>
        </p:txBody>
      </p:sp>
      <p:sp>
        <p:nvSpPr>
          <p:cNvPr id="4" name="Date Placeholder 3"/>
          <p:cNvSpPr>
            <a:spLocks noGrp="1"/>
          </p:cNvSpPr>
          <p:nvPr>
            <p:ph type="dt" idx="10"/>
          </p:nvPr>
        </p:nvSpPr>
        <p:spPr/>
        <p:txBody>
          <a:bodyPr/>
          <a:lstStyle/>
          <a:p>
            <a:fld id="{AB9B5450-7791-4BC0-8E30-39836CAC88DD}"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102</a:t>
            </a:fld>
            <a:endParaRPr lang="en-GB" sz="1100"/>
          </a:p>
        </p:txBody>
      </p:sp>
    </p:spTree>
    <p:extLst>
      <p:ext uri="{BB962C8B-B14F-4D97-AF65-F5344CB8AC3E}">
        <p14:creationId xmlns:p14="http://schemas.microsoft.com/office/powerpoint/2010/main" val="64659255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p:txBody>
      </p:sp>
      <p:sp>
        <p:nvSpPr>
          <p:cNvPr id="4" name="Date Placeholder 3"/>
          <p:cNvSpPr>
            <a:spLocks noGrp="1"/>
          </p:cNvSpPr>
          <p:nvPr>
            <p:ph type="dt" idx="10"/>
          </p:nvPr>
        </p:nvSpPr>
        <p:spPr/>
        <p:txBody>
          <a:bodyPr/>
          <a:lstStyle/>
          <a:p>
            <a:fld id="{67C5589A-94DC-436B-AA3C-A80394956739}"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103</a:t>
            </a:fld>
            <a:endParaRPr lang="en-GB" sz="1100"/>
          </a:p>
        </p:txBody>
      </p:sp>
    </p:spTree>
    <p:extLst>
      <p:ext uri="{BB962C8B-B14F-4D97-AF65-F5344CB8AC3E}">
        <p14:creationId xmlns:p14="http://schemas.microsoft.com/office/powerpoint/2010/main" val="328477027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Tenk matriser, da blir det enklere å relatere til beslutningstabeller.</a:t>
            </a:r>
          </a:p>
        </p:txBody>
      </p:sp>
      <p:sp>
        <p:nvSpPr>
          <p:cNvPr id="4" name="Plassholder for dato 3"/>
          <p:cNvSpPr>
            <a:spLocks noGrp="1"/>
          </p:cNvSpPr>
          <p:nvPr>
            <p:ph type="dt" idx="10"/>
          </p:nvPr>
        </p:nvSpPr>
        <p:spPr/>
        <p:txBody>
          <a:bodyPr/>
          <a:lstStyle/>
          <a:p>
            <a:fld id="{EB544041-05E4-4F5B-84BE-580A636E77E7}" type="datetime1">
              <a:rPr lang="fr-FR" smtClean="0"/>
              <a:t>20/09/2018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105</a:t>
            </a:fld>
            <a:endParaRPr lang="en-GB" sz="1100"/>
          </a:p>
        </p:txBody>
      </p:sp>
    </p:spTree>
    <p:extLst>
      <p:ext uri="{BB962C8B-B14F-4D97-AF65-F5344CB8AC3E}">
        <p14:creationId xmlns:p14="http://schemas.microsoft.com/office/powerpoint/2010/main" val="42651987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Slide Number Placeholder 3"/>
          <p:cNvSpPr>
            <a:spLocks noGrp="1"/>
          </p:cNvSpPr>
          <p:nvPr>
            <p:ph type="sldNum" sz="quarter" idx="10"/>
          </p:nvPr>
        </p:nvSpPr>
        <p:spPr/>
        <p:txBody>
          <a:bodyPr/>
          <a:lstStyle/>
          <a:p>
            <a:fld id="{397B6664-7021-E44E-ABF4-BC24DFF02CBA}" type="slidenum">
              <a:rPr lang="en-US" smtClean="0"/>
              <a:t>12</a:t>
            </a:fld>
            <a:endParaRPr lang="en-US"/>
          </a:p>
        </p:txBody>
      </p:sp>
    </p:spTree>
    <p:extLst>
      <p:ext uri="{BB962C8B-B14F-4D97-AF65-F5344CB8AC3E}">
        <p14:creationId xmlns:p14="http://schemas.microsoft.com/office/powerpoint/2010/main" val="427328318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1" baseline="0"/>
              <a:t>Tilstandsbasert testing</a:t>
            </a:r>
          </a:p>
          <a:p>
            <a:pPr marL="0" indent="0">
              <a:buNone/>
            </a:pPr>
            <a:r>
              <a:rPr lang="nb-NO" sz="800" b="0" i="0" u="none" strike="noStrike" kern="1200" baseline="0">
                <a:solidFill>
                  <a:schemeClr val="tx1"/>
                </a:solidFill>
                <a:latin typeface="+mn-lt"/>
                <a:ea typeface="+mn-ea"/>
                <a:cs typeface="+mn-cs"/>
              </a:rPr>
              <a:t>Et system kan oppføre seg forskjellig avhengig av nåværende tilstand eller tidligere historie (tilstanden). I dette tilfellet kan dette aspektet av systemet illustreres som et tilstandsdiagram. Det gjør at testeren kan vurdere programvaren sett ut fra dens tilstand, overgang mellom tilstander, inputverdier eller hendelser som medfører tilstandsendringer (overganger) og de stegene som kan resultere fra disse overganger. Tilstandene til systemet eller objektet under test er individuelle, identifiserbare og endelige i antall. Et tilstandsdiagram viser forholdet mellom tilstand og input, og kan belyse mulige ugyldige overganger. Tester kan konstrueres for å dekke en typisk sekvens av tilstander, for å dekke hver eneste tilstand, for å utføre hver overgang, for å utføre spesielle sekvenser av overganger eller for å teste ugyldige overganger.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Tilstandsbasert testing er mye benyttet innen innebygd programvare og generelt innen teknisk automatisering. Men teknikken er også egnet for å modellere et forretningsområde som har spesifikke tilstander eller for å teste flyten i en skjermdialog (f.eks. for internettapplikasjoner eller forretningssituasjoner) </a:t>
            </a:r>
            <a:endParaRPr lang="nb-NO" baseline="0"/>
          </a:p>
        </p:txBody>
      </p:sp>
      <p:sp>
        <p:nvSpPr>
          <p:cNvPr id="4" name="Date Placeholder 3"/>
          <p:cNvSpPr>
            <a:spLocks noGrp="1"/>
          </p:cNvSpPr>
          <p:nvPr>
            <p:ph type="dt" idx="10"/>
          </p:nvPr>
        </p:nvSpPr>
        <p:spPr/>
        <p:txBody>
          <a:bodyPr/>
          <a:lstStyle/>
          <a:p>
            <a:fld id="{D3F50249-725F-464D-B6CF-9D8EFC9E72C2}"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106</a:t>
            </a:fld>
            <a:endParaRPr lang="en-GB" sz="1100"/>
          </a:p>
        </p:txBody>
      </p:sp>
    </p:spTree>
    <p:extLst>
      <p:ext uri="{BB962C8B-B14F-4D97-AF65-F5344CB8AC3E}">
        <p14:creationId xmlns:p14="http://schemas.microsoft.com/office/powerpoint/2010/main" val="2138129687"/>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Svar:</a:t>
            </a:r>
            <a:r>
              <a:rPr lang="nb-NO" baseline="0"/>
              <a:t> B</a:t>
            </a:r>
            <a:endParaRPr lang="nb-NO"/>
          </a:p>
        </p:txBody>
      </p:sp>
      <p:sp>
        <p:nvSpPr>
          <p:cNvPr id="4" name="Date Placeholder 3"/>
          <p:cNvSpPr>
            <a:spLocks noGrp="1"/>
          </p:cNvSpPr>
          <p:nvPr>
            <p:ph type="dt" idx="10"/>
          </p:nvPr>
        </p:nvSpPr>
        <p:spPr/>
        <p:txBody>
          <a:bodyPr/>
          <a:lstStyle/>
          <a:p>
            <a:fld id="{B92BA3A5-A06E-4D04-A5EE-BD91A667F9E8}"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108</a:t>
            </a:fld>
            <a:endParaRPr lang="en-GB" sz="1100"/>
          </a:p>
        </p:txBody>
      </p:sp>
    </p:spTree>
    <p:extLst>
      <p:ext uri="{BB962C8B-B14F-4D97-AF65-F5344CB8AC3E}">
        <p14:creationId xmlns:p14="http://schemas.microsoft.com/office/powerpoint/2010/main" val="2182207156"/>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1" baseline="0"/>
              <a:t>Brukstilfelletesting</a:t>
            </a:r>
          </a:p>
          <a:p>
            <a:pPr marL="0" indent="0">
              <a:buNone/>
            </a:pPr>
            <a:r>
              <a:rPr lang="nb-NO" sz="800" b="0" i="0" u="none" strike="noStrike" kern="1200" baseline="0">
                <a:solidFill>
                  <a:schemeClr val="tx1"/>
                </a:solidFill>
                <a:latin typeface="+mn-lt"/>
                <a:ea typeface="+mn-ea"/>
                <a:cs typeface="+mn-cs"/>
              </a:rPr>
              <a:t>Tester kan bli spesifisert på bakgrunn av brukstilfelle (</a:t>
            </a:r>
            <a:r>
              <a:rPr lang="nb-NO" sz="800" b="0" i="0" u="none" strike="noStrike" kern="1200" baseline="0" err="1">
                <a:solidFill>
                  <a:schemeClr val="tx1"/>
                </a:solidFill>
                <a:latin typeface="+mn-lt"/>
                <a:ea typeface="+mn-ea"/>
                <a:cs typeface="+mn-cs"/>
              </a:rPr>
              <a:t>use</a:t>
            </a:r>
            <a:r>
              <a:rPr lang="nb-NO" sz="800" b="0" i="0" u="none" strike="noStrike" kern="1200" baseline="0">
                <a:solidFill>
                  <a:schemeClr val="tx1"/>
                </a:solidFill>
                <a:latin typeface="+mn-lt"/>
                <a:ea typeface="+mn-ea"/>
                <a:cs typeface="+mn-cs"/>
              </a:rPr>
              <a:t> case). Et brukstilfelle (</a:t>
            </a:r>
            <a:r>
              <a:rPr lang="nb-NO" sz="800" b="0" i="0" u="none" strike="noStrike" kern="1200" baseline="0" err="1">
                <a:solidFill>
                  <a:schemeClr val="tx1"/>
                </a:solidFill>
                <a:latin typeface="+mn-lt"/>
                <a:ea typeface="+mn-ea"/>
                <a:cs typeface="+mn-cs"/>
              </a:rPr>
              <a:t>use</a:t>
            </a:r>
            <a:r>
              <a:rPr lang="nb-NO" sz="800" b="0" i="0" u="none" strike="noStrike" kern="1200" baseline="0">
                <a:solidFill>
                  <a:schemeClr val="tx1"/>
                </a:solidFill>
                <a:latin typeface="+mn-lt"/>
                <a:ea typeface="+mn-ea"/>
                <a:cs typeface="+mn-cs"/>
              </a:rPr>
              <a:t> case) beskriver samhandlingen mellom deltagere (brukere og </a:t>
            </a:r>
            <a:r>
              <a:rPr lang="nb-NO" sz="800" b="0" i="0" u="none" strike="noStrike" kern="1200" baseline="0" err="1">
                <a:solidFill>
                  <a:schemeClr val="tx1"/>
                </a:solidFill>
                <a:latin typeface="+mn-lt"/>
                <a:ea typeface="+mn-ea"/>
                <a:cs typeface="+mn-cs"/>
              </a:rPr>
              <a:t>subsystemer</a:t>
            </a:r>
            <a:r>
              <a:rPr lang="nb-NO" sz="800" b="0" i="0" u="none" strike="noStrike" kern="1200" baseline="0">
                <a:solidFill>
                  <a:schemeClr val="tx1"/>
                </a:solidFill>
                <a:latin typeface="+mn-lt"/>
                <a:ea typeface="+mn-ea"/>
                <a:cs typeface="+mn-cs"/>
              </a:rPr>
              <a:t>), som produserer et resultat av verdi til en </a:t>
            </a:r>
            <a:r>
              <a:rPr lang="nb-NO" sz="800" b="0" i="0" u="none" strike="noStrike" kern="1200" baseline="0" err="1">
                <a:solidFill>
                  <a:schemeClr val="tx1"/>
                </a:solidFill>
                <a:latin typeface="+mn-lt"/>
                <a:ea typeface="+mn-ea"/>
                <a:cs typeface="+mn-cs"/>
              </a:rPr>
              <a:t>systembruker</a:t>
            </a:r>
            <a:r>
              <a:rPr lang="nb-NO" sz="800" b="0" i="0" u="none" strike="noStrike" kern="1200" baseline="0">
                <a:solidFill>
                  <a:schemeClr val="tx1"/>
                </a:solidFill>
                <a:latin typeface="+mn-lt"/>
                <a:ea typeface="+mn-ea"/>
                <a:cs typeface="+mn-cs"/>
              </a:rPr>
              <a:t> eller kunde. Brukstilfelle kan beskrives enten på et abstrakt nivå: Forretningstilfelle, uten å nevne teknologi, forretningsflytnivå eller på systemnivå: Brukstilfelle for bruken av systemet på nivået til systemets funksjonalitet. Hvert brukstilfelle har forhåndsbetingelser (forutsetninger) som må oppfylles for at brukstilfellet skal virke rett. Hvert brukstilfelle avsluttes med en avslutningstilstand som er det observerbare resultatet og slutt-tilstanden til systemet etter at brukstilfellet er utført. Et brukstilfelle har vanligvis en </a:t>
            </a:r>
            <a:r>
              <a:rPr lang="nb-NO" sz="800" b="0" i="0" u="none" strike="noStrike" kern="1200" baseline="0" err="1">
                <a:solidFill>
                  <a:schemeClr val="tx1"/>
                </a:solidFill>
                <a:latin typeface="+mn-lt"/>
                <a:ea typeface="+mn-ea"/>
                <a:cs typeface="+mn-cs"/>
              </a:rPr>
              <a:t>hovedflyt</a:t>
            </a:r>
            <a:r>
              <a:rPr lang="nb-NO" sz="800" b="0" i="0" u="none" strike="noStrike" kern="1200" baseline="0">
                <a:solidFill>
                  <a:schemeClr val="tx1"/>
                </a:solidFill>
                <a:latin typeface="+mn-lt"/>
                <a:ea typeface="+mn-ea"/>
                <a:cs typeface="+mn-cs"/>
              </a:rPr>
              <a:t> (dvs. den mest sannsynlige) og alternative flyter.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Brukstilfelle beskriver prosessflyten gjennom et system basert på dens faktiske sannsynlige bruk, så testtilfeller basert på dem er mest nyttige for å avdekke feil i prosessflyten ved faktisk bruk av systemet. Brukstilfeller, ofte referert til som scenarier, er meget nyttige for å utvikle akseptansetester med deltagelse fra kunde/bruker. De er også nyttige for å avdekke integrasjonsfeil forårsaket av interaksjon og innblanding fra forskjellige komponenter, som testing av de individuelle komponentene ikke vil oppdage. En kan kombinere konstruksjon av testtilfelle fra brukstilfelle med andre spesifikasjonsbaserte testteknikker. </a:t>
            </a:r>
            <a:endParaRPr lang="nb-NO" baseline="0"/>
          </a:p>
          <a:p>
            <a:endParaRPr lang="nb-NO"/>
          </a:p>
        </p:txBody>
      </p:sp>
      <p:sp>
        <p:nvSpPr>
          <p:cNvPr id="4" name="Date Placeholder 3"/>
          <p:cNvSpPr>
            <a:spLocks noGrp="1"/>
          </p:cNvSpPr>
          <p:nvPr>
            <p:ph type="dt" idx="10"/>
          </p:nvPr>
        </p:nvSpPr>
        <p:spPr/>
        <p:txBody>
          <a:bodyPr/>
          <a:lstStyle/>
          <a:p>
            <a:fld id="{8A90332B-A4B0-47FF-B272-6484F6B98AD1}"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109</a:t>
            </a:fld>
            <a:endParaRPr lang="en-GB" sz="1100"/>
          </a:p>
        </p:txBody>
      </p:sp>
    </p:spTree>
    <p:extLst>
      <p:ext uri="{BB962C8B-B14F-4D97-AF65-F5344CB8AC3E}">
        <p14:creationId xmlns:p14="http://schemas.microsoft.com/office/powerpoint/2010/main" val="2287730848"/>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None/>
            </a:pPr>
            <a:r>
              <a:rPr lang="nb-NO" sz="800" b="1" i="0" u="none" strike="noStrike" kern="1200" baseline="0">
                <a:solidFill>
                  <a:schemeClr val="tx1"/>
                </a:solidFill>
                <a:latin typeface="+mn-lt"/>
                <a:ea typeface="+mn-ea"/>
                <a:cs typeface="+mn-cs"/>
              </a:rPr>
              <a:t>Programinstruksjonstesting og dekning </a:t>
            </a:r>
          </a:p>
          <a:p>
            <a:pPr marL="0" indent="0">
              <a:buNone/>
            </a:pPr>
            <a:r>
              <a:rPr lang="nb-NO" sz="800" b="0" i="0" u="none" strike="noStrike" kern="1200" baseline="0">
                <a:solidFill>
                  <a:schemeClr val="tx1"/>
                </a:solidFill>
                <a:latin typeface="+mn-lt"/>
                <a:ea typeface="+mn-ea"/>
                <a:cs typeface="+mn-cs"/>
              </a:rPr>
              <a:t>I modultesting er programinstruksjonsdekning måling av prosenten av kjørbare programinstruksjoner som har blitt utført av en testsuite. Programinstruksjonstesting utleder testtilfeller som utfører spesifikke programinstruksjoner, normalt for å øke programinstruksjonsdekningen.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Programinstruksjonsdekning beregnes ved å dele antall utførbare instruksjoner dekket av konstruerte eller utførte testtilfelle med antallet av alle utførbare instruksjoner i koden under test. </a:t>
            </a:r>
          </a:p>
          <a:p>
            <a:pPr marL="0" indent="0">
              <a:buNone/>
            </a:pPr>
            <a:endParaRPr lang="nb-NO" sz="800" b="0" i="0" u="none" strike="noStrike" kern="1200" baseline="0">
              <a:solidFill>
                <a:schemeClr val="tx1"/>
              </a:solidFill>
              <a:latin typeface="+mn-lt"/>
              <a:ea typeface="+mn-ea"/>
              <a:cs typeface="+mn-cs"/>
            </a:endParaRPr>
          </a:p>
          <a:p>
            <a:pPr marL="0" indent="0">
              <a:buNone/>
            </a:pPr>
            <a:r>
              <a:rPr lang="da-DK" sz="800" b="1" i="0" u="none" strike="noStrike" kern="1200" baseline="0">
                <a:solidFill>
                  <a:schemeClr val="tx1"/>
                </a:solidFill>
                <a:latin typeface="+mn-lt"/>
                <a:ea typeface="+mn-ea"/>
                <a:cs typeface="+mn-cs"/>
              </a:rPr>
              <a:t>Forgrenings- / </a:t>
            </a:r>
            <a:r>
              <a:rPr lang="da-DK" sz="800" b="1" i="0" u="none" strike="noStrike" kern="1200" baseline="0" err="1">
                <a:solidFill>
                  <a:schemeClr val="tx1"/>
                </a:solidFill>
                <a:latin typeface="+mn-lt"/>
                <a:ea typeface="+mn-ea"/>
                <a:cs typeface="+mn-cs"/>
              </a:rPr>
              <a:t>Beslutningstesting</a:t>
            </a:r>
            <a:r>
              <a:rPr lang="da-DK" sz="800" b="1" i="0" u="none" strike="noStrike" kern="1200" baseline="0">
                <a:solidFill>
                  <a:schemeClr val="tx1"/>
                </a:solidFill>
                <a:latin typeface="+mn-lt"/>
                <a:ea typeface="+mn-ea"/>
                <a:cs typeface="+mn-cs"/>
              </a:rPr>
              <a:t> og </a:t>
            </a:r>
            <a:r>
              <a:rPr lang="da-DK" sz="800" b="1" i="0" u="none" strike="noStrike" kern="1200" baseline="0" err="1">
                <a:solidFill>
                  <a:schemeClr val="tx1"/>
                </a:solidFill>
                <a:latin typeface="+mn-lt"/>
                <a:ea typeface="+mn-ea"/>
                <a:cs typeface="+mn-cs"/>
              </a:rPr>
              <a:t>dekning</a:t>
            </a:r>
            <a:endParaRPr lang="da-DK" sz="800" b="1"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Beslutningsdekning, det samme som forgreningstesting, er måling av prosenten av beslutningsresultat (dvs. Sant og Usant mulighetene i en IF-setning) som har blitt utført av en testsuite. Beslutningstesting utleder testtilfeller som utfører spesifikke beslutningsresultat, normalt for å øke beslutningsdekningen og for å vise kontrollflyten i de ulike stedene i koden..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Beslutningsdekning beregnes ved å dele antall beslutningsresultater dekket av konstruerte eller utførte testtilfelle med antallet av alle beslutningsresultater i koden under test.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Beslutningstesting er en form for kontrollflyttesting siden den genererer en spesifikk </a:t>
            </a:r>
            <a:r>
              <a:rPr lang="nb-NO" sz="800" b="0" i="0" u="none" strike="noStrike" kern="1200" baseline="0" err="1">
                <a:solidFill>
                  <a:schemeClr val="tx1"/>
                </a:solidFill>
                <a:latin typeface="+mn-lt"/>
                <a:ea typeface="+mn-ea"/>
                <a:cs typeface="+mn-cs"/>
              </a:rPr>
              <a:t>kontrollflyt</a:t>
            </a:r>
            <a:r>
              <a:rPr lang="nb-NO" sz="800" b="0" i="0" u="none" strike="noStrike" kern="1200" baseline="0">
                <a:solidFill>
                  <a:schemeClr val="tx1"/>
                </a:solidFill>
                <a:latin typeface="+mn-lt"/>
                <a:ea typeface="+mn-ea"/>
                <a:cs typeface="+mn-cs"/>
              </a:rPr>
              <a:t> gjennom beslutningspunktene. Beslutningsdekning er bedre enn programinstruksjonsdekning:100 % beslutningsdekning garanterer 100 % programinstruksjonsdekning, men ikke motsatt.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1" i="0" u="none" strike="noStrike" kern="1200" baseline="0">
                <a:solidFill>
                  <a:schemeClr val="tx1"/>
                </a:solidFill>
                <a:latin typeface="+mn-lt"/>
                <a:ea typeface="+mn-ea"/>
                <a:cs typeface="+mn-cs"/>
              </a:rPr>
              <a:t>Andre strukturbaserte teknikker</a:t>
            </a:r>
          </a:p>
          <a:p>
            <a:pPr marL="0" indent="0">
              <a:buNone/>
            </a:pPr>
            <a:r>
              <a:rPr lang="nb-NO" sz="800" b="0" i="0" u="none" strike="noStrike" kern="1200" baseline="0">
                <a:solidFill>
                  <a:schemeClr val="tx1"/>
                </a:solidFill>
                <a:latin typeface="+mn-lt"/>
                <a:ea typeface="+mn-ea"/>
                <a:cs typeface="+mn-cs"/>
              </a:rPr>
              <a:t>Det finnes høyere nivåer for strukturdekning utover beslutningsdekning, f. eks betingelsesdekning (</a:t>
            </a:r>
            <a:r>
              <a:rPr lang="nb-NO" sz="800" b="0" i="0" u="none" strike="noStrike" kern="1200" baseline="0" err="1">
                <a:solidFill>
                  <a:schemeClr val="tx1"/>
                </a:solidFill>
                <a:latin typeface="+mn-lt"/>
                <a:ea typeface="+mn-ea"/>
                <a:cs typeface="+mn-cs"/>
              </a:rPr>
              <a:t>condition</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coverage</a:t>
            </a:r>
            <a:r>
              <a:rPr lang="nb-NO" sz="800" b="0" i="0" u="none" strike="noStrike" kern="1200" baseline="0">
                <a:solidFill>
                  <a:schemeClr val="tx1"/>
                </a:solidFill>
                <a:latin typeface="+mn-lt"/>
                <a:ea typeface="+mn-ea"/>
                <a:cs typeface="+mn-cs"/>
              </a:rPr>
              <a:t>) og sammensatt betingelsesdekning (multiple </a:t>
            </a:r>
            <a:r>
              <a:rPr lang="nb-NO" sz="800" b="0" i="0" u="none" strike="noStrike" kern="1200" baseline="0" err="1">
                <a:solidFill>
                  <a:schemeClr val="tx1"/>
                </a:solidFill>
                <a:latin typeface="+mn-lt"/>
                <a:ea typeface="+mn-ea"/>
                <a:cs typeface="+mn-cs"/>
              </a:rPr>
              <a:t>condition</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coverage</a:t>
            </a:r>
            <a:r>
              <a:rPr lang="nb-NO" sz="800" b="0" i="0" u="none" strike="noStrike" kern="1200" baseline="0">
                <a:solidFill>
                  <a:schemeClr val="tx1"/>
                </a:solidFill>
                <a:latin typeface="+mn-lt"/>
                <a:ea typeface="+mn-ea"/>
                <a:cs typeface="+mn-cs"/>
              </a:rPr>
              <a:t>).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Konseptet med dekningsgrad kan også benyttes på andre testnivåer (som på integrasjonsnivå) der prosenten av moduler, komponenter eller klasser som har blitt utført av en testsuite kan bli uttrykt som modul-, komponent- eller klassedekning.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Støtteverktøy er nyttige for strukturbasert testing av koden. </a:t>
            </a:r>
            <a:endParaRPr lang="nb-NO" b="1"/>
          </a:p>
        </p:txBody>
      </p:sp>
      <p:sp>
        <p:nvSpPr>
          <p:cNvPr id="4" name="Plassholder for dato 3"/>
          <p:cNvSpPr>
            <a:spLocks noGrp="1"/>
          </p:cNvSpPr>
          <p:nvPr>
            <p:ph type="dt" idx="10"/>
          </p:nvPr>
        </p:nvSpPr>
        <p:spPr/>
        <p:txBody>
          <a:bodyPr/>
          <a:lstStyle/>
          <a:p>
            <a:fld id="{D780B1B0-2CE1-478D-ADC4-788476E0839E}" type="datetime1">
              <a:rPr lang="fr-FR" smtClean="0"/>
              <a:t>20/09/2018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110</a:t>
            </a:fld>
            <a:endParaRPr lang="en-GB" sz="1100"/>
          </a:p>
        </p:txBody>
      </p:sp>
    </p:spTree>
    <p:extLst>
      <p:ext uri="{BB962C8B-B14F-4D97-AF65-F5344CB8AC3E}">
        <p14:creationId xmlns:p14="http://schemas.microsoft.com/office/powerpoint/2010/main" val="18669528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a:t>Spørsmål: Hvor mange statement og hvor mange </a:t>
            </a:r>
            <a:r>
              <a:rPr lang="nb-NO" err="1"/>
              <a:t>branch</a:t>
            </a:r>
            <a:r>
              <a:rPr lang="nb-NO"/>
              <a:t> </a:t>
            </a:r>
            <a:r>
              <a:rPr lang="nb-NO" err="1"/>
              <a:t>coverage</a:t>
            </a:r>
            <a:r>
              <a:rPr lang="nb-NO" baseline="0"/>
              <a:t> får du? </a:t>
            </a:r>
          </a:p>
          <a:p>
            <a:r>
              <a:rPr lang="nb-NO" baseline="0"/>
              <a:t>Svar: 2 statement og 3 </a:t>
            </a:r>
            <a:r>
              <a:rPr lang="nb-NO" baseline="0" err="1"/>
              <a:t>branch</a:t>
            </a:r>
            <a:r>
              <a:rPr lang="nb-NO" baseline="0"/>
              <a:t>. Vei </a:t>
            </a:r>
            <a:r>
              <a:rPr lang="nb-NO" baseline="0" err="1"/>
              <a:t>nr</a:t>
            </a:r>
            <a:r>
              <a:rPr lang="nb-NO" baseline="0"/>
              <a:t> 9 er en felle, det er en loop, derfor er det ikke 4 </a:t>
            </a:r>
            <a:r>
              <a:rPr lang="nb-NO" baseline="0" err="1"/>
              <a:t>branch</a:t>
            </a:r>
            <a:r>
              <a:rPr lang="nb-NO" baseline="0"/>
              <a:t>.</a:t>
            </a:r>
          </a:p>
          <a:p>
            <a:endParaRPr lang="nb-NO" baseline="0"/>
          </a:p>
        </p:txBody>
      </p:sp>
      <p:sp>
        <p:nvSpPr>
          <p:cNvPr id="4" name="Plassholder for dato 3"/>
          <p:cNvSpPr>
            <a:spLocks noGrp="1"/>
          </p:cNvSpPr>
          <p:nvPr>
            <p:ph type="dt" idx="10"/>
          </p:nvPr>
        </p:nvSpPr>
        <p:spPr/>
        <p:txBody>
          <a:bodyPr/>
          <a:lstStyle/>
          <a:p>
            <a:fld id="{159C3690-432C-474A-94C2-1F1E694946E6}" type="datetime1">
              <a:rPr lang="fr-FR" smtClean="0"/>
              <a:t>20/09/2018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111</a:t>
            </a:fld>
            <a:endParaRPr lang="en-GB" sz="1100"/>
          </a:p>
        </p:txBody>
      </p:sp>
    </p:spTree>
    <p:extLst>
      <p:ext uri="{BB962C8B-B14F-4D97-AF65-F5344CB8AC3E}">
        <p14:creationId xmlns:p14="http://schemas.microsoft.com/office/powerpoint/2010/main" val="186105344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u="sng"/>
              <a:t>Svar</a:t>
            </a:r>
          </a:p>
          <a:p>
            <a:pPr marL="228600" indent="-228600">
              <a:buAutoNum type="arabicParenR"/>
            </a:pPr>
            <a:r>
              <a:rPr lang="nb-NO" u="none" baseline="0"/>
              <a:t>2 </a:t>
            </a:r>
            <a:r>
              <a:rPr lang="nb-NO" u="none" baseline="0" err="1"/>
              <a:t>testcases</a:t>
            </a:r>
            <a:endParaRPr lang="nb-NO" u="none" baseline="0"/>
          </a:p>
          <a:p>
            <a:pPr marL="228600" indent="-228600">
              <a:buAutoNum type="arabicParenR"/>
            </a:pPr>
            <a:r>
              <a:rPr lang="nb-NO" u="none" baseline="0"/>
              <a:t>3 </a:t>
            </a:r>
            <a:r>
              <a:rPr lang="nb-NO" u="none" baseline="0" err="1"/>
              <a:t>testcases</a:t>
            </a:r>
            <a:endParaRPr lang="nb-NO" u="none" baseline="0"/>
          </a:p>
          <a:p>
            <a:pPr marL="228600" indent="-228600">
              <a:buAutoNum type="arabicParenR"/>
            </a:pPr>
            <a:r>
              <a:rPr lang="nb-NO" u="none" baseline="0" err="1"/>
              <a:t>Testcase</a:t>
            </a:r>
            <a:r>
              <a:rPr lang="nb-NO" u="none" baseline="0"/>
              <a:t> 1: A=50, B=60. </a:t>
            </a:r>
            <a:r>
              <a:rPr lang="nb-NO" u="none" baseline="0" err="1"/>
              <a:t>Testcase</a:t>
            </a:r>
            <a:r>
              <a:rPr lang="nb-NO" u="none" baseline="0"/>
              <a:t> 2: A=50, B=60</a:t>
            </a:r>
          </a:p>
          <a:p>
            <a:pPr marL="228600" indent="-228600">
              <a:buAutoNum type="arabicParenR"/>
            </a:pPr>
            <a:r>
              <a:rPr lang="nb-NO" u="none" baseline="0"/>
              <a:t>Man trenger en test til, </a:t>
            </a:r>
            <a:r>
              <a:rPr lang="nb-NO" u="none" baseline="0" err="1"/>
              <a:t>f.eks</a:t>
            </a:r>
            <a:r>
              <a:rPr lang="nb-NO" u="none" baseline="0"/>
              <a:t> A=20, B=20 </a:t>
            </a:r>
          </a:p>
        </p:txBody>
      </p:sp>
      <p:sp>
        <p:nvSpPr>
          <p:cNvPr id="4" name="Date Placeholder 3"/>
          <p:cNvSpPr>
            <a:spLocks noGrp="1"/>
          </p:cNvSpPr>
          <p:nvPr>
            <p:ph type="dt" idx="10"/>
          </p:nvPr>
        </p:nvSpPr>
        <p:spPr/>
        <p:txBody>
          <a:bodyPr/>
          <a:lstStyle/>
          <a:p>
            <a:fld id="{86657C3A-CA23-489E-AD24-B662F40A5455}"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112</a:t>
            </a:fld>
            <a:endParaRPr lang="en-GB" sz="1100"/>
          </a:p>
        </p:txBody>
      </p:sp>
    </p:spTree>
    <p:extLst>
      <p:ext uri="{BB962C8B-B14F-4D97-AF65-F5344CB8AC3E}">
        <p14:creationId xmlns:p14="http://schemas.microsoft.com/office/powerpoint/2010/main" val="19576751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err="1"/>
              <a:t>Nr</a:t>
            </a:r>
            <a:r>
              <a:rPr lang="nb-NO" baseline="0"/>
              <a:t> 1 har 1 statement </a:t>
            </a:r>
            <a:r>
              <a:rPr lang="nb-NO" baseline="0" err="1"/>
              <a:t>coverage</a:t>
            </a:r>
            <a:r>
              <a:rPr lang="nb-NO" baseline="0"/>
              <a:t> og 2 </a:t>
            </a:r>
            <a:r>
              <a:rPr lang="nb-NO" baseline="0" err="1"/>
              <a:t>branch</a:t>
            </a:r>
            <a:r>
              <a:rPr lang="nb-NO" baseline="0"/>
              <a:t> </a:t>
            </a:r>
            <a:r>
              <a:rPr lang="nb-NO" baseline="0" err="1"/>
              <a:t>coverage</a:t>
            </a:r>
            <a:endParaRPr lang="nb-NO" baseline="0"/>
          </a:p>
          <a:p>
            <a:r>
              <a:rPr lang="nb-NO" baseline="0" err="1"/>
              <a:t>Nr</a:t>
            </a:r>
            <a:r>
              <a:rPr lang="nb-NO" baseline="0"/>
              <a:t> 2 har 2 statement </a:t>
            </a:r>
            <a:r>
              <a:rPr lang="nb-NO" baseline="0" err="1"/>
              <a:t>coverage</a:t>
            </a:r>
            <a:r>
              <a:rPr lang="nb-NO" baseline="0"/>
              <a:t> og 2 </a:t>
            </a:r>
            <a:r>
              <a:rPr lang="nb-NO" baseline="0" err="1"/>
              <a:t>branch</a:t>
            </a:r>
            <a:r>
              <a:rPr lang="nb-NO" baseline="0"/>
              <a:t> </a:t>
            </a:r>
            <a:r>
              <a:rPr lang="nb-NO" baseline="0" err="1"/>
              <a:t>coverage</a:t>
            </a:r>
            <a:endParaRPr lang="nb-NO"/>
          </a:p>
        </p:txBody>
      </p:sp>
      <p:sp>
        <p:nvSpPr>
          <p:cNvPr id="4" name="Plassholder for dato 3"/>
          <p:cNvSpPr>
            <a:spLocks noGrp="1"/>
          </p:cNvSpPr>
          <p:nvPr>
            <p:ph type="dt" idx="10"/>
          </p:nvPr>
        </p:nvSpPr>
        <p:spPr/>
        <p:txBody>
          <a:bodyPr/>
          <a:lstStyle/>
          <a:p>
            <a:fld id="{DA318425-01EF-49D9-B4D3-69B18521C71D}" type="datetime1">
              <a:rPr lang="fr-FR" smtClean="0"/>
              <a:t>20/09/2018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113</a:t>
            </a:fld>
            <a:endParaRPr lang="en-GB" sz="1100"/>
          </a:p>
        </p:txBody>
      </p:sp>
    </p:spTree>
    <p:extLst>
      <p:ext uri="{BB962C8B-B14F-4D97-AF65-F5344CB8AC3E}">
        <p14:creationId xmlns:p14="http://schemas.microsoft.com/office/powerpoint/2010/main" val="252462881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1" i="0" u="none" strike="noStrike" kern="1200" baseline="0" err="1">
                <a:solidFill>
                  <a:schemeClr val="tx1"/>
                </a:solidFill>
                <a:latin typeface="+mn-lt"/>
                <a:ea typeface="+mn-ea"/>
                <a:cs typeface="+mn-cs"/>
              </a:rPr>
              <a:t>Erfaringsbasert</a:t>
            </a:r>
            <a:r>
              <a:rPr lang="nb-NO" sz="800" b="1" i="0" u="none" strike="noStrike" kern="1200" baseline="0">
                <a:solidFill>
                  <a:schemeClr val="tx1"/>
                </a:solidFill>
                <a:latin typeface="+mn-lt"/>
                <a:ea typeface="+mn-ea"/>
                <a:cs typeface="+mn-cs"/>
              </a:rPr>
              <a:t> testing </a:t>
            </a:r>
            <a:r>
              <a:rPr lang="nb-NO" sz="800" b="0" i="0" u="none" strike="noStrike" kern="1200" baseline="0">
                <a:solidFill>
                  <a:schemeClr val="tx1"/>
                </a:solidFill>
                <a:latin typeface="+mn-lt"/>
                <a:ea typeface="+mn-ea"/>
                <a:cs typeface="+mn-cs"/>
              </a:rPr>
              <a:t>er når testene blir utledet basert på testernes kunnskap og intuisjon og deres erfaringer med lignende applikasjoner og teknologier. Når teknikken blir brukt i tillegg til systematiske teknikker kan den være nyttig for å identifisere spesielle tester som ikke så lett blir fanget opp av formelle teknikker, spesielt når </a:t>
            </a: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testing blir anvendt i tillegg til mer formelle metoder. Denne teknikken kan likevel gi en meget varierende grad av effektivitet avhengig av testernes erfaringer. </a:t>
            </a:r>
          </a:p>
          <a:p>
            <a:pPr marL="0" indent="0">
              <a:buNone/>
            </a:pPr>
            <a:endParaRPr lang="nb-NO" sz="800" b="0" i="0" u="none" strike="noStrike" kern="1200" baseline="0">
              <a:solidFill>
                <a:schemeClr val="tx1"/>
              </a:solidFill>
              <a:latin typeface="+mn-lt"/>
              <a:ea typeface="+mn-ea"/>
              <a:cs typeface="+mn-cs"/>
            </a:endParaRPr>
          </a:p>
          <a:p>
            <a:pPr marL="88900" indent="-88900"/>
            <a:r>
              <a:rPr lang="nb-NO" sz="800" b="0" i="0" u="none" strike="noStrike" kern="1200" baseline="0">
                <a:solidFill>
                  <a:schemeClr val="tx1"/>
                </a:solidFill>
                <a:latin typeface="+mn-lt"/>
                <a:ea typeface="+mn-ea"/>
                <a:cs typeface="+mn-cs"/>
              </a:rPr>
              <a:t>En vanlig brukt </a:t>
            </a: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teknikk er </a:t>
            </a:r>
            <a:r>
              <a:rPr lang="nb-NO" sz="800" b="0" i="1" u="none" strike="noStrike" kern="1200" baseline="0">
                <a:solidFill>
                  <a:schemeClr val="tx1"/>
                </a:solidFill>
                <a:latin typeface="+mn-lt"/>
                <a:ea typeface="+mn-ea"/>
                <a:cs typeface="+mn-cs"/>
              </a:rPr>
              <a:t>feilgjetting</a:t>
            </a:r>
            <a:r>
              <a:rPr lang="nb-NO" sz="800" b="0" i="0" u="none" strike="noStrike" kern="1200" baseline="0">
                <a:solidFill>
                  <a:schemeClr val="tx1"/>
                </a:solidFill>
                <a:latin typeface="+mn-lt"/>
                <a:ea typeface="+mn-ea"/>
                <a:cs typeface="+mn-cs"/>
              </a:rPr>
              <a:t>. Generelt forutser testere feil basert på erfaring. En strukturert tilnærmingsmåte til feilgjettingsteknikken er å spesifisere en liste av mulige feil og lage testtilfeller som angriper disse feilene. Denne systematiske tilnærmingsmåten kalles </a:t>
            </a:r>
            <a:r>
              <a:rPr lang="nb-NO" sz="800" b="0" i="0" u="none" strike="noStrike" kern="1200" baseline="0" err="1">
                <a:solidFill>
                  <a:schemeClr val="tx1"/>
                </a:solidFill>
                <a:latin typeface="+mn-lt"/>
                <a:ea typeface="+mn-ea"/>
                <a:cs typeface="+mn-cs"/>
              </a:rPr>
              <a:t>fault</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attack</a:t>
            </a:r>
            <a:r>
              <a:rPr lang="nb-NO" sz="800" b="0" i="0" u="none" strike="noStrike" kern="1200" baseline="0">
                <a:solidFill>
                  <a:schemeClr val="tx1"/>
                </a:solidFill>
                <a:latin typeface="+mn-lt"/>
                <a:ea typeface="+mn-ea"/>
                <a:cs typeface="+mn-cs"/>
              </a:rPr>
              <a:t>. Disse listene over problemer og feil kan lages basert på erfaringer, tilgjengelige feildata og fra vanlig kunnskap om hvorfor programvare feiler. </a:t>
            </a:r>
          </a:p>
          <a:p>
            <a:pPr marL="88900" indent="-88900"/>
            <a:endParaRPr lang="nb-NO" sz="800" b="0" i="0" u="none" strike="noStrike" kern="1200" baseline="0">
              <a:solidFill>
                <a:schemeClr val="tx1"/>
              </a:solidFill>
              <a:latin typeface="+mn-lt"/>
              <a:ea typeface="+mn-ea"/>
              <a:cs typeface="+mn-cs"/>
            </a:endParaRPr>
          </a:p>
          <a:p>
            <a:pPr marL="88900" indent="-88900"/>
            <a:r>
              <a:rPr lang="nb-NO" sz="800" b="0" i="1" u="none" strike="noStrike" kern="1200" baseline="0">
                <a:solidFill>
                  <a:schemeClr val="tx1"/>
                </a:solidFill>
                <a:latin typeface="+mn-lt"/>
                <a:ea typeface="+mn-ea"/>
                <a:cs typeface="+mn-cs"/>
              </a:rPr>
              <a:t>Eksplorativ testing </a:t>
            </a:r>
            <a:r>
              <a:rPr lang="nb-NO" sz="800" b="0" i="0" u="none" strike="noStrike" kern="1200" baseline="0">
                <a:solidFill>
                  <a:schemeClr val="tx1"/>
                </a:solidFill>
                <a:latin typeface="+mn-lt"/>
                <a:ea typeface="+mn-ea"/>
                <a:cs typeface="+mn-cs"/>
              </a:rPr>
              <a:t>er samtidig testdesign, testutførelse, testlogging og læring, basert på en </a:t>
            </a:r>
            <a:r>
              <a:rPr lang="nb-NO" sz="800" b="0" i="0" u="none" strike="noStrike" kern="1200" baseline="0" err="1">
                <a:solidFill>
                  <a:schemeClr val="tx1"/>
                </a:solidFill>
                <a:latin typeface="+mn-lt"/>
                <a:ea typeface="+mn-ea"/>
                <a:cs typeface="+mn-cs"/>
              </a:rPr>
              <a:t>testoppgave</a:t>
            </a:r>
            <a:r>
              <a:rPr lang="nb-NO" sz="800" b="0" i="0" u="none" strike="noStrike" kern="1200" baseline="0">
                <a:solidFill>
                  <a:schemeClr val="tx1"/>
                </a:solidFill>
                <a:latin typeface="+mn-lt"/>
                <a:ea typeface="+mn-ea"/>
                <a:cs typeface="+mn-cs"/>
              </a:rPr>
              <a:t> som inneholder </a:t>
            </a:r>
            <a:r>
              <a:rPr lang="nb-NO" sz="800" b="0" i="0" u="none" strike="noStrike" kern="1200" baseline="0" err="1">
                <a:solidFill>
                  <a:schemeClr val="tx1"/>
                </a:solidFill>
                <a:latin typeface="+mn-lt"/>
                <a:ea typeface="+mn-ea"/>
                <a:cs typeface="+mn-cs"/>
              </a:rPr>
              <a:t>testmål</a:t>
            </a:r>
            <a:r>
              <a:rPr lang="nb-NO" sz="800" b="0" i="0" u="none" strike="noStrike" kern="1200" baseline="0">
                <a:solidFill>
                  <a:schemeClr val="tx1"/>
                </a:solidFill>
                <a:latin typeface="+mn-lt"/>
                <a:ea typeface="+mn-ea"/>
                <a:cs typeface="+mn-cs"/>
              </a:rPr>
              <a:t> og som utføres i fast bestemte tidsintervaller. Denne tilnærmingsmåten er mest nyttig når man har få eller mangelfulle spesifikasjoner og meget stort tidspress, eller for å supplere annen, mer formell testing. Den kan fungere som en sjekk på testprosessen, for å sikre at de mest alvorlige feil blir funnet. </a:t>
            </a:r>
            <a:endParaRPr lang="nb-NO"/>
          </a:p>
        </p:txBody>
      </p:sp>
      <p:sp>
        <p:nvSpPr>
          <p:cNvPr id="4" name="Date Placeholder 3"/>
          <p:cNvSpPr>
            <a:spLocks noGrp="1"/>
          </p:cNvSpPr>
          <p:nvPr>
            <p:ph type="dt" idx="10"/>
          </p:nvPr>
        </p:nvSpPr>
        <p:spPr/>
        <p:txBody>
          <a:bodyPr/>
          <a:lstStyle/>
          <a:p>
            <a:fld id="{2D2DA28E-96D5-4558-B02A-0C802676D2E4}"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114</a:t>
            </a:fld>
            <a:endParaRPr lang="en-GB" sz="1100"/>
          </a:p>
        </p:txBody>
      </p:sp>
    </p:spTree>
    <p:extLst>
      <p:ext uri="{BB962C8B-B14F-4D97-AF65-F5344CB8AC3E}">
        <p14:creationId xmlns:p14="http://schemas.microsoft.com/office/powerpoint/2010/main" val="309388052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indent="0">
              <a:buNone/>
            </a:pPr>
            <a:r>
              <a:rPr lang="nb-NO"/>
              <a:t>Erfaringsbaserte testteknikker er en paraply, og under der</a:t>
            </a:r>
            <a:r>
              <a:rPr lang="nb-NO" baseline="0"/>
              <a:t> igjen er det to testteknikker: </a:t>
            </a:r>
            <a:r>
              <a:rPr lang="nb-NO" baseline="0" err="1"/>
              <a:t>error</a:t>
            </a:r>
            <a:r>
              <a:rPr lang="nb-NO" baseline="0"/>
              <a:t> </a:t>
            </a:r>
            <a:r>
              <a:rPr lang="nb-NO" baseline="0" err="1"/>
              <a:t>guessing</a:t>
            </a:r>
            <a:r>
              <a:rPr lang="nb-NO" baseline="0"/>
              <a:t> og </a:t>
            </a:r>
            <a:r>
              <a:rPr lang="nb-NO" baseline="0" err="1"/>
              <a:t>exploratory</a:t>
            </a:r>
            <a:r>
              <a:rPr lang="nb-NO" baseline="0"/>
              <a:t> testing. </a:t>
            </a:r>
          </a:p>
          <a:p>
            <a:pPr marL="0" indent="0">
              <a:buNone/>
            </a:pPr>
            <a:r>
              <a:rPr lang="nb-NO" baseline="0"/>
              <a:t>Mange tror at </a:t>
            </a:r>
            <a:r>
              <a:rPr lang="nb-NO" baseline="0" err="1"/>
              <a:t>erfaringsbasert</a:t>
            </a:r>
            <a:r>
              <a:rPr lang="nb-NO" baseline="0"/>
              <a:t> testing (</a:t>
            </a:r>
            <a:r>
              <a:rPr lang="nb-NO" baseline="0" err="1"/>
              <a:t>experience</a:t>
            </a:r>
            <a:r>
              <a:rPr lang="nb-NO" baseline="0"/>
              <a:t> </a:t>
            </a:r>
            <a:r>
              <a:rPr lang="nb-NO" baseline="0" err="1"/>
              <a:t>based</a:t>
            </a:r>
            <a:r>
              <a:rPr lang="nb-NO" baseline="0"/>
              <a:t> testing) er en egen testteknikk men det er det ikke, pass på der. </a:t>
            </a:r>
          </a:p>
          <a:p>
            <a:pPr marL="0" indent="0">
              <a:buNone/>
            </a:pPr>
            <a:endParaRPr lang="nb-NO" baseline="0"/>
          </a:p>
          <a:p>
            <a:pPr marL="0" indent="0">
              <a:buNone/>
            </a:pPr>
            <a:r>
              <a:rPr lang="nb-NO"/>
              <a:t>Kombinert med systematiske teknikker,</a:t>
            </a:r>
            <a:r>
              <a:rPr lang="nb-NO" baseline="0"/>
              <a:t> nyttig for å identifisere tester som ikke blir lett fanget opp av formelle teknikker. Meget variert grad av effektivitet. </a:t>
            </a:r>
          </a:p>
          <a:p>
            <a:r>
              <a:rPr lang="nb-NO" baseline="0"/>
              <a:t>Eks: feilgjetting og utlede cases ut fra dette. = </a:t>
            </a:r>
            <a:r>
              <a:rPr lang="nb-NO" baseline="0" err="1"/>
              <a:t>fault</a:t>
            </a:r>
            <a:r>
              <a:rPr lang="nb-NO" baseline="0"/>
              <a:t> </a:t>
            </a:r>
            <a:r>
              <a:rPr lang="nb-NO" baseline="0" err="1"/>
              <a:t>attack</a:t>
            </a:r>
            <a:r>
              <a:rPr lang="nb-NO" baseline="0"/>
              <a:t>. </a:t>
            </a:r>
          </a:p>
          <a:p>
            <a:pPr marL="0" indent="0">
              <a:buNone/>
            </a:pPr>
            <a:endParaRPr lang="nb-NO" baseline="0"/>
          </a:p>
          <a:p>
            <a:pPr marL="0" indent="0">
              <a:buNone/>
            </a:pPr>
            <a:r>
              <a:rPr lang="nb-NO" baseline="0" err="1"/>
              <a:t>Explorative</a:t>
            </a:r>
            <a:r>
              <a:rPr lang="nb-NO" baseline="0"/>
              <a:t> testing: nyttig når man har få eller mangelfull </a:t>
            </a:r>
            <a:r>
              <a:rPr lang="nb-NO" baseline="0" err="1"/>
              <a:t>spesfikasjon</a:t>
            </a:r>
            <a:r>
              <a:rPr lang="nb-NO" baseline="0"/>
              <a:t> og stort tidspress, eller som supplement til annen testing. Fungerer som en sjekk av testprosessen, for å se at de mest alvorlige feil blir funnet. </a:t>
            </a:r>
          </a:p>
          <a:p>
            <a:pPr marL="0" indent="0">
              <a:buNone/>
            </a:pPr>
            <a:endParaRPr lang="nb-NO"/>
          </a:p>
          <a:p>
            <a:pPr marL="0" indent="0">
              <a:buNone/>
            </a:pP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testing er når testene blir utledet basert på testernes kunnskap og intuisjon og deres erfaringer med lignende applikasjoner og teknologier. Når teknikken blir brukt i tillegg til systematiske teknikker kan den være nyttig for å identifisere spesielle tester som ikke så lett blir fanget opp av formelle teknikker, spesielt når </a:t>
            </a: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testing blir anvendt i tillegg til mer formelle metoder. Denne teknikken kan likevel gi en meget varierende grad av effektivitet avhengig av testernes erfaringer.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En vanlig brukt </a:t>
            </a: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teknikk er feilgjetting. Generelt forutser testere feil basert på erfaring. En strukturert tilnærmingsmåte til feilgjettingsteknikken er å spesifisere en liste av mulige feil og lage testtilfeller som angriper disse feilene. Denne systematiske tilnærmingsmåten kalles </a:t>
            </a:r>
            <a:r>
              <a:rPr lang="nb-NO" sz="800" b="0" i="0" u="none" strike="noStrike" kern="1200" baseline="0" err="1">
                <a:solidFill>
                  <a:schemeClr val="tx1"/>
                </a:solidFill>
                <a:latin typeface="+mn-lt"/>
                <a:ea typeface="+mn-ea"/>
                <a:cs typeface="+mn-cs"/>
              </a:rPr>
              <a:t>fault</a:t>
            </a:r>
            <a:r>
              <a:rPr lang="nb-NO" sz="800" b="0" i="0" u="none" strike="noStrike" kern="1200" baseline="0">
                <a:solidFill>
                  <a:schemeClr val="tx1"/>
                </a:solidFill>
                <a:latin typeface="+mn-lt"/>
                <a:ea typeface="+mn-ea"/>
                <a:cs typeface="+mn-cs"/>
              </a:rPr>
              <a:t> </a:t>
            </a:r>
            <a:r>
              <a:rPr lang="nb-NO" sz="800" b="0" i="0" u="none" strike="noStrike" kern="1200" baseline="0" err="1">
                <a:solidFill>
                  <a:schemeClr val="tx1"/>
                </a:solidFill>
                <a:latin typeface="+mn-lt"/>
                <a:ea typeface="+mn-ea"/>
                <a:cs typeface="+mn-cs"/>
              </a:rPr>
              <a:t>attack</a:t>
            </a:r>
            <a:r>
              <a:rPr lang="nb-NO" sz="800" b="0" i="0" u="none" strike="noStrike" kern="1200" baseline="0">
                <a:solidFill>
                  <a:schemeClr val="tx1"/>
                </a:solidFill>
                <a:latin typeface="+mn-lt"/>
                <a:ea typeface="+mn-ea"/>
                <a:cs typeface="+mn-cs"/>
              </a:rPr>
              <a:t>. Disse listene over problemer og feil kan lages basert på erfaringer, tilgjengelige feildata og fra vanlig kunnskap om hvorfor programvare feiler.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Eksplorativ testing er samtidig testdesign, testutførelse, testlogging og læring, basert på en </a:t>
            </a:r>
            <a:r>
              <a:rPr lang="nb-NO" sz="800" b="0" i="0" u="none" strike="noStrike" kern="1200" baseline="0" err="1">
                <a:solidFill>
                  <a:schemeClr val="tx1"/>
                </a:solidFill>
                <a:latin typeface="+mn-lt"/>
                <a:ea typeface="+mn-ea"/>
                <a:cs typeface="+mn-cs"/>
              </a:rPr>
              <a:t>testoppgave</a:t>
            </a:r>
            <a:r>
              <a:rPr lang="nb-NO" sz="800" b="0" i="0" u="none" strike="noStrike" kern="1200" baseline="0">
                <a:solidFill>
                  <a:schemeClr val="tx1"/>
                </a:solidFill>
                <a:latin typeface="+mn-lt"/>
                <a:ea typeface="+mn-ea"/>
                <a:cs typeface="+mn-cs"/>
              </a:rPr>
              <a:t> som inneholder </a:t>
            </a:r>
            <a:r>
              <a:rPr lang="nb-NO" sz="800" b="0" i="0" u="none" strike="noStrike" kern="1200" baseline="0" err="1">
                <a:solidFill>
                  <a:schemeClr val="tx1"/>
                </a:solidFill>
                <a:latin typeface="+mn-lt"/>
                <a:ea typeface="+mn-ea"/>
                <a:cs typeface="+mn-cs"/>
              </a:rPr>
              <a:t>testmål</a:t>
            </a:r>
            <a:r>
              <a:rPr lang="nb-NO" sz="800" b="0" i="0" u="none" strike="noStrike" kern="1200" baseline="0">
                <a:solidFill>
                  <a:schemeClr val="tx1"/>
                </a:solidFill>
                <a:latin typeface="+mn-lt"/>
                <a:ea typeface="+mn-ea"/>
                <a:cs typeface="+mn-cs"/>
              </a:rPr>
              <a:t> og som utføres i fast bestemte tidsintervaller. Denne tilnærmingsmåten er mest nyttig når man har få eller mangelfulle spesifikasjoner og meget stort tidspress, eller for å supplere annen, mer formell testing. Den kan fungere som en sjekk på testprosessen, for å sikre at de mest alvorlige feil blir funnet. </a:t>
            </a:r>
            <a:endParaRPr lang="nb-NO"/>
          </a:p>
        </p:txBody>
      </p:sp>
      <p:sp>
        <p:nvSpPr>
          <p:cNvPr id="4" name="Plassholder for dato 3"/>
          <p:cNvSpPr>
            <a:spLocks noGrp="1"/>
          </p:cNvSpPr>
          <p:nvPr>
            <p:ph type="dt" idx="10"/>
          </p:nvPr>
        </p:nvSpPr>
        <p:spPr/>
        <p:txBody>
          <a:bodyPr/>
          <a:lstStyle/>
          <a:p>
            <a:fld id="{513C3173-0B61-4E03-9AE0-F52F41DE576F}" type="datetime1">
              <a:rPr lang="fr-FR" smtClean="0"/>
              <a:t>20/09/2018</a:t>
            </a:fld>
            <a:endParaRPr lang="fr-FR"/>
          </a:p>
        </p:txBody>
      </p:sp>
      <p:sp>
        <p:nvSpPr>
          <p:cNvPr id="5" name="Plassholder for bunntekst 4"/>
          <p:cNvSpPr>
            <a:spLocks noGrp="1"/>
          </p:cNvSpPr>
          <p:nvPr>
            <p:ph type="ftr" sz="quarter" idx="11"/>
          </p:nvPr>
        </p:nvSpPr>
        <p:spPr/>
        <p:txBody>
          <a:bodyPr/>
          <a:lstStyle/>
          <a:p>
            <a:r>
              <a:rPr lang="fr-FR"/>
              <a:t>Title presentation</a:t>
            </a:r>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115</a:t>
            </a:fld>
            <a:endParaRPr lang="en-GB" sz="1100"/>
          </a:p>
        </p:txBody>
      </p:sp>
    </p:spTree>
    <p:extLst>
      <p:ext uri="{BB962C8B-B14F-4D97-AF65-F5344CB8AC3E}">
        <p14:creationId xmlns:p14="http://schemas.microsoft.com/office/powerpoint/2010/main" val="113013859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Valg av testteknikker er avhengig av flere faktorer, inkludert typen system, pålagte standarder, kunde- eller </a:t>
            </a:r>
            <a:r>
              <a:rPr lang="nb-NO" sz="800" b="0" i="0" u="none" strike="noStrike" kern="1200" baseline="0" err="1">
                <a:solidFill>
                  <a:schemeClr val="tx1"/>
                </a:solidFill>
                <a:latin typeface="+mn-lt"/>
                <a:ea typeface="+mn-ea"/>
                <a:cs typeface="+mn-cs"/>
              </a:rPr>
              <a:t>kontraktskrav</a:t>
            </a:r>
            <a:r>
              <a:rPr lang="nb-NO" sz="800" b="0" i="0" u="none" strike="noStrike" kern="1200" baseline="0">
                <a:solidFill>
                  <a:schemeClr val="tx1"/>
                </a:solidFill>
                <a:latin typeface="+mn-lt"/>
                <a:ea typeface="+mn-ea"/>
                <a:cs typeface="+mn-cs"/>
              </a:rPr>
              <a:t>, risikonivå, typen risiko, </a:t>
            </a:r>
            <a:r>
              <a:rPr lang="nb-NO" sz="800" b="0" i="0" u="none" strike="noStrike" kern="1200" baseline="0" err="1">
                <a:solidFill>
                  <a:schemeClr val="tx1"/>
                </a:solidFill>
                <a:latin typeface="+mn-lt"/>
                <a:ea typeface="+mn-ea"/>
                <a:cs typeface="+mn-cs"/>
              </a:rPr>
              <a:t>testmål</a:t>
            </a:r>
            <a:r>
              <a:rPr lang="nb-NO" sz="800" b="0" i="0" u="none" strike="noStrike" kern="1200" baseline="0">
                <a:solidFill>
                  <a:schemeClr val="tx1"/>
                </a:solidFill>
                <a:latin typeface="+mn-lt"/>
                <a:ea typeface="+mn-ea"/>
                <a:cs typeface="+mn-cs"/>
              </a:rPr>
              <a:t>, tilgjengelig dokumentasjon, kunnskapen til testerne, tid og budsjett, utviklingslivssyklus, brukstilfelle (</a:t>
            </a:r>
            <a:r>
              <a:rPr lang="nb-NO" sz="800" b="0" i="0" u="none" strike="noStrike" kern="1200" baseline="0" err="1">
                <a:solidFill>
                  <a:schemeClr val="tx1"/>
                </a:solidFill>
                <a:latin typeface="+mn-lt"/>
                <a:ea typeface="+mn-ea"/>
                <a:cs typeface="+mn-cs"/>
              </a:rPr>
              <a:t>use</a:t>
            </a:r>
            <a:r>
              <a:rPr lang="nb-NO" sz="800" b="0" i="0" u="none" strike="noStrike" kern="1200" baseline="0">
                <a:solidFill>
                  <a:schemeClr val="tx1"/>
                </a:solidFill>
                <a:latin typeface="+mn-lt"/>
                <a:ea typeface="+mn-ea"/>
                <a:cs typeface="+mn-cs"/>
              </a:rPr>
              <a:t> case) modeller og tidligere erfaringer med feiltypene som finnes. </a:t>
            </a:r>
          </a:p>
          <a:p>
            <a:pPr marL="0" indent="0">
              <a:buNone/>
            </a:pPr>
            <a:r>
              <a:rPr lang="nb-NO" sz="800" b="0" i="0" u="none" strike="noStrike" kern="1200" baseline="0">
                <a:solidFill>
                  <a:schemeClr val="tx1"/>
                </a:solidFill>
                <a:latin typeface="+mn-lt"/>
                <a:ea typeface="+mn-ea"/>
                <a:cs typeface="+mn-cs"/>
              </a:rPr>
              <a:t> </a:t>
            </a:r>
          </a:p>
          <a:p>
            <a:pPr marL="0" indent="0">
              <a:buNone/>
            </a:pPr>
            <a:r>
              <a:rPr lang="nb-NO" sz="800" b="0" i="0" u="none" strike="noStrike" kern="1200" baseline="0">
                <a:solidFill>
                  <a:schemeClr val="tx1"/>
                </a:solidFill>
                <a:latin typeface="+mn-lt"/>
                <a:ea typeface="+mn-ea"/>
                <a:cs typeface="+mn-cs"/>
              </a:rPr>
              <a:t>Testere bruker vanligvis en kombinasjon av testteknikker når de lager testtilfelle. De bruker prosessdrevne, regeldrevne og datadrevne teknikker for å sikre passende dekning av testobjektet. </a:t>
            </a:r>
            <a:endParaRPr lang="nb-NO"/>
          </a:p>
        </p:txBody>
      </p:sp>
      <p:sp>
        <p:nvSpPr>
          <p:cNvPr id="4" name="Date Placeholder 3"/>
          <p:cNvSpPr>
            <a:spLocks noGrp="1"/>
          </p:cNvSpPr>
          <p:nvPr>
            <p:ph type="dt" idx="10"/>
          </p:nvPr>
        </p:nvSpPr>
        <p:spPr/>
        <p:txBody>
          <a:bodyPr/>
          <a:lstStyle/>
          <a:p>
            <a:fld id="{CD4AEA87-896D-4856-A329-FCDF4D7CDE5E}"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116</a:t>
            </a:fld>
            <a:endParaRPr lang="en-GB" sz="1100"/>
          </a:p>
        </p:txBody>
      </p:sp>
    </p:spTree>
    <p:extLst>
      <p:ext uri="{BB962C8B-B14F-4D97-AF65-F5344CB8AC3E}">
        <p14:creationId xmlns:p14="http://schemas.microsoft.com/office/powerpoint/2010/main" val="23881081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2A554C88-13CB-493D-8D19-DDF675EE2A8A}"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a:t>
            </a:fld>
            <a:endParaRPr lang="en-GB" sz="1100"/>
          </a:p>
        </p:txBody>
      </p:sp>
    </p:spTree>
    <p:extLst>
      <p:ext uri="{BB962C8B-B14F-4D97-AF65-F5344CB8AC3E}">
        <p14:creationId xmlns:p14="http://schemas.microsoft.com/office/powerpoint/2010/main" val="2939553351"/>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Gjennomføres</a:t>
            </a:r>
            <a:r>
              <a:rPr lang="nb-NO" baseline="0"/>
              <a:t> kun hvis tid </a:t>
            </a:r>
            <a:endParaRPr lang="nb-NO"/>
          </a:p>
        </p:txBody>
      </p:sp>
      <p:sp>
        <p:nvSpPr>
          <p:cNvPr id="4" name="Date Placeholder 3"/>
          <p:cNvSpPr>
            <a:spLocks noGrp="1"/>
          </p:cNvSpPr>
          <p:nvPr>
            <p:ph type="dt" idx="10"/>
          </p:nvPr>
        </p:nvSpPr>
        <p:spPr/>
        <p:txBody>
          <a:bodyPr/>
          <a:lstStyle/>
          <a:p>
            <a:fld id="{0642CEF1-6F6F-4FCC-94C7-C1D241CBB62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117</a:t>
            </a:fld>
            <a:endParaRPr lang="en-GB" sz="1100"/>
          </a:p>
        </p:txBody>
      </p:sp>
    </p:spTree>
    <p:extLst>
      <p:ext uri="{BB962C8B-B14F-4D97-AF65-F5344CB8AC3E}">
        <p14:creationId xmlns:p14="http://schemas.microsoft.com/office/powerpoint/2010/main" val="171469347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nb-NO"/>
              <a:t>D</a:t>
            </a:r>
          </a:p>
          <a:p>
            <a:endParaRPr lang="nb-NO"/>
          </a:p>
        </p:txBody>
      </p:sp>
      <p:sp>
        <p:nvSpPr>
          <p:cNvPr id="4" name="Date Placeholder 3"/>
          <p:cNvSpPr>
            <a:spLocks noGrp="1"/>
          </p:cNvSpPr>
          <p:nvPr>
            <p:ph type="dt" idx="10"/>
          </p:nvPr>
        </p:nvSpPr>
        <p:spPr/>
        <p:txBody>
          <a:bodyPr/>
          <a:lstStyle/>
          <a:p>
            <a:fld id="{E71D8880-5F85-4E46-AE46-DB0F1F0B00F5}"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119</a:t>
            </a:fld>
            <a:endParaRPr lang="en-GB" sz="1100"/>
          </a:p>
        </p:txBody>
      </p:sp>
    </p:spTree>
    <p:extLst>
      <p:ext uri="{BB962C8B-B14F-4D97-AF65-F5344CB8AC3E}">
        <p14:creationId xmlns:p14="http://schemas.microsoft.com/office/powerpoint/2010/main" val="248869226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nb-NO"/>
              <a:t>C</a:t>
            </a:r>
          </a:p>
          <a:p>
            <a:endParaRPr lang="nb-NO"/>
          </a:p>
        </p:txBody>
      </p:sp>
      <p:sp>
        <p:nvSpPr>
          <p:cNvPr id="4" name="Date Placeholder 3"/>
          <p:cNvSpPr>
            <a:spLocks noGrp="1"/>
          </p:cNvSpPr>
          <p:nvPr>
            <p:ph type="dt" idx="10"/>
          </p:nvPr>
        </p:nvSpPr>
        <p:spPr/>
        <p:txBody>
          <a:bodyPr/>
          <a:lstStyle/>
          <a:p>
            <a:fld id="{9EC23693-B98A-4378-912F-9C511BF45020}"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120</a:t>
            </a:fld>
            <a:endParaRPr lang="en-GB" sz="1100"/>
          </a:p>
        </p:txBody>
      </p:sp>
    </p:spTree>
    <p:extLst>
      <p:ext uri="{BB962C8B-B14F-4D97-AF65-F5344CB8AC3E}">
        <p14:creationId xmlns:p14="http://schemas.microsoft.com/office/powerpoint/2010/main" val="238083771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C</a:t>
            </a:r>
          </a:p>
        </p:txBody>
      </p:sp>
      <p:sp>
        <p:nvSpPr>
          <p:cNvPr id="4" name="Date Placeholder 3"/>
          <p:cNvSpPr>
            <a:spLocks noGrp="1"/>
          </p:cNvSpPr>
          <p:nvPr>
            <p:ph type="dt" idx="10"/>
          </p:nvPr>
        </p:nvSpPr>
        <p:spPr/>
        <p:txBody>
          <a:bodyPr/>
          <a:lstStyle/>
          <a:p>
            <a:fld id="{4A97984B-3A5A-45C4-B28E-E5A39BE45AD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121</a:t>
            </a:fld>
            <a:endParaRPr lang="en-GB" sz="1100"/>
          </a:p>
        </p:txBody>
      </p:sp>
    </p:spTree>
    <p:extLst>
      <p:ext uri="{BB962C8B-B14F-4D97-AF65-F5344CB8AC3E}">
        <p14:creationId xmlns:p14="http://schemas.microsoft.com/office/powerpoint/2010/main" val="1654552788"/>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A</a:t>
            </a:r>
          </a:p>
        </p:txBody>
      </p:sp>
      <p:sp>
        <p:nvSpPr>
          <p:cNvPr id="4" name="Date Placeholder 3"/>
          <p:cNvSpPr>
            <a:spLocks noGrp="1"/>
          </p:cNvSpPr>
          <p:nvPr>
            <p:ph type="dt" idx="10"/>
          </p:nvPr>
        </p:nvSpPr>
        <p:spPr/>
        <p:txBody>
          <a:bodyPr/>
          <a:lstStyle/>
          <a:p>
            <a:fld id="{FAADC2B2-E00C-4F14-AC35-52A26E9FFF75}"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122</a:t>
            </a:fld>
            <a:endParaRPr lang="en-GB" sz="1100"/>
          </a:p>
        </p:txBody>
      </p:sp>
    </p:spTree>
    <p:extLst>
      <p:ext uri="{BB962C8B-B14F-4D97-AF65-F5344CB8AC3E}">
        <p14:creationId xmlns:p14="http://schemas.microsoft.com/office/powerpoint/2010/main" val="1087089315"/>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a:t>A</a:t>
            </a:r>
          </a:p>
        </p:txBody>
      </p:sp>
      <p:sp>
        <p:nvSpPr>
          <p:cNvPr id="4" name="Date Placeholder 3"/>
          <p:cNvSpPr>
            <a:spLocks noGrp="1"/>
          </p:cNvSpPr>
          <p:nvPr>
            <p:ph type="dt" idx="10"/>
          </p:nvPr>
        </p:nvSpPr>
        <p:spPr/>
        <p:txBody>
          <a:bodyPr/>
          <a:lstStyle/>
          <a:p>
            <a:fld id="{397096EB-0B27-4072-9FA8-76F89AE39C7A}"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123</a:t>
            </a:fld>
            <a:endParaRPr lang="en-GB" sz="1100"/>
          </a:p>
        </p:txBody>
      </p:sp>
    </p:spTree>
    <p:extLst>
      <p:ext uri="{BB962C8B-B14F-4D97-AF65-F5344CB8AC3E}">
        <p14:creationId xmlns:p14="http://schemas.microsoft.com/office/powerpoint/2010/main" val="216143510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C</a:t>
            </a:r>
          </a:p>
        </p:txBody>
      </p:sp>
      <p:sp>
        <p:nvSpPr>
          <p:cNvPr id="4" name="Date Placeholder 3"/>
          <p:cNvSpPr>
            <a:spLocks noGrp="1"/>
          </p:cNvSpPr>
          <p:nvPr>
            <p:ph type="dt" idx="10"/>
          </p:nvPr>
        </p:nvSpPr>
        <p:spPr/>
        <p:txBody>
          <a:bodyPr/>
          <a:lstStyle/>
          <a:p>
            <a:fld id="{AFE4672B-81E9-4F2A-A0FE-FA2800FB8D6E}"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124</a:t>
            </a:fld>
            <a:endParaRPr lang="en-GB" sz="1100"/>
          </a:p>
        </p:txBody>
      </p:sp>
    </p:spTree>
    <p:extLst>
      <p:ext uri="{BB962C8B-B14F-4D97-AF65-F5344CB8AC3E}">
        <p14:creationId xmlns:p14="http://schemas.microsoft.com/office/powerpoint/2010/main" val="14141861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C</a:t>
            </a:r>
          </a:p>
        </p:txBody>
      </p:sp>
      <p:sp>
        <p:nvSpPr>
          <p:cNvPr id="4" name="Date Placeholder 3"/>
          <p:cNvSpPr>
            <a:spLocks noGrp="1"/>
          </p:cNvSpPr>
          <p:nvPr>
            <p:ph type="dt" idx="10"/>
          </p:nvPr>
        </p:nvSpPr>
        <p:spPr/>
        <p:txBody>
          <a:bodyPr/>
          <a:lstStyle/>
          <a:p>
            <a:fld id="{92950F77-867F-424B-B895-C87AC97EA4BA}"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125</a:t>
            </a:fld>
            <a:endParaRPr lang="en-GB" sz="1100"/>
          </a:p>
        </p:txBody>
      </p:sp>
    </p:spTree>
    <p:extLst>
      <p:ext uri="{BB962C8B-B14F-4D97-AF65-F5344CB8AC3E}">
        <p14:creationId xmlns:p14="http://schemas.microsoft.com/office/powerpoint/2010/main" val="75016816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kern="1200">
                <a:solidFill>
                  <a:schemeClr val="tx1"/>
                </a:solidFill>
                <a:effectLst/>
                <a:latin typeface="+mn-lt"/>
                <a:ea typeface="+mn-ea"/>
                <a:cs typeface="+mn-cs"/>
              </a:rPr>
              <a:t>A</a:t>
            </a:r>
          </a:p>
          <a:p>
            <a:pPr marL="0" indent="0">
              <a:buNone/>
            </a:pPr>
            <a:endParaRPr lang="nb-NO" sz="800" kern="1200">
              <a:solidFill>
                <a:schemeClr val="tx1"/>
              </a:solidFill>
              <a:effectLst/>
              <a:latin typeface="+mn-lt"/>
              <a:ea typeface="+mn-ea"/>
              <a:cs typeface="+mn-cs"/>
            </a:endParaRPr>
          </a:p>
          <a:p>
            <a:endParaRPr lang="nb-NO"/>
          </a:p>
        </p:txBody>
      </p:sp>
      <p:sp>
        <p:nvSpPr>
          <p:cNvPr id="4" name="Date Placeholder 3"/>
          <p:cNvSpPr>
            <a:spLocks noGrp="1"/>
          </p:cNvSpPr>
          <p:nvPr>
            <p:ph type="dt" idx="10"/>
          </p:nvPr>
        </p:nvSpPr>
        <p:spPr/>
        <p:txBody>
          <a:bodyPr/>
          <a:lstStyle/>
          <a:p>
            <a:fld id="{D0BD87B2-4370-4FA0-9E92-05660F148A78}"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126</a:t>
            </a:fld>
            <a:endParaRPr lang="en-GB" sz="1100"/>
          </a:p>
        </p:txBody>
      </p:sp>
    </p:spTree>
    <p:extLst>
      <p:ext uri="{BB962C8B-B14F-4D97-AF65-F5344CB8AC3E}">
        <p14:creationId xmlns:p14="http://schemas.microsoft.com/office/powerpoint/2010/main" val="123359597"/>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B</a:t>
            </a:r>
          </a:p>
        </p:txBody>
      </p:sp>
      <p:sp>
        <p:nvSpPr>
          <p:cNvPr id="4" name="Date Placeholder 3"/>
          <p:cNvSpPr>
            <a:spLocks noGrp="1"/>
          </p:cNvSpPr>
          <p:nvPr>
            <p:ph type="dt" idx="10"/>
          </p:nvPr>
        </p:nvSpPr>
        <p:spPr/>
        <p:txBody>
          <a:bodyPr/>
          <a:lstStyle/>
          <a:p>
            <a:fld id="{973A6AD0-9421-4441-B167-FDA250B89834}"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127</a:t>
            </a:fld>
            <a:endParaRPr lang="en-GB" sz="1100"/>
          </a:p>
        </p:txBody>
      </p:sp>
    </p:spTree>
    <p:extLst>
      <p:ext uri="{BB962C8B-B14F-4D97-AF65-F5344CB8AC3E}">
        <p14:creationId xmlns:p14="http://schemas.microsoft.com/office/powerpoint/2010/main" val="28240689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a:p>
        </p:txBody>
      </p:sp>
      <p:sp>
        <p:nvSpPr>
          <p:cNvPr id="4" name="Date Placeholder 3"/>
          <p:cNvSpPr>
            <a:spLocks noGrp="1"/>
          </p:cNvSpPr>
          <p:nvPr>
            <p:ph type="dt" idx="10"/>
          </p:nvPr>
        </p:nvSpPr>
        <p:spPr/>
        <p:txBody>
          <a:bodyPr/>
          <a:lstStyle/>
          <a:p>
            <a:fld id="{7BF79749-A9C8-43D7-A74F-8DB966BB64D2}"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14</a:t>
            </a:fld>
            <a:endParaRPr lang="en-GB" sz="1100"/>
          </a:p>
        </p:txBody>
      </p:sp>
    </p:spTree>
    <p:extLst>
      <p:ext uri="{BB962C8B-B14F-4D97-AF65-F5344CB8AC3E}">
        <p14:creationId xmlns:p14="http://schemas.microsoft.com/office/powerpoint/2010/main" val="2863677017"/>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kern="1200">
                <a:solidFill>
                  <a:schemeClr val="tx1"/>
                </a:solidFill>
                <a:effectLst/>
                <a:latin typeface="+mn-lt"/>
                <a:ea typeface="+mn-ea"/>
                <a:cs typeface="+mn-cs"/>
              </a:rPr>
              <a:t>A</a:t>
            </a:r>
          </a:p>
        </p:txBody>
      </p:sp>
      <p:sp>
        <p:nvSpPr>
          <p:cNvPr id="4" name="Date Placeholder 3"/>
          <p:cNvSpPr>
            <a:spLocks noGrp="1"/>
          </p:cNvSpPr>
          <p:nvPr>
            <p:ph type="dt" idx="10"/>
          </p:nvPr>
        </p:nvSpPr>
        <p:spPr/>
        <p:txBody>
          <a:bodyPr/>
          <a:lstStyle/>
          <a:p>
            <a:fld id="{606FB388-9417-4181-B744-AA1B3F7D8076}"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128</a:t>
            </a:fld>
            <a:endParaRPr lang="en-GB" sz="1100"/>
          </a:p>
        </p:txBody>
      </p:sp>
    </p:spTree>
    <p:extLst>
      <p:ext uri="{BB962C8B-B14F-4D97-AF65-F5344CB8AC3E}">
        <p14:creationId xmlns:p14="http://schemas.microsoft.com/office/powerpoint/2010/main" val="103737584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D</a:t>
            </a:r>
          </a:p>
        </p:txBody>
      </p:sp>
      <p:sp>
        <p:nvSpPr>
          <p:cNvPr id="4" name="Date Placeholder 3"/>
          <p:cNvSpPr>
            <a:spLocks noGrp="1"/>
          </p:cNvSpPr>
          <p:nvPr>
            <p:ph type="dt" idx="10"/>
          </p:nvPr>
        </p:nvSpPr>
        <p:spPr/>
        <p:txBody>
          <a:bodyPr/>
          <a:lstStyle/>
          <a:p>
            <a:fld id="{DA7B95E9-8D26-45F8-9208-4D3589089814}"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129</a:t>
            </a:fld>
            <a:endParaRPr lang="en-GB" sz="1100"/>
          </a:p>
        </p:txBody>
      </p:sp>
    </p:spTree>
    <p:extLst>
      <p:ext uri="{BB962C8B-B14F-4D97-AF65-F5344CB8AC3E}">
        <p14:creationId xmlns:p14="http://schemas.microsoft.com/office/powerpoint/2010/main" val="3234921588"/>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D</a:t>
            </a:r>
          </a:p>
        </p:txBody>
      </p:sp>
      <p:sp>
        <p:nvSpPr>
          <p:cNvPr id="4" name="Date Placeholder 3"/>
          <p:cNvSpPr>
            <a:spLocks noGrp="1"/>
          </p:cNvSpPr>
          <p:nvPr>
            <p:ph type="dt" idx="10"/>
          </p:nvPr>
        </p:nvSpPr>
        <p:spPr/>
        <p:txBody>
          <a:bodyPr/>
          <a:lstStyle/>
          <a:p>
            <a:fld id="{A7FDE0F2-356F-46AC-930A-6A8C6988227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130</a:t>
            </a:fld>
            <a:endParaRPr lang="en-GB" sz="1100"/>
          </a:p>
        </p:txBody>
      </p:sp>
    </p:spTree>
    <p:extLst>
      <p:ext uri="{BB962C8B-B14F-4D97-AF65-F5344CB8AC3E}">
        <p14:creationId xmlns:p14="http://schemas.microsoft.com/office/powerpoint/2010/main" val="208766875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D</a:t>
            </a:r>
            <a:r>
              <a:rPr lang="nb-NO" baseline="0"/>
              <a:t> (også ved ny definisjon av grensene er dette riktig svar) </a:t>
            </a:r>
            <a:endParaRPr lang="nb-NO"/>
          </a:p>
        </p:txBody>
      </p:sp>
      <p:sp>
        <p:nvSpPr>
          <p:cNvPr id="4" name="Date Placeholder 3"/>
          <p:cNvSpPr>
            <a:spLocks noGrp="1"/>
          </p:cNvSpPr>
          <p:nvPr>
            <p:ph type="dt" idx="10"/>
          </p:nvPr>
        </p:nvSpPr>
        <p:spPr/>
        <p:txBody>
          <a:bodyPr/>
          <a:lstStyle/>
          <a:p>
            <a:fld id="{B2054990-0349-4A41-96F2-17F7CE42F1F4}"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131</a:t>
            </a:fld>
            <a:endParaRPr lang="en-GB" sz="1100"/>
          </a:p>
        </p:txBody>
      </p:sp>
    </p:spTree>
    <p:extLst>
      <p:ext uri="{BB962C8B-B14F-4D97-AF65-F5344CB8AC3E}">
        <p14:creationId xmlns:p14="http://schemas.microsoft.com/office/powerpoint/2010/main" val="376545497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Gjennomføres</a:t>
            </a:r>
            <a:r>
              <a:rPr lang="nb-NO" baseline="0"/>
              <a:t> hvis tid </a:t>
            </a:r>
            <a:endParaRPr lang="nb-NO"/>
          </a:p>
        </p:txBody>
      </p:sp>
      <p:sp>
        <p:nvSpPr>
          <p:cNvPr id="4" name="Date Placeholder 3"/>
          <p:cNvSpPr>
            <a:spLocks noGrp="1"/>
          </p:cNvSpPr>
          <p:nvPr>
            <p:ph type="dt" idx="10"/>
          </p:nvPr>
        </p:nvSpPr>
        <p:spPr/>
        <p:txBody>
          <a:bodyPr/>
          <a:lstStyle/>
          <a:p>
            <a:fld id="{0642CEF1-6F6F-4FCC-94C7-C1D241CBB623}"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133</a:t>
            </a:fld>
            <a:endParaRPr lang="en-GB" sz="1100"/>
          </a:p>
        </p:txBody>
      </p:sp>
    </p:spTree>
    <p:extLst>
      <p:ext uri="{BB962C8B-B14F-4D97-AF65-F5344CB8AC3E}">
        <p14:creationId xmlns:p14="http://schemas.microsoft.com/office/powerpoint/2010/main" val="2395431306"/>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endParaRPr lang="nb-NO" baseline="0"/>
          </a:p>
        </p:txBody>
      </p:sp>
      <p:sp>
        <p:nvSpPr>
          <p:cNvPr id="4" name="Date Placeholder 3"/>
          <p:cNvSpPr>
            <a:spLocks noGrp="1"/>
          </p:cNvSpPr>
          <p:nvPr>
            <p:ph type="dt" idx="10"/>
          </p:nvPr>
        </p:nvSpPr>
        <p:spPr/>
        <p:txBody>
          <a:bodyPr/>
          <a:lstStyle/>
          <a:p>
            <a:fld id="{CD4AEA87-896D-4856-A329-FCDF4D7CDE5E}"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134</a:t>
            </a:fld>
            <a:endParaRPr lang="en-GB" sz="1100"/>
          </a:p>
        </p:txBody>
      </p:sp>
    </p:spTree>
    <p:extLst>
      <p:ext uri="{BB962C8B-B14F-4D97-AF65-F5344CB8AC3E}">
        <p14:creationId xmlns:p14="http://schemas.microsoft.com/office/powerpoint/2010/main" val="105054517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nb-NO" baseline="0"/>
              <a:t>Kan også bruke testspesialister for spesifikke </a:t>
            </a:r>
            <a:r>
              <a:rPr lang="nb-NO" baseline="0" err="1"/>
              <a:t>testmål</a:t>
            </a:r>
            <a:r>
              <a:rPr lang="nb-NO" baseline="0"/>
              <a:t> som brukbarhetstestere, </a:t>
            </a:r>
            <a:r>
              <a:rPr lang="nb-NO" baseline="0" err="1"/>
              <a:t>sikkerhetstestere</a:t>
            </a:r>
            <a:r>
              <a:rPr lang="nb-NO" baseline="0"/>
              <a:t>.</a:t>
            </a:r>
          </a:p>
          <a:p>
            <a:pPr marL="0" indent="0">
              <a:buFontTx/>
              <a:buNone/>
            </a:pPr>
            <a:r>
              <a:rPr lang="nb-NO" baseline="0"/>
              <a:t>Trenger flere nivå for komplekse/sikkerhetskritiske prosjekt. </a:t>
            </a:r>
          </a:p>
          <a:p>
            <a:pPr marL="0" indent="0">
              <a:buFontTx/>
              <a:buNone/>
            </a:pPr>
            <a:r>
              <a:rPr lang="nb-NO" baseline="0"/>
              <a:t>Utviklere kan ha mangel på objektivitet.. (?)</a:t>
            </a:r>
          </a:p>
          <a:p>
            <a:pPr marL="0" indent="0">
              <a:buFontTx/>
              <a:buNone/>
            </a:pPr>
            <a:endParaRPr lang="nb-NO" baseline="0"/>
          </a:p>
          <a:p>
            <a:pPr marL="0" indent="0">
              <a:buFontTx/>
              <a:buNone/>
            </a:pPr>
            <a:r>
              <a:rPr lang="nb-NO" baseline="0"/>
              <a:t>Ulemper med uavhengige testere omfatter: </a:t>
            </a:r>
          </a:p>
          <a:p>
            <a:pPr marL="88900" indent="-88900">
              <a:buFontTx/>
              <a:buChar char="-"/>
            </a:pPr>
            <a:r>
              <a:rPr lang="nb-NO" baseline="0"/>
              <a:t>Isolasjon fra utviklingsgruppe</a:t>
            </a:r>
          </a:p>
          <a:p>
            <a:pPr marL="88900" indent="-88900">
              <a:buFontTx/>
              <a:buChar char="-"/>
            </a:pPr>
            <a:r>
              <a:rPr lang="nb-NO" baseline="0"/>
              <a:t>Kan anses som flaskehals og forsinkende</a:t>
            </a:r>
          </a:p>
          <a:p>
            <a:pPr marL="88900" indent="-88900">
              <a:buFontTx/>
              <a:buChar char="-"/>
            </a:pPr>
            <a:r>
              <a:rPr lang="nb-NO" baseline="0"/>
              <a:t>Utviklere kan miste ansvarsfølelse for kvaliteten</a:t>
            </a:r>
          </a:p>
          <a:p>
            <a:pPr marL="0" indent="0">
              <a:buFontTx/>
              <a:buNone/>
            </a:pPr>
            <a:endParaRPr lang="nb-NO"/>
          </a:p>
          <a:p>
            <a:pPr marL="0" indent="0">
              <a:buFontTx/>
              <a:buNone/>
            </a:pPr>
            <a:r>
              <a:rPr lang="nb-NO"/>
              <a:t>En</a:t>
            </a:r>
            <a:r>
              <a:rPr lang="nb-NO" baseline="0"/>
              <a:t> tester kan ha andre roller i prosjektet (eks. forretning, ledere </a:t>
            </a:r>
            <a:r>
              <a:rPr lang="nb-NO" baseline="0" err="1"/>
              <a:t>osv</a:t>
            </a:r>
            <a:r>
              <a:rPr lang="nb-NO" baseline="0"/>
              <a:t>)</a:t>
            </a:r>
          </a:p>
          <a:p>
            <a:pPr marL="0" indent="0">
              <a:buNone/>
            </a:pPr>
            <a:r>
              <a:rPr lang="nb-NO"/>
              <a:t> </a:t>
            </a:r>
          </a:p>
          <a:p>
            <a:endParaRPr lang="nb-NO"/>
          </a:p>
        </p:txBody>
      </p:sp>
      <p:sp>
        <p:nvSpPr>
          <p:cNvPr id="4" name="Date Placeholder 3"/>
          <p:cNvSpPr>
            <a:spLocks noGrp="1"/>
          </p:cNvSpPr>
          <p:nvPr>
            <p:ph type="dt" idx="10"/>
          </p:nvPr>
        </p:nvSpPr>
        <p:spPr/>
        <p:txBody>
          <a:bodyPr/>
          <a:lstStyle/>
          <a:p>
            <a:fld id="{D60A0718-7045-4FD9-8231-21AD048E14F8}"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135</a:t>
            </a:fld>
            <a:endParaRPr lang="en-GB" sz="1100"/>
          </a:p>
        </p:txBody>
      </p:sp>
    </p:spTree>
    <p:extLst>
      <p:ext uri="{BB962C8B-B14F-4D97-AF65-F5344CB8AC3E}">
        <p14:creationId xmlns:p14="http://schemas.microsoft.com/office/powerpoint/2010/main" val="3385807238"/>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a:p>
        </p:txBody>
      </p:sp>
      <p:sp>
        <p:nvSpPr>
          <p:cNvPr id="4" name="Date Placeholder 3"/>
          <p:cNvSpPr>
            <a:spLocks noGrp="1"/>
          </p:cNvSpPr>
          <p:nvPr>
            <p:ph type="dt" idx="10"/>
          </p:nvPr>
        </p:nvSpPr>
        <p:spPr/>
        <p:txBody>
          <a:bodyPr/>
          <a:lstStyle/>
          <a:p>
            <a:fld id="{823E82DE-3CC4-4666-83DE-55EE5A5582EF}"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137</a:t>
            </a:fld>
            <a:endParaRPr lang="en-GB" sz="1100"/>
          </a:p>
        </p:txBody>
      </p:sp>
    </p:spTree>
    <p:extLst>
      <p:ext uri="{BB962C8B-B14F-4D97-AF65-F5344CB8AC3E}">
        <p14:creationId xmlns:p14="http://schemas.microsoft.com/office/powerpoint/2010/main" val="776749929"/>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En organisasjons testpolitikk, testingens omfang, mål, risikoer, begrensninger, kritikalitet, testbarhet og tilgjengelighet til ressurser har innflytelse på dens testplanlegging. </a:t>
            </a:r>
            <a:endParaRPr lang="nb-NO" baseline="0"/>
          </a:p>
          <a:p>
            <a:pPr marL="0" indent="0">
              <a:buNone/>
            </a:pPr>
            <a:endParaRPr lang="nb-NO" baseline="0"/>
          </a:p>
          <a:p>
            <a:pPr marL="0" indent="0">
              <a:buNone/>
            </a:pPr>
            <a:r>
              <a:rPr lang="nb-NO" baseline="0"/>
              <a:t>Flere testplaner gjelder som regel større prosjekter, blir ofte slått sammen i små. </a:t>
            </a:r>
          </a:p>
          <a:p>
            <a:pPr marL="0" indent="0">
              <a:buNone/>
            </a:pPr>
            <a:r>
              <a:rPr lang="nb-NO" baseline="0"/>
              <a:t>Planleggingen er en kontinuerlig prosess og brukes løpende for å oppdatere risikobildet. </a:t>
            </a:r>
          </a:p>
          <a:p>
            <a:pPr marL="0" indent="0">
              <a:buNone/>
            </a:pPr>
            <a:endParaRPr lang="nb-NO" baseline="0"/>
          </a:p>
          <a:p>
            <a:pPr marL="0" indent="0">
              <a:buNone/>
            </a:pPr>
            <a:endParaRPr lang="nb-NO" baseline="0"/>
          </a:p>
          <a:p>
            <a:pPr marL="0" indent="0">
              <a:buNone/>
            </a:pPr>
            <a:endParaRPr lang="nb-NO" baseline="0"/>
          </a:p>
          <a:p>
            <a:pPr marL="0" indent="0">
              <a:buNone/>
            </a:pPr>
            <a:r>
              <a:rPr lang="nb-NO" baseline="0"/>
              <a:t>Testplanleggingsaktiviteter: </a:t>
            </a:r>
          </a:p>
          <a:p>
            <a:pPr marL="88900" indent="-88900"/>
            <a:r>
              <a:rPr lang="nb-NO" baseline="0"/>
              <a:t>Bestemme omfang og risiko, identifisere mål for test</a:t>
            </a:r>
          </a:p>
          <a:p>
            <a:pPr marL="88900" indent="-88900"/>
            <a:r>
              <a:rPr lang="nb-NO" baseline="0"/>
              <a:t>Definere total strategi, inkl. definisjon av testnivå, start- og sluttkriterier</a:t>
            </a:r>
          </a:p>
          <a:p>
            <a:pPr marL="260350" lvl="2" indent="-88900"/>
            <a:r>
              <a:rPr lang="nb-NO" baseline="0"/>
              <a:t>Eksempler på startkriterier: at testmiljø er klart og tilgjengelig, testverktøy, testbar kode tilgjengelig, </a:t>
            </a:r>
            <a:r>
              <a:rPr lang="nb-NO" baseline="0" err="1"/>
              <a:t>testdata</a:t>
            </a:r>
            <a:r>
              <a:rPr lang="nb-NO" baseline="0"/>
              <a:t> er tilgjengelig.</a:t>
            </a:r>
          </a:p>
          <a:p>
            <a:pPr marL="260350" lvl="2" indent="-88900"/>
            <a:r>
              <a:rPr lang="nb-NO" baseline="0"/>
              <a:t>Eksempler på sluttkriterier: grundighetsmål; som kodedekning, funksjonsdekning og risiko. Estimater av feiltetthet. Kostnad. Gjenværende risiko, som ikke rettede feil eller mangel på testdekning på visse områder. Tidsplaner som er basert på produksjonssettingsdato</a:t>
            </a:r>
          </a:p>
          <a:p>
            <a:pPr marL="88900" lvl="1" indent="0">
              <a:buNone/>
            </a:pPr>
            <a:endParaRPr lang="nb-NO" baseline="0"/>
          </a:p>
          <a:p>
            <a:pPr marL="88900" indent="-88900"/>
            <a:r>
              <a:rPr lang="nb-NO" baseline="0"/>
              <a:t>Beslutte hva en skal teste, hvilke roller som skal utføre</a:t>
            </a:r>
          </a:p>
          <a:p>
            <a:pPr marL="88900" indent="-88900"/>
            <a:r>
              <a:rPr lang="nb-NO" baseline="0"/>
              <a:t>Planlegge tidspunkt for </a:t>
            </a:r>
            <a:r>
              <a:rPr lang="nb-NO" baseline="0" err="1"/>
              <a:t>testanalyse</a:t>
            </a:r>
            <a:r>
              <a:rPr lang="nb-NO" baseline="0"/>
              <a:t>, designaktiviteter, implementering, utførelse, evaluering. Planlegge ressursbruk. </a:t>
            </a:r>
          </a:p>
          <a:p>
            <a:pPr marL="88900" indent="-88900"/>
            <a:r>
              <a:rPr lang="nb-NO" baseline="0"/>
              <a:t>Definere omfang for dokumentasjon</a:t>
            </a:r>
          </a:p>
          <a:p>
            <a:pPr marL="88900" indent="-88900"/>
            <a:r>
              <a:rPr lang="nb-NO" baseline="0"/>
              <a:t>Velge måledata for å følge opp testforberedelse og utførelse, feilretting og risiko</a:t>
            </a:r>
          </a:p>
          <a:p>
            <a:pPr marL="88900" indent="-88900"/>
            <a:r>
              <a:rPr lang="nb-NO" baseline="0"/>
              <a:t>Sette detaljnivå for testprosedyrer for å gi nok info til å understøtte reproduserbar testforberedelse og utføring. </a:t>
            </a:r>
          </a:p>
          <a:p>
            <a:pPr marL="0" indent="0">
              <a:buNone/>
            </a:pPr>
            <a:endParaRPr lang="nb-NO" baseline="0"/>
          </a:p>
          <a:p>
            <a:pPr marL="88900" indent="-88900"/>
            <a:endParaRPr lang="nb-NO" baseline="0"/>
          </a:p>
          <a:p>
            <a:pPr marL="0" indent="0">
              <a:buNone/>
            </a:pPr>
            <a:r>
              <a:rPr lang="nb-NO" baseline="0"/>
              <a:t>Testestimering: t</a:t>
            </a:r>
            <a:r>
              <a:rPr lang="nb-NO" sz="800" b="0" i="0" u="none" strike="noStrike" kern="1200" baseline="0">
                <a:solidFill>
                  <a:schemeClr val="tx1"/>
                </a:solidFill>
                <a:latin typeface="+mn-lt"/>
                <a:ea typeface="+mn-ea"/>
                <a:cs typeface="+mn-cs"/>
              </a:rPr>
              <a:t>o metoder for estimering av </a:t>
            </a:r>
            <a:r>
              <a:rPr lang="nb-NO" sz="800" b="0" i="0" u="none" strike="noStrike" kern="1200" baseline="0" err="1">
                <a:solidFill>
                  <a:schemeClr val="tx1"/>
                </a:solidFill>
                <a:latin typeface="+mn-lt"/>
                <a:ea typeface="+mn-ea"/>
                <a:cs typeface="+mn-cs"/>
              </a:rPr>
              <a:t>testarbeidet</a:t>
            </a:r>
            <a:r>
              <a:rPr lang="nb-NO" sz="800" b="0" i="0" u="none" strike="noStrike" kern="1200" baseline="0">
                <a:solidFill>
                  <a:schemeClr val="tx1"/>
                </a:solidFill>
                <a:latin typeface="+mn-lt"/>
                <a:ea typeface="+mn-ea"/>
                <a:cs typeface="+mn-cs"/>
              </a:rPr>
              <a:t> er dekket i pensum: </a:t>
            </a:r>
          </a:p>
          <a:p>
            <a:r>
              <a:rPr lang="nb-NO" sz="800" b="0" i="0" u="none" strike="noStrike" kern="1200" baseline="0">
                <a:solidFill>
                  <a:schemeClr val="tx1"/>
                </a:solidFill>
                <a:latin typeface="+mn-lt"/>
                <a:ea typeface="+mn-ea"/>
                <a:cs typeface="+mn-cs"/>
              </a:rPr>
              <a:t>Basert på måledata: Å estimere </a:t>
            </a:r>
            <a:r>
              <a:rPr lang="nb-NO" sz="800" b="0" i="0" u="none" strike="noStrike" kern="1200" baseline="0" err="1">
                <a:solidFill>
                  <a:schemeClr val="tx1"/>
                </a:solidFill>
                <a:latin typeface="+mn-lt"/>
                <a:ea typeface="+mn-ea"/>
                <a:cs typeface="+mn-cs"/>
              </a:rPr>
              <a:t>testarbeidet</a:t>
            </a:r>
            <a:r>
              <a:rPr lang="nb-NO" sz="800" b="0" i="0" u="none" strike="noStrike" kern="1200" baseline="0">
                <a:solidFill>
                  <a:schemeClr val="tx1"/>
                </a:solidFill>
                <a:latin typeface="+mn-lt"/>
                <a:ea typeface="+mn-ea"/>
                <a:cs typeface="+mn-cs"/>
              </a:rPr>
              <a:t> på grunnlag av måledata fra tidligere eller liknende prosjekter eller basert på typiske verdier, </a:t>
            </a:r>
          </a:p>
          <a:p>
            <a:r>
              <a:rPr lang="nb-NO" sz="800" b="0" i="0" u="none" strike="noStrike" kern="1200" baseline="0">
                <a:solidFill>
                  <a:schemeClr val="tx1"/>
                </a:solidFill>
                <a:latin typeface="+mn-lt"/>
                <a:ea typeface="+mn-ea"/>
                <a:cs typeface="+mn-cs"/>
              </a:rPr>
              <a:t>Ekspertbasert: Å estimere oppgavene ved at den som skal ha ansvaret for oppgavene eller eksperter estimerer. </a:t>
            </a:r>
          </a:p>
          <a:p>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Når </a:t>
            </a:r>
            <a:r>
              <a:rPr lang="nb-NO" sz="800" b="0" i="0" u="none" strike="noStrike" kern="1200" baseline="0" err="1">
                <a:solidFill>
                  <a:schemeClr val="tx1"/>
                </a:solidFill>
                <a:latin typeface="+mn-lt"/>
                <a:ea typeface="+mn-ea"/>
                <a:cs typeface="+mn-cs"/>
              </a:rPr>
              <a:t>testarbeidet</a:t>
            </a:r>
            <a:r>
              <a:rPr lang="nb-NO" sz="800" b="0" i="0" u="none" strike="noStrike" kern="1200" baseline="0">
                <a:solidFill>
                  <a:schemeClr val="tx1"/>
                </a:solidFill>
                <a:latin typeface="+mn-lt"/>
                <a:ea typeface="+mn-ea"/>
                <a:cs typeface="+mn-cs"/>
              </a:rPr>
              <a:t> er estimert kan en identifisere ressurser og lage en tidsplan. </a:t>
            </a:r>
            <a:r>
              <a:rPr lang="nb-NO" sz="800" b="0" i="0" u="none" strike="noStrike" kern="1200" baseline="0" err="1">
                <a:solidFill>
                  <a:schemeClr val="tx1"/>
                </a:solidFill>
                <a:latin typeface="+mn-lt"/>
                <a:ea typeface="+mn-ea"/>
                <a:cs typeface="+mn-cs"/>
              </a:rPr>
              <a:t>Testarbeidets</a:t>
            </a:r>
            <a:r>
              <a:rPr lang="nb-NO" sz="800" b="0" i="0" u="none" strike="noStrike" kern="1200" baseline="0">
                <a:solidFill>
                  <a:schemeClr val="tx1"/>
                </a:solidFill>
                <a:latin typeface="+mn-lt"/>
                <a:ea typeface="+mn-ea"/>
                <a:cs typeface="+mn-cs"/>
              </a:rPr>
              <a:t> omfang kan avhenge av en rekke faktorer, inklusive: </a:t>
            </a:r>
          </a:p>
          <a:p>
            <a:r>
              <a:rPr lang="nb-NO" sz="800" b="0" i="0" u="none" strike="noStrike" kern="1200" baseline="0">
                <a:solidFill>
                  <a:schemeClr val="tx1"/>
                </a:solidFill>
                <a:latin typeface="+mn-lt"/>
                <a:ea typeface="+mn-ea"/>
                <a:cs typeface="+mn-cs"/>
              </a:rPr>
              <a:t>Produktegenskaper: Kvaliteten til spesifikasjonen og annen informasjon som brukes for testmodellene (dvs. testgrunnlaget), produktets størrelse, problemområdets kompleksitet, kravene til pålitelighet og sikkerhet, og krav til dokumentasjon. </a:t>
            </a:r>
          </a:p>
          <a:p>
            <a:r>
              <a:rPr lang="nb-NO" sz="800" b="0" i="0" u="none" strike="noStrike" kern="1200" baseline="0">
                <a:solidFill>
                  <a:schemeClr val="tx1"/>
                </a:solidFill>
                <a:latin typeface="+mn-lt"/>
                <a:ea typeface="+mn-ea"/>
                <a:cs typeface="+mn-cs"/>
              </a:rPr>
              <a:t>Utviklingsprosessens egenskaper: Organisasjonens stabilitet, verktøy som blir brukt, testprosessen, medarbeidernes ferdigheter, og tidspress. </a:t>
            </a:r>
          </a:p>
          <a:p>
            <a:r>
              <a:rPr lang="nb-NO" sz="800" b="0" i="0" u="none" strike="noStrike" kern="1200" baseline="0">
                <a:solidFill>
                  <a:schemeClr val="tx1"/>
                </a:solidFill>
                <a:latin typeface="+mn-lt"/>
                <a:ea typeface="+mn-ea"/>
                <a:cs typeface="+mn-cs"/>
              </a:rPr>
              <a:t>Testresultatet: Antall feil og omfang av gjentatt arbeid som kreves. </a:t>
            </a:r>
          </a:p>
          <a:p>
            <a:pPr marL="0" indent="0">
              <a:buNone/>
            </a:pPr>
            <a:endParaRPr lang="nb-NO" baseline="0"/>
          </a:p>
          <a:p>
            <a:pPr marL="0" indent="0">
              <a:buNone/>
            </a:pPr>
            <a:endParaRPr lang="nb-NO" baseline="0"/>
          </a:p>
        </p:txBody>
      </p:sp>
      <p:sp>
        <p:nvSpPr>
          <p:cNvPr id="4" name="Date Placeholder 3"/>
          <p:cNvSpPr>
            <a:spLocks noGrp="1"/>
          </p:cNvSpPr>
          <p:nvPr>
            <p:ph type="dt" idx="10"/>
          </p:nvPr>
        </p:nvSpPr>
        <p:spPr/>
        <p:txBody>
          <a:bodyPr/>
          <a:lstStyle/>
          <a:p>
            <a:fld id="{CD4AEA87-896D-4856-A329-FCDF4D7CDE5E}"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138</a:t>
            </a:fld>
            <a:endParaRPr lang="en-GB" sz="1100"/>
          </a:p>
        </p:txBody>
      </p:sp>
    </p:spTree>
    <p:extLst>
      <p:ext uri="{BB962C8B-B14F-4D97-AF65-F5344CB8AC3E}">
        <p14:creationId xmlns:p14="http://schemas.microsoft.com/office/powerpoint/2010/main" val="3171756311"/>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sz="800" b="0" i="0" u="none" strike="noStrike" kern="1200" baseline="0">
                <a:solidFill>
                  <a:schemeClr val="tx1"/>
                </a:solidFill>
                <a:latin typeface="+mn-lt"/>
                <a:ea typeface="+mn-ea"/>
                <a:cs typeface="+mn-cs"/>
              </a:rPr>
              <a:t>Testmetoden blir definert og detaljert i testplanene og testdesign. Typisk inneholder den beslutningene som er tatt på grunnlag av prosjektets mål og risikobedømmelse. Den er utgangspunkt for å planlegge testprosessen, for å velge teknikker for testdesign og testtyper som skal brukes og for å definere start- og sluttkriterier.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Metoden som velges avhenger av sammenhengen og en kan ta hensyn til risiko, farer og sikkerhet, tilgjengelige ressurser og evner, teknologi, systemets natur (for eksempel spesielt bygget eller standardsystem), </a:t>
            </a:r>
            <a:r>
              <a:rPr lang="nb-NO" sz="800" b="0" i="0" u="none" strike="noStrike" kern="1200" baseline="0" err="1">
                <a:solidFill>
                  <a:schemeClr val="tx1"/>
                </a:solidFill>
                <a:latin typeface="+mn-lt"/>
                <a:ea typeface="+mn-ea"/>
                <a:cs typeface="+mn-cs"/>
              </a:rPr>
              <a:t>testmål</a:t>
            </a:r>
            <a:r>
              <a:rPr lang="nb-NO" sz="800" b="0" i="0" u="none" strike="noStrike" kern="1200" baseline="0">
                <a:solidFill>
                  <a:schemeClr val="tx1"/>
                </a:solidFill>
                <a:latin typeface="+mn-lt"/>
                <a:ea typeface="+mn-ea"/>
                <a:cs typeface="+mn-cs"/>
              </a:rPr>
              <a:t> og lover og forskrifter.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Typiske metoder omfatter følgende metoder: </a:t>
            </a:r>
          </a:p>
          <a:p>
            <a:r>
              <a:rPr lang="nb-NO" sz="800" b="0" i="0" u="none" strike="noStrike" kern="1200" baseline="0">
                <a:solidFill>
                  <a:schemeClr val="tx1"/>
                </a:solidFill>
                <a:latin typeface="+mn-lt"/>
                <a:ea typeface="+mn-ea"/>
                <a:cs typeface="+mn-cs"/>
              </a:rPr>
              <a:t>Analytiske metoder, som risikobasert testing der testing blir rettet mot områdene med størst risiko. </a:t>
            </a:r>
          </a:p>
          <a:p>
            <a:r>
              <a:rPr lang="nb-NO" sz="800" b="0" i="0" u="none" strike="noStrike" kern="1200" baseline="0">
                <a:solidFill>
                  <a:schemeClr val="tx1"/>
                </a:solidFill>
                <a:latin typeface="+mn-lt"/>
                <a:ea typeface="+mn-ea"/>
                <a:cs typeface="+mn-cs"/>
              </a:rPr>
              <a:t>Modellbaserte metoder, som for eksempel tilfeldig stikkprøvetesting ved bruk av statistisk informasjon om feilrater (som pålitelighetsmodeller) eller bruk (som bruksprofiler). </a:t>
            </a:r>
          </a:p>
          <a:p>
            <a:r>
              <a:rPr lang="nb-NO" sz="800" b="0" i="0" u="none" strike="noStrike" kern="1200" baseline="0">
                <a:solidFill>
                  <a:schemeClr val="tx1"/>
                </a:solidFill>
                <a:latin typeface="+mn-lt"/>
                <a:ea typeface="+mn-ea"/>
                <a:cs typeface="+mn-cs"/>
              </a:rPr>
              <a:t>Metodiske metoder, som feilbasert (inkludert feilgjetting og angrep basert på feil), </a:t>
            </a:r>
            <a:r>
              <a:rPr lang="nb-NO" sz="800" b="0" i="0" u="none" strike="noStrike" kern="1200" baseline="0" err="1">
                <a:solidFill>
                  <a:schemeClr val="tx1"/>
                </a:solidFill>
                <a:latin typeface="+mn-lt"/>
                <a:ea typeface="+mn-ea"/>
                <a:cs typeface="+mn-cs"/>
              </a:rPr>
              <a:t>erfaringsbasert</a:t>
            </a:r>
            <a:r>
              <a:rPr lang="nb-NO" sz="800" b="0" i="0" u="none" strike="noStrike" kern="1200" baseline="0">
                <a:solidFill>
                  <a:schemeClr val="tx1"/>
                </a:solidFill>
                <a:latin typeface="+mn-lt"/>
                <a:ea typeface="+mn-ea"/>
                <a:cs typeface="+mn-cs"/>
              </a:rPr>
              <a:t>, sjekklistebasert og kvalitetsegenskapsbasert. </a:t>
            </a:r>
          </a:p>
          <a:p>
            <a:r>
              <a:rPr lang="nb-NO" sz="800" b="0" i="0" u="none" strike="noStrike" kern="1200" baseline="0">
                <a:solidFill>
                  <a:schemeClr val="tx1"/>
                </a:solidFill>
                <a:latin typeface="+mn-lt"/>
                <a:ea typeface="+mn-ea"/>
                <a:cs typeface="+mn-cs"/>
              </a:rPr>
              <a:t>Prosess- eller standardkonforme metoder, som de som er spesifisert i bransjestandarder. </a:t>
            </a:r>
          </a:p>
          <a:p>
            <a:r>
              <a:rPr lang="nb-NO" sz="800" b="0" i="0" u="none" strike="noStrike" kern="1200" baseline="0">
                <a:solidFill>
                  <a:schemeClr val="tx1"/>
                </a:solidFill>
                <a:latin typeface="+mn-lt"/>
                <a:ea typeface="+mn-ea"/>
                <a:cs typeface="+mn-cs"/>
              </a:rPr>
              <a:t>Dynamiske eller heuristiske metoder, som eksplorativ testing (</a:t>
            </a:r>
            <a:r>
              <a:rPr lang="nb-NO" sz="800" b="0" i="0" u="none" strike="noStrike" kern="1200" baseline="0" err="1">
                <a:solidFill>
                  <a:schemeClr val="tx1"/>
                </a:solidFill>
                <a:latin typeface="+mn-lt"/>
                <a:ea typeface="+mn-ea"/>
                <a:cs typeface="+mn-cs"/>
              </a:rPr>
              <a:t>uforskende</a:t>
            </a:r>
            <a:r>
              <a:rPr lang="nb-NO" sz="800" b="0" i="0" u="none" strike="noStrike" kern="1200" baseline="0">
                <a:solidFill>
                  <a:schemeClr val="tx1"/>
                </a:solidFill>
                <a:latin typeface="+mn-lt"/>
                <a:ea typeface="+mn-ea"/>
                <a:cs typeface="+mn-cs"/>
              </a:rPr>
              <a:t> testing) eller ulike agile metoder der testing er mer reaktiv til hendelser enn planlagt på forhånd, og der utføring og evaluering skjer samtidig. </a:t>
            </a:r>
          </a:p>
          <a:p>
            <a:r>
              <a:rPr lang="nb-NO" sz="800" b="0" i="0" u="none" strike="noStrike" kern="1200" baseline="0">
                <a:solidFill>
                  <a:schemeClr val="tx1"/>
                </a:solidFill>
                <a:latin typeface="+mn-lt"/>
                <a:ea typeface="+mn-ea"/>
                <a:cs typeface="+mn-cs"/>
              </a:rPr>
              <a:t>Konsultative metoder, som slike der testdekning er fortrinnsvis drevet av råd og veiledning fra teknologiske eksperter og/eller forretningseksperter utenfor testgruppen. </a:t>
            </a:r>
          </a:p>
          <a:p>
            <a:r>
              <a:rPr lang="nb-NO" sz="800" b="0" i="0" u="none" strike="noStrike" kern="1200" baseline="0">
                <a:solidFill>
                  <a:schemeClr val="tx1"/>
                </a:solidFill>
                <a:latin typeface="+mn-lt"/>
                <a:ea typeface="+mn-ea"/>
                <a:cs typeface="+mn-cs"/>
              </a:rPr>
              <a:t>Regresjonsbekjempende metoder, som de som omfatter gjenbruk av eksisterende </a:t>
            </a:r>
            <a:r>
              <a:rPr lang="nb-NO" sz="800" b="0" i="0" u="none" strike="noStrike" kern="1200" baseline="0" err="1">
                <a:solidFill>
                  <a:schemeClr val="tx1"/>
                </a:solidFill>
                <a:latin typeface="+mn-lt"/>
                <a:ea typeface="+mn-ea"/>
                <a:cs typeface="+mn-cs"/>
              </a:rPr>
              <a:t>testmateriale</a:t>
            </a:r>
            <a:r>
              <a:rPr lang="nb-NO" sz="800" b="0" i="0" u="none" strike="noStrike" kern="1200" baseline="0">
                <a:solidFill>
                  <a:schemeClr val="tx1"/>
                </a:solidFill>
                <a:latin typeface="+mn-lt"/>
                <a:ea typeface="+mn-ea"/>
                <a:cs typeface="+mn-cs"/>
              </a:rPr>
              <a:t>, omfattende automatisering av funksjonelle regresjonstester, og standard testsuiter. </a:t>
            </a:r>
          </a:p>
          <a:p>
            <a:pPr marL="0" indent="0">
              <a:buNone/>
            </a:pPr>
            <a:endParaRPr lang="nb-NO" sz="800" b="0" i="0" u="none" strike="noStrike" kern="1200" baseline="0">
              <a:solidFill>
                <a:schemeClr val="tx1"/>
              </a:solidFill>
              <a:latin typeface="+mn-lt"/>
              <a:ea typeface="+mn-ea"/>
              <a:cs typeface="+mn-cs"/>
            </a:endParaRPr>
          </a:p>
          <a:p>
            <a:pPr marL="0" indent="0">
              <a:buNone/>
            </a:pPr>
            <a:r>
              <a:rPr lang="nb-NO" sz="800" b="0" i="0" u="none" strike="noStrike" kern="1200" baseline="0">
                <a:solidFill>
                  <a:schemeClr val="tx1"/>
                </a:solidFill>
                <a:latin typeface="+mn-lt"/>
                <a:ea typeface="+mn-ea"/>
                <a:cs typeface="+mn-cs"/>
              </a:rPr>
              <a:t>Ulike metoder kan kombineres, for eksempel, en risikobasert dynamisk metode. </a:t>
            </a:r>
            <a:endParaRPr lang="nb-NO"/>
          </a:p>
        </p:txBody>
      </p:sp>
      <p:sp>
        <p:nvSpPr>
          <p:cNvPr id="4" name="Date Placeholder 3"/>
          <p:cNvSpPr>
            <a:spLocks noGrp="1"/>
          </p:cNvSpPr>
          <p:nvPr>
            <p:ph type="dt" idx="10"/>
          </p:nvPr>
        </p:nvSpPr>
        <p:spPr/>
        <p:txBody>
          <a:bodyPr/>
          <a:lstStyle/>
          <a:p>
            <a:fld id="{6226DA2F-0040-4365-A3ED-C26799F6B9EC}" type="datetime1">
              <a:rPr lang="fr-FR" smtClean="0"/>
              <a:t>20/09/2018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139</a:t>
            </a:fld>
            <a:endParaRPr lang="en-GB" sz="1100"/>
          </a:p>
        </p:txBody>
      </p:sp>
    </p:spTree>
    <p:extLst>
      <p:ext uri="{BB962C8B-B14F-4D97-AF65-F5344CB8AC3E}">
        <p14:creationId xmlns:p14="http://schemas.microsoft.com/office/powerpoint/2010/main" val="3277134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1.bin"/></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7" Type="http://schemas.openxmlformats.org/officeDocument/2006/relationships/image" Target="../media/image7.png"/><Relationship Id="rId2" Type="http://schemas.openxmlformats.org/officeDocument/2006/relationships/tags" Target="../tags/tag2.xml"/><Relationship Id="rId1" Type="http://schemas.openxmlformats.org/officeDocument/2006/relationships/vmlDrawing" Target="../drawings/vmlDrawing2.vml"/><Relationship Id="rId6" Type="http://schemas.openxmlformats.org/officeDocument/2006/relationships/image" Target="../media/image6.png"/><Relationship Id="rId5" Type="http://schemas.openxmlformats.org/officeDocument/2006/relationships/image" Target="../media/image5.emf"/><Relationship Id="rId4" Type="http://schemas.openxmlformats.org/officeDocument/2006/relationships/oleObject" Target="../embeddings/oleObject2.bin"/></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opra Steria">
    <p:spTree>
      <p:nvGrpSpPr>
        <p:cNvPr id="1" name=""/>
        <p:cNvGrpSpPr/>
        <p:nvPr/>
      </p:nvGrpSpPr>
      <p:grpSpPr>
        <a:xfrm>
          <a:off x="0" y="0"/>
          <a:ext cx="0" cy="0"/>
          <a:chOff x="0" y="0"/>
          <a:chExt cx="0" cy="0"/>
        </a:xfrm>
      </p:grpSpPr>
      <p:pic>
        <p:nvPicPr>
          <p:cNvPr id="22" name="Image 2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gray">
          <a:xfrm>
            <a:off x="5345038" y="6165850"/>
            <a:ext cx="3672408" cy="698500"/>
          </a:xfrm>
          <a:prstGeom prst="rect">
            <a:avLst/>
          </a:prstGeom>
        </p:spPr>
      </p:pic>
      <p:sp>
        <p:nvSpPr>
          <p:cNvPr id="2" name="Titre 1"/>
          <p:cNvSpPr>
            <a:spLocks noGrp="1"/>
          </p:cNvSpPr>
          <p:nvPr>
            <p:ph type="ctrTitle" hasCustomPrompt="1"/>
          </p:nvPr>
        </p:nvSpPr>
        <p:spPr bwMode="gray">
          <a:xfrm>
            <a:off x="551884" y="4210986"/>
            <a:ext cx="6451431" cy="430867"/>
          </a:xfrm>
        </p:spPr>
        <p:txBody>
          <a:bodyPr wrap="square" anchor="b">
            <a:spAutoFit/>
          </a:bodyPr>
          <a:lstStyle>
            <a:lvl1pPr algn="l">
              <a:defRPr sz="2400" cap="none" baseline="0">
                <a:solidFill>
                  <a:schemeClr val="tx1"/>
                </a:solidFill>
              </a:defRPr>
            </a:lvl1pPr>
          </a:lstStyle>
          <a:p>
            <a:r>
              <a:rPr lang="en-GB" noProof="0" err="1"/>
              <a:t>Tittel</a:t>
            </a:r>
            <a:r>
              <a:rPr lang="en-GB" noProof="0"/>
              <a:t> </a:t>
            </a:r>
            <a:r>
              <a:rPr lang="en-GB" noProof="0" err="1"/>
              <a:t>på</a:t>
            </a:r>
            <a:r>
              <a:rPr lang="en-GB" noProof="0"/>
              <a:t> </a:t>
            </a:r>
            <a:r>
              <a:rPr lang="en-GB" noProof="0" err="1"/>
              <a:t>presentasjonen</a:t>
            </a:r>
            <a:endParaRPr lang="fr-FR"/>
          </a:p>
        </p:txBody>
      </p:sp>
      <p:sp>
        <p:nvSpPr>
          <p:cNvPr id="12" name="Sous-titre 2"/>
          <p:cNvSpPr>
            <a:spLocks noGrp="1"/>
          </p:cNvSpPr>
          <p:nvPr>
            <p:ph type="subTitle" idx="1" hasCustomPrompt="1"/>
          </p:nvPr>
        </p:nvSpPr>
        <p:spPr bwMode="gray">
          <a:xfrm>
            <a:off x="546100" y="4653136"/>
            <a:ext cx="6457215" cy="307777"/>
          </a:xfrm>
          <a:prstGeom prst="rect">
            <a:avLst/>
          </a:prstGeom>
        </p:spPr>
        <p:txBody>
          <a:bodyPr wrap="square" tIns="0" bIns="0">
            <a:spAutoFit/>
          </a:bodyPr>
          <a:lstStyle>
            <a:lvl1pPr marL="0" indent="0" algn="l">
              <a:spcBef>
                <a:spcPts val="411"/>
              </a:spcBef>
              <a:buNone/>
              <a:defRPr sz="2000">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err="1"/>
              <a:t>Undertekst</a:t>
            </a:r>
            <a:endParaRPr lang="en-GB" noProof="0"/>
          </a:p>
        </p:txBody>
      </p:sp>
      <p:grpSp>
        <p:nvGrpSpPr>
          <p:cNvPr id="21" name="Groupe 20"/>
          <p:cNvGrpSpPr/>
          <p:nvPr userDrawn="1"/>
        </p:nvGrpSpPr>
        <p:grpSpPr bwMode="gray">
          <a:xfrm>
            <a:off x="0" y="1722514"/>
            <a:ext cx="9145587" cy="1773238"/>
            <a:chOff x="0" y="1958231"/>
            <a:chExt cx="9145587" cy="1773238"/>
          </a:xfrm>
          <a:solidFill>
            <a:schemeClr val="accent4"/>
          </a:solidFill>
        </p:grpSpPr>
        <p:sp>
          <p:nvSpPr>
            <p:cNvPr id="23"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 name="Rectangle 2"/>
          <p:cNvSpPr/>
          <p:nvPr userDrawn="1"/>
        </p:nvSpPr>
        <p:spPr>
          <a:xfrm>
            <a:off x="0" y="-235717"/>
            <a:ext cx="9145588" cy="3661619"/>
          </a:xfrm>
          <a:custGeom>
            <a:avLst/>
            <a:gdLst/>
            <a:ahLst/>
            <a:cxnLst/>
            <a:rect l="l" t="t" r="r" b="b"/>
            <a:pathLst>
              <a:path w="9145588" h="3661619">
                <a:moveTo>
                  <a:pt x="0" y="235717"/>
                </a:moveTo>
                <a:lnTo>
                  <a:pt x="9144000" y="235717"/>
                </a:lnTo>
                <a:lnTo>
                  <a:pt x="9144000" y="1966168"/>
                </a:lnTo>
                <a:lnTo>
                  <a:pt x="9145588" y="1966168"/>
                </a:lnTo>
                <a:cubicBezTo>
                  <a:pt x="9145588" y="1966186"/>
                  <a:pt x="9145588" y="1968719"/>
                  <a:pt x="9145588" y="2332399"/>
                </a:cubicBezTo>
                <a:cubicBezTo>
                  <a:pt x="7419759" y="3272499"/>
                  <a:pt x="5262472" y="3588046"/>
                  <a:pt x="3474539" y="3661619"/>
                </a:cubicBezTo>
                <a:cubicBezTo>
                  <a:pt x="1433421" y="3646906"/>
                  <a:pt x="186" y="3298704"/>
                  <a:pt x="0" y="3298659"/>
                </a:cubicBezTo>
                <a:cubicBezTo>
                  <a:pt x="0" y="3298646"/>
                  <a:pt x="0" y="3294909"/>
                  <a:pt x="0" y="2204864"/>
                </a:cubicBezTo>
                <a:cubicBezTo>
                  <a:pt x="0" y="2203485"/>
                  <a:pt x="0" y="2202103"/>
                  <a:pt x="0" y="2200720"/>
                </a:cubicBezTo>
                <a:lnTo>
                  <a:pt x="0" y="2087226"/>
                </a:lnTo>
                <a:lnTo>
                  <a:pt x="0" y="1966168"/>
                </a:lnTo>
                <a:close/>
                <a:moveTo>
                  <a:pt x="9144000" y="1"/>
                </a:moveTo>
                <a:lnTo>
                  <a:pt x="9145588" y="1"/>
                </a:lnTo>
                <a:lnTo>
                  <a:pt x="9145588" y="235717"/>
                </a:lnTo>
                <a:lnTo>
                  <a:pt x="9144000" y="235717"/>
                </a:lnTo>
                <a:close/>
                <a:moveTo>
                  <a:pt x="0" y="0"/>
                </a:moveTo>
                <a:lnTo>
                  <a:pt x="9144000" y="0"/>
                </a:lnTo>
                <a:lnTo>
                  <a:pt x="9144000" y="1"/>
                </a:lnTo>
                <a:lnTo>
                  <a:pt x="0" y="1"/>
                </a:lnTo>
                <a:close/>
              </a:path>
            </a:pathLst>
          </a:cu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1" name="ZoneTexte 10"/>
          <p:cNvSpPr txBox="1"/>
          <p:nvPr userDrawn="1"/>
        </p:nvSpPr>
        <p:spPr>
          <a:xfrm>
            <a:off x="438666" y="6400987"/>
            <a:ext cx="2698800" cy="276999"/>
          </a:xfrm>
          <a:prstGeom prst="rect">
            <a:avLst/>
          </a:prstGeom>
          <a:noFill/>
        </p:spPr>
        <p:txBody>
          <a:bodyPr wrap="square" rtlCol="0">
            <a:spAutoFit/>
          </a:bodyPr>
          <a:lstStyle/>
          <a:p>
            <a:r>
              <a:rPr lang="fr-FR" sz="1200" err="1">
                <a:solidFill>
                  <a:schemeClr val="accent1"/>
                </a:solidFill>
              </a:rPr>
              <a:t>Delivering</a:t>
            </a:r>
            <a:r>
              <a:rPr lang="fr-FR" sz="1200">
                <a:solidFill>
                  <a:schemeClr val="accent1"/>
                </a:solidFill>
              </a:rPr>
              <a:t> Transformation. Together.</a:t>
            </a:r>
          </a:p>
        </p:txBody>
      </p:sp>
    </p:spTree>
    <p:extLst>
      <p:ext uri="{BB962C8B-B14F-4D97-AF65-F5344CB8AC3E}">
        <p14:creationId xmlns:p14="http://schemas.microsoft.com/office/powerpoint/2010/main" val="97159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text columns">
    <p:spTree>
      <p:nvGrpSpPr>
        <p:cNvPr id="1" name=""/>
        <p:cNvGrpSpPr/>
        <p:nvPr/>
      </p:nvGrpSpPr>
      <p:grpSpPr>
        <a:xfrm>
          <a:off x="0" y="0"/>
          <a:ext cx="0" cy="0"/>
          <a:chOff x="0" y="0"/>
          <a:chExt cx="0" cy="0"/>
        </a:xfrm>
      </p:grpSpPr>
      <p:sp>
        <p:nvSpPr>
          <p:cNvPr id="4" name="Rectangle 3"/>
          <p:cNvSpPr/>
          <p:nvPr userDrawn="1"/>
        </p:nvSpPr>
        <p:spPr bwMode="gray">
          <a:xfrm>
            <a:off x="0" y="1474788"/>
            <a:ext cx="3019301"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520127"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p:txBody>
      </p:sp>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12" name="Rectangle 11"/>
          <p:cNvSpPr/>
          <p:nvPr userDrawn="1"/>
        </p:nvSpPr>
        <p:spPr bwMode="gray">
          <a:xfrm>
            <a:off x="3057154" y="1474788"/>
            <a:ext cx="3024000"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3" name="Rectangle 12"/>
          <p:cNvSpPr/>
          <p:nvPr userDrawn="1"/>
        </p:nvSpPr>
        <p:spPr bwMode="gray">
          <a:xfrm>
            <a:off x="6119008" y="1474788"/>
            <a:ext cx="3024000"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4" name="Espace réservé du contenu 2"/>
          <p:cNvSpPr>
            <a:spLocks noGrp="1"/>
          </p:cNvSpPr>
          <p:nvPr>
            <p:ph idx="13" hasCustomPrompt="1"/>
          </p:nvPr>
        </p:nvSpPr>
        <p:spPr bwMode="gray">
          <a:xfrm>
            <a:off x="3313956"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p:txBody>
      </p:sp>
      <p:sp>
        <p:nvSpPr>
          <p:cNvPr id="15" name="Espace réservé du contenu 2"/>
          <p:cNvSpPr>
            <a:spLocks noGrp="1"/>
          </p:cNvSpPr>
          <p:nvPr>
            <p:ph idx="14" hasCustomPrompt="1"/>
          </p:nvPr>
        </p:nvSpPr>
        <p:spPr bwMode="gray">
          <a:xfrm>
            <a:off x="6366867"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p:txBody>
      </p:sp>
    </p:spTree>
    <p:extLst>
      <p:ext uri="{BB962C8B-B14F-4D97-AF65-F5344CB8AC3E}">
        <p14:creationId xmlns:p14="http://schemas.microsoft.com/office/powerpoint/2010/main" val="147005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lvl1pPr>
          </a:lstStyle>
          <a:p>
            <a:r>
              <a:rPr lang="en-GB" noProof="0" err="1"/>
              <a:t>Tittel</a:t>
            </a:r>
            <a:endParaRPr lang="fr-F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Tree>
    <p:extLst>
      <p:ext uri="{BB962C8B-B14F-4D97-AF65-F5344CB8AC3E}">
        <p14:creationId xmlns:p14="http://schemas.microsoft.com/office/powerpoint/2010/main" val="3329760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bwMode="gray"/>
        <p:txBody>
          <a:bodyPr/>
          <a:lstStyle/>
          <a:p>
            <a:endParaRPr lang="fr-FR"/>
          </a:p>
        </p:txBody>
      </p:sp>
      <p:sp>
        <p:nvSpPr>
          <p:cNvPr id="4" name="Espace réservé du numéro de diapositive 3"/>
          <p:cNvSpPr>
            <a:spLocks noGrp="1"/>
          </p:cNvSpPr>
          <p:nvPr>
            <p:ph type="sldNum" sz="quarter" idx="12"/>
          </p:nvPr>
        </p:nvSpPr>
        <p:spPr bwMode="gray"/>
        <p:txBody>
          <a:bodyPr/>
          <a:lstStyle/>
          <a:p>
            <a:fld id="{AF43E6FD-AB27-4108-A2FC-346BB5F75E3F}" type="slidenum">
              <a:rPr lang="fr-FR" smtClean="0"/>
              <a:pPr/>
              <a:t>‹#›</a:t>
            </a:fld>
            <a:endParaRPr lang="fr-FR"/>
          </a:p>
        </p:txBody>
      </p:sp>
      <p:cxnSp>
        <p:nvCxnSpPr>
          <p:cNvPr id="12" name="Connecteur droit 11"/>
          <p:cNvCxnSpPr/>
          <p:nvPr userDrawn="1"/>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bwMode="gray">
          <a:xfrm>
            <a:off x="0" y="1"/>
            <a:ext cx="9143728" cy="107092"/>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Tree>
    <p:extLst>
      <p:ext uri="{BB962C8B-B14F-4D97-AF65-F5344CB8AC3E}">
        <p14:creationId xmlns:p14="http://schemas.microsoft.com/office/powerpoint/2010/main" val="1619081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9" name="ZoneTexte 8"/>
          <p:cNvSpPr txBox="1"/>
          <p:nvPr userDrawn="1"/>
        </p:nvSpPr>
        <p:spPr bwMode="gray">
          <a:xfrm>
            <a:off x="461432" y="776615"/>
            <a:ext cx="2382376" cy="523220"/>
          </a:xfrm>
          <a:prstGeom prst="rect">
            <a:avLst/>
          </a:prstGeom>
          <a:noFill/>
        </p:spPr>
        <p:txBody>
          <a:bodyPr wrap="square" rtlCol="0">
            <a:spAutoFit/>
          </a:bodyPr>
          <a:lstStyle/>
          <a:p>
            <a:r>
              <a:rPr lang="it-IT" sz="2800" b="0">
                <a:solidFill>
                  <a:schemeClr val="bg1"/>
                </a:solidFill>
                <a:latin typeface="+mn-lt"/>
              </a:rPr>
              <a:t>KONTAKTER</a:t>
            </a:r>
          </a:p>
        </p:txBody>
      </p:sp>
    </p:spTree>
    <p:extLst>
      <p:ext uri="{BB962C8B-B14F-4D97-AF65-F5344CB8AC3E}">
        <p14:creationId xmlns:p14="http://schemas.microsoft.com/office/powerpoint/2010/main" val="1135590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Tree>
    <p:extLst>
      <p:ext uri="{BB962C8B-B14F-4D97-AF65-F5344CB8AC3E}">
        <p14:creationId xmlns:p14="http://schemas.microsoft.com/office/powerpoint/2010/main" val="2628309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Text w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89"/>
          <a:ext cx="1190" cy="1587"/>
        </p:xfrm>
        <a:graphic>
          <a:graphicData uri="http://schemas.openxmlformats.org/presentationml/2006/ole">
            <mc:AlternateContent xmlns:mc="http://schemas.openxmlformats.org/markup-compatibility/2006">
              <mc:Choice xmlns:v="urn:schemas-microsoft-com:vml" Requires="v">
                <p:oleObj spid="_x0000_s16385" name="think-cell Slide" r:id="rId4" imgW="415" imgH="416" progId="TCLayout.ActiveDocument.1">
                  <p:embed/>
                </p:oleObj>
              </mc:Choice>
              <mc:Fallback>
                <p:oleObj name="think-cell Slide" r:id="rId4" imgW="415" imgH="416" progId="TCLayout.ActiveDocument.1">
                  <p:embed/>
                  <p:pic>
                    <p:nvPicPr>
                      <p:cNvPr id="2" name="Object 1" hidden="1"/>
                      <p:cNvPicPr/>
                      <p:nvPr/>
                    </p:nvPicPr>
                    <p:blipFill>
                      <a:blip r:embed="rId5"/>
                      <a:stretch>
                        <a:fillRect/>
                      </a:stretch>
                    </p:blipFill>
                    <p:spPr>
                      <a:xfrm>
                        <a:off x="1192" y="1589"/>
                        <a:ext cx="1190" cy="1587"/>
                      </a:xfrm>
                      <a:prstGeom prst="rect">
                        <a:avLst/>
                      </a:prstGeom>
                    </p:spPr>
                  </p:pic>
                </p:oleObj>
              </mc:Fallback>
            </mc:AlternateContent>
          </a:graphicData>
        </a:graphic>
      </p:graphicFrame>
      <p:sp>
        <p:nvSpPr>
          <p:cNvPr id="12" name="Text Placeholder 11"/>
          <p:cNvSpPr>
            <a:spLocks noGrp="1"/>
          </p:cNvSpPr>
          <p:nvPr>
            <p:ph type="body" sz="quarter" idx="14" hasCustomPrompt="1"/>
          </p:nvPr>
        </p:nvSpPr>
        <p:spPr>
          <a:xfrm>
            <a:off x="826122" y="1606724"/>
            <a:ext cx="7715422" cy="4809951"/>
          </a:xfrm>
          <a:prstGeom prst="rect">
            <a:avLst/>
          </a:prstGeom>
        </p:spPr>
        <p:txBody>
          <a:bodyPr/>
          <a:lstStyle>
            <a:lvl1pPr marL="0" indent="0">
              <a:buNone/>
              <a:defRPr sz="1800"/>
            </a:lvl1pPr>
            <a:lvl2pPr>
              <a:defRPr sz="1500"/>
            </a:lvl2pPr>
            <a:lvl3pPr>
              <a:defRPr sz="1350"/>
            </a:lvl3pPr>
          </a:lstStyle>
          <a:p>
            <a:pPr lvl="0"/>
            <a:r>
              <a:rPr lang="en-US"/>
              <a:t>Text wide </a:t>
            </a:r>
            <a:r>
              <a:rPr lang="mr-IN"/>
              <a:t>–</a:t>
            </a:r>
            <a:r>
              <a:rPr lang="en-US"/>
              <a:t> Calibri 24pt</a:t>
            </a:r>
          </a:p>
          <a:p>
            <a:pPr lvl="1"/>
            <a:r>
              <a:rPr lang="en-US"/>
              <a:t>Second level 20pt</a:t>
            </a:r>
          </a:p>
          <a:p>
            <a:pPr lvl="2"/>
            <a:r>
              <a:rPr lang="en-US" err="1"/>
              <a:t>Third level </a:t>
            </a:r>
            <a:r>
              <a:rPr lang="en-US"/>
              <a:t>18pt</a:t>
            </a:r>
          </a:p>
        </p:txBody>
      </p:sp>
      <p:sp>
        <p:nvSpPr>
          <p:cNvPr id="4" name="Plassholder for tekst 9"/>
          <p:cNvSpPr>
            <a:spLocks noGrp="1"/>
          </p:cNvSpPr>
          <p:nvPr>
            <p:ph type="body" sz="quarter" idx="10" hasCustomPrompt="1"/>
          </p:nvPr>
        </p:nvSpPr>
        <p:spPr>
          <a:xfrm>
            <a:off x="823458" y="-17896"/>
            <a:ext cx="7348023" cy="1226239"/>
          </a:xfrm>
          <a:prstGeom prst="rect">
            <a:avLst/>
          </a:prstGeom>
        </p:spPr>
        <p:txBody>
          <a:bodyPr anchor="b">
            <a:normAutofit/>
          </a:bodyPr>
          <a:lstStyle>
            <a:lvl1pPr marL="0" indent="0">
              <a:lnSpc>
                <a:spcPts val="2715"/>
              </a:lnSpc>
              <a:spcBef>
                <a:spcPts val="0"/>
              </a:spcBef>
              <a:buNone/>
              <a:defRPr sz="2700" b="1"/>
            </a:lvl1pPr>
            <a:lvl2pPr marL="342900" indent="0">
              <a:buNone/>
              <a:defRPr sz="1500" b="1"/>
            </a:lvl2pPr>
            <a:lvl3pPr marL="685800" indent="0">
              <a:buNone/>
              <a:defRPr sz="1500" b="1"/>
            </a:lvl3pPr>
            <a:lvl4pPr marL="1028700" indent="0">
              <a:buNone/>
              <a:defRPr sz="1500" b="1"/>
            </a:lvl4pPr>
            <a:lvl5pPr marL="1371600" indent="0">
              <a:buNone/>
              <a:defRPr sz="1500" b="1"/>
            </a:lvl5pPr>
          </a:lstStyle>
          <a:p>
            <a:pPr lvl="0"/>
            <a:r>
              <a:rPr lang="nb-NO"/>
              <a:t>Heading up to 2 lines in bold. Keep box in place. </a:t>
            </a:r>
          </a:p>
        </p:txBody>
      </p:sp>
      <p:grpSp>
        <p:nvGrpSpPr>
          <p:cNvPr id="5" name="Gruppe 4"/>
          <p:cNvGrpSpPr/>
          <p:nvPr userDrawn="1"/>
        </p:nvGrpSpPr>
        <p:grpSpPr>
          <a:xfrm>
            <a:off x="0" y="0"/>
            <a:ext cx="6021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pic>
          <p:nvPicPr>
            <p:cNvPr id="7" name="Bild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400" y="543147"/>
              <a:ext cx="432000" cy="320727"/>
            </a:xfrm>
            <a:prstGeom prst="rect">
              <a:avLst/>
            </a:prstGeom>
          </p:spPr>
        </p:pic>
      </p:grpSp>
      <p:pic>
        <p:nvPicPr>
          <p:cNvPr id="8" name="Picture 7"/>
          <p:cNvPicPr>
            <a:picLocks noChangeAspect="1"/>
          </p:cNvPicPr>
          <p:nvPr userDrawn="1"/>
        </p:nvPicPr>
        <p:blipFill>
          <a:blip r:embed="rId7"/>
          <a:stretch>
            <a:fillRect/>
          </a:stretch>
        </p:blipFill>
        <p:spPr>
          <a:xfrm>
            <a:off x="7590410" y="6312026"/>
            <a:ext cx="1498172" cy="503028"/>
          </a:xfrm>
          <a:prstGeom prst="rect">
            <a:avLst/>
          </a:prstGeom>
        </p:spPr>
      </p:pic>
    </p:spTree>
    <p:extLst>
      <p:ext uri="{BB962C8B-B14F-4D97-AF65-F5344CB8AC3E}">
        <p14:creationId xmlns:p14="http://schemas.microsoft.com/office/powerpoint/2010/main" val="1621265818"/>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2_Text wide">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2"/>
            </p:custDataLst>
            <p:extLst/>
          </p:nvPr>
        </p:nvGraphicFramePr>
        <p:xfrm>
          <a:off x="1192" y="1589"/>
          <a:ext cx="1190" cy="1587"/>
        </p:xfrm>
        <a:graphic>
          <a:graphicData uri="http://schemas.openxmlformats.org/presentationml/2006/ole">
            <mc:AlternateContent xmlns:mc="http://schemas.openxmlformats.org/markup-compatibility/2006">
              <mc:Choice xmlns:v="urn:schemas-microsoft-com:vml" Requires="v">
                <p:oleObj spid="_x0000_s17409" name="think-cell Slide" r:id="rId4" imgW="415" imgH="416" progId="TCLayout.ActiveDocument.1">
                  <p:embed/>
                </p:oleObj>
              </mc:Choice>
              <mc:Fallback>
                <p:oleObj name="think-cell Slide" r:id="rId4" imgW="415" imgH="416" progId="TCLayout.ActiveDocument.1">
                  <p:embed/>
                  <p:pic>
                    <p:nvPicPr>
                      <p:cNvPr id="2" name="Object 1" hidden="1"/>
                      <p:cNvPicPr/>
                      <p:nvPr/>
                    </p:nvPicPr>
                    <p:blipFill>
                      <a:blip r:embed="rId5"/>
                      <a:stretch>
                        <a:fillRect/>
                      </a:stretch>
                    </p:blipFill>
                    <p:spPr>
                      <a:xfrm>
                        <a:off x="1192" y="1589"/>
                        <a:ext cx="1190" cy="1587"/>
                      </a:xfrm>
                      <a:prstGeom prst="rect">
                        <a:avLst/>
                      </a:prstGeom>
                    </p:spPr>
                  </p:pic>
                </p:oleObj>
              </mc:Fallback>
            </mc:AlternateContent>
          </a:graphicData>
        </a:graphic>
      </p:graphicFrame>
      <p:sp>
        <p:nvSpPr>
          <p:cNvPr id="4" name="Plassholder for tekst 9"/>
          <p:cNvSpPr>
            <a:spLocks noGrp="1"/>
          </p:cNvSpPr>
          <p:nvPr>
            <p:ph type="body" sz="quarter" idx="10" hasCustomPrompt="1"/>
          </p:nvPr>
        </p:nvSpPr>
        <p:spPr>
          <a:xfrm>
            <a:off x="823458" y="-17896"/>
            <a:ext cx="7348023" cy="1226239"/>
          </a:xfrm>
          <a:prstGeom prst="rect">
            <a:avLst/>
          </a:prstGeom>
        </p:spPr>
        <p:txBody>
          <a:bodyPr anchor="b">
            <a:normAutofit/>
          </a:bodyPr>
          <a:lstStyle>
            <a:lvl1pPr marL="0" indent="0">
              <a:lnSpc>
                <a:spcPts val="2715"/>
              </a:lnSpc>
              <a:spcBef>
                <a:spcPts val="0"/>
              </a:spcBef>
              <a:buNone/>
              <a:defRPr sz="2700" b="1"/>
            </a:lvl1pPr>
            <a:lvl2pPr marL="342900" indent="0">
              <a:buNone/>
              <a:defRPr sz="1500" b="1"/>
            </a:lvl2pPr>
            <a:lvl3pPr marL="685800" indent="0">
              <a:buNone/>
              <a:defRPr sz="1500" b="1"/>
            </a:lvl3pPr>
            <a:lvl4pPr marL="1028700" indent="0">
              <a:buNone/>
              <a:defRPr sz="1500" b="1"/>
            </a:lvl4pPr>
            <a:lvl5pPr marL="1371600" indent="0">
              <a:buNone/>
              <a:defRPr sz="1500" b="1"/>
            </a:lvl5pPr>
          </a:lstStyle>
          <a:p>
            <a:pPr lvl="0"/>
            <a:r>
              <a:rPr lang="nb-NO"/>
              <a:t>Heading up to 2 lines in bold. Keep box in place. </a:t>
            </a:r>
          </a:p>
        </p:txBody>
      </p:sp>
      <p:grpSp>
        <p:nvGrpSpPr>
          <p:cNvPr id="5" name="Gruppe 4"/>
          <p:cNvGrpSpPr/>
          <p:nvPr userDrawn="1"/>
        </p:nvGrpSpPr>
        <p:grpSpPr>
          <a:xfrm>
            <a:off x="0" y="0"/>
            <a:ext cx="602100" cy="1052380"/>
            <a:chOff x="0" y="0"/>
            <a:chExt cx="802800" cy="1052380"/>
          </a:xfrm>
        </p:grpSpPr>
        <p:sp>
          <p:nvSpPr>
            <p:cNvPr id="6" name="Rektangel 5"/>
            <p:cNvSpPr/>
            <p:nvPr/>
          </p:nvSpPr>
          <p:spPr>
            <a:xfrm>
              <a:off x="0" y="0"/>
              <a:ext cx="802800" cy="105238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350"/>
            </a:p>
          </p:txBody>
        </p:sp>
        <p:pic>
          <p:nvPicPr>
            <p:cNvPr id="7" name="Bild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85400" y="543147"/>
              <a:ext cx="432000" cy="320727"/>
            </a:xfrm>
            <a:prstGeom prst="rect">
              <a:avLst/>
            </a:prstGeom>
          </p:spPr>
        </p:pic>
      </p:grpSp>
      <p:pic>
        <p:nvPicPr>
          <p:cNvPr id="8" name="Picture 7"/>
          <p:cNvPicPr>
            <a:picLocks noChangeAspect="1"/>
          </p:cNvPicPr>
          <p:nvPr userDrawn="1"/>
        </p:nvPicPr>
        <p:blipFill>
          <a:blip r:embed="rId7"/>
          <a:stretch>
            <a:fillRect/>
          </a:stretch>
        </p:blipFill>
        <p:spPr>
          <a:xfrm>
            <a:off x="7590410" y="6312026"/>
            <a:ext cx="1498172" cy="503028"/>
          </a:xfrm>
          <a:prstGeom prst="rect">
            <a:avLst/>
          </a:prstGeom>
        </p:spPr>
      </p:pic>
    </p:spTree>
    <p:extLst>
      <p:ext uri="{BB962C8B-B14F-4D97-AF65-F5344CB8AC3E}">
        <p14:creationId xmlns:p14="http://schemas.microsoft.com/office/powerpoint/2010/main" val="3371797153"/>
      </p:ext>
    </p:extLst>
  </p:cSld>
  <p:clrMapOvr>
    <a:masterClrMapping/>
  </p:clrMapOvr>
  <p:extLst mod="1">
    <p:ext uri="{DCECCB84-F9BA-43D5-87BE-67443E8EF086}">
      <p15:sldGuideLst xmlns:p15="http://schemas.microsoft.com/office/powerpoint/2012/main">
        <p15:guide id="1" orient="horz" pos="2160">
          <p15:clr>
            <a:srgbClr val="FBAE40"/>
          </p15:clr>
        </p15:guide>
        <p15:guide id="2" pos="3840">
          <p15:clr>
            <a:srgbClr val="FBAE40"/>
          </p15:clr>
        </p15:guide>
        <p15:guide id="3" orient="horz" pos="663">
          <p15:clr>
            <a:srgbClr val="FBAE40"/>
          </p15:clr>
        </p15:guide>
        <p15:guide id="4" pos="756">
          <p15:clr>
            <a:srgbClr val="FBAE40"/>
          </p15:clr>
        </p15:guide>
        <p15:guide id="5" pos="7174">
          <p15:clr>
            <a:srgbClr val="FBAE40"/>
          </p15:clr>
        </p15:guide>
        <p15:guide id="6" orient="horz" pos="4042">
          <p15:clr>
            <a:srgbClr val="FBAE40"/>
          </p15:clr>
        </p15:guide>
        <p15:guide id="7" orient="horz" pos="164">
          <p15:clr>
            <a:srgbClr val="FBAE40"/>
          </p15:clr>
        </p15:guide>
        <p15:guide id="8" pos="7423">
          <p15:clr>
            <a:srgbClr val="FBAE40"/>
          </p15:clr>
        </p15:guide>
        <p15:guide id="9" pos="506">
          <p15:clr>
            <a:srgbClr val="FBAE40"/>
          </p15:clr>
        </p15:guide>
        <p15:guide id="10" orient="horz" pos="1071">
          <p15:clr>
            <a:srgbClr val="FBAE40"/>
          </p15:clr>
        </p15:guide>
        <p15:guide id="11" pos="257">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Espace réservé du texte 8"/>
          <p:cNvSpPr>
            <a:spLocks noGrp="1"/>
          </p:cNvSpPr>
          <p:nvPr>
            <p:ph type="body" sz="quarter" idx="13" hasCustomPrompt="1"/>
          </p:nvPr>
        </p:nvSpPr>
        <p:spPr bwMode="gray">
          <a:xfrm>
            <a:off x="539749" y="2492895"/>
            <a:ext cx="8232775" cy="3672955"/>
          </a:xfrm>
          <a:prstGeom prst="rect">
            <a:avLst/>
          </a:prstGeom>
        </p:spPr>
        <p:txBody>
          <a:bodyPr/>
          <a:lstStyle>
            <a:lvl1pPr marL="277200" indent="-313200">
              <a:spcBef>
                <a:spcPts val="800"/>
              </a:spcBef>
              <a:buClr>
                <a:schemeClr val="tx1"/>
              </a:buClr>
              <a:buFont typeface="Wingdings" charset="2"/>
              <a:buAutoNum type="arabicPlain"/>
              <a:defRPr sz="2400" b="0"/>
            </a:lvl1pPr>
            <a:lvl2pPr marL="0" indent="0">
              <a:spcBef>
                <a:spcPts val="800"/>
              </a:spcBef>
              <a:buFont typeface="Arial" panose="020B0604020202020204" pitchFamily="34" charset="0"/>
              <a:buNone/>
              <a:defRPr sz="1600" b="0" baseline="0"/>
            </a:lvl2pPr>
            <a:lvl3pPr marL="493713" indent="0">
              <a:buNone/>
              <a:defRPr/>
            </a:lvl3pPr>
            <a:lvl4pPr marL="898525" indent="0">
              <a:buFont typeface="Arial" panose="020B0604020202020204" pitchFamily="34" charset="0"/>
              <a:buNone/>
              <a:defRPr/>
            </a:lvl4pPr>
            <a:lvl5pPr marL="898525" indent="0">
              <a:buFont typeface="Arial" panose="020B0604020202020204" pitchFamily="34" charset="0"/>
              <a:buNone/>
              <a:defRPr/>
            </a:lvl5pPr>
          </a:lstStyle>
          <a:p>
            <a:r>
              <a:rPr lang="nb-NO"/>
              <a:t>Kapittel tittel</a:t>
            </a:r>
          </a:p>
          <a:p>
            <a:r>
              <a:rPr lang="nb-NO"/>
              <a:t>Kapittel tittel</a:t>
            </a:r>
          </a:p>
          <a:p>
            <a:r>
              <a:rPr lang="nb-NO"/>
              <a:t>Kapittel tittel</a:t>
            </a: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3" name="Plassholder for tekst 2"/>
          <p:cNvSpPr>
            <a:spLocks noGrp="1"/>
          </p:cNvSpPr>
          <p:nvPr>
            <p:ph type="body" sz="quarter" idx="14" hasCustomPrompt="1"/>
          </p:nvPr>
        </p:nvSpPr>
        <p:spPr>
          <a:xfrm>
            <a:off x="539552" y="836390"/>
            <a:ext cx="2374900" cy="360362"/>
          </a:xfrm>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a:t>AGENDA</a:t>
            </a:r>
          </a:p>
        </p:txBody>
      </p:sp>
    </p:spTree>
    <p:extLst>
      <p:ext uri="{BB962C8B-B14F-4D97-AF65-F5344CB8AC3E}">
        <p14:creationId xmlns:p14="http://schemas.microsoft.com/office/powerpoint/2010/main" val="25530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3" name="Espace réservé pour une image  2"/>
          <p:cNvSpPr>
            <a:spLocks noGrp="1"/>
          </p:cNvSpPr>
          <p:nvPr>
            <p:ph type="pic" sz="quarter" idx="15" hasCustomPrompt="1"/>
          </p:nvPr>
        </p:nvSpPr>
        <p:spPr bwMode="gray">
          <a:xfrm>
            <a:off x="-5490" y="-2539"/>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txBody>
          <a:bodyPr/>
          <a:lstStyle>
            <a:lvl1pPr marL="271463" marR="0" indent="-271463" algn="l" defTabSz="914199" rtl="0" eaLnBrk="1" fontAlgn="auto" latinLnBrk="0" hangingPunct="1">
              <a:lnSpc>
                <a:spcPct val="100000"/>
              </a:lnSpc>
              <a:spcBef>
                <a:spcPts val="1800"/>
              </a:spcBef>
              <a:spcAft>
                <a:spcPts val="0"/>
              </a:spcAft>
              <a:buClr>
                <a:srgbClr val="CF022B"/>
              </a:buClr>
              <a:buSzPct val="90000"/>
              <a:buFontTx/>
              <a:buBlip>
                <a:blip r:embed="rId2"/>
              </a:buBlip>
              <a:tabLst/>
              <a:defRPr/>
            </a:lvl1pPr>
          </a:lstStyle>
          <a:p>
            <a:r>
              <a:rPr lang="en-GB" err="1"/>
              <a:t>Klikk</a:t>
            </a:r>
            <a:r>
              <a:rPr lang="en-GB"/>
              <a:t> </a:t>
            </a:r>
            <a:r>
              <a:rPr lang="en-GB" err="1"/>
              <a:t>på</a:t>
            </a:r>
            <a:r>
              <a:rPr lang="en-GB"/>
              <a:t> </a:t>
            </a:r>
            <a:r>
              <a:rPr lang="en-GB" err="1"/>
              <a:t>ikonet</a:t>
            </a:r>
            <a:r>
              <a:rPr lang="en-GB"/>
              <a:t> for å </a:t>
            </a:r>
            <a:r>
              <a:rPr lang="en-GB" err="1"/>
              <a:t>sette</a:t>
            </a:r>
            <a:r>
              <a:rPr lang="en-GB"/>
              <a:t> inn et </a:t>
            </a:r>
            <a:r>
              <a:rPr lang="en-GB" err="1"/>
              <a:t>bilde</a:t>
            </a:r>
            <a:endParaRPr lang="en-GB"/>
          </a:p>
          <a:p>
            <a:endParaRPr lang="fr-FR"/>
          </a:p>
        </p:txBody>
      </p:sp>
      <p:sp>
        <p:nvSpPr>
          <p:cNvPr id="16" name="Espace réservé du pied de page 15"/>
          <p:cNvSpPr>
            <a:spLocks noGrp="1"/>
          </p:cNvSpPr>
          <p:nvPr>
            <p:ph type="ftr" sz="quarter" idx="13"/>
          </p:nvPr>
        </p:nvSpPr>
        <p:spPr bwMode="gray"/>
        <p:txBody>
          <a:bodyPr/>
          <a:lstStyle/>
          <a:p>
            <a:endParaRPr lang="fr-FR"/>
          </a:p>
        </p:txBody>
      </p:sp>
      <p:sp>
        <p:nvSpPr>
          <p:cNvPr id="17" name="Espace réservé du numéro de diapositive 16"/>
          <p:cNvSpPr>
            <a:spLocks noGrp="1"/>
          </p:cNvSpPr>
          <p:nvPr>
            <p:ph type="sldNum" sz="quarter" idx="14"/>
          </p:nvPr>
        </p:nvSpPr>
        <p:spPr bwMode="gray"/>
        <p:txBody>
          <a:bodyPr/>
          <a:lstStyle/>
          <a:p>
            <a:fld id="{AF43E6FD-AB27-4108-A2FC-346BB5F75E3F}" type="slidenum">
              <a:rPr lang="fr-FR" smtClean="0"/>
              <a:pPr/>
              <a:t>‹#›</a:t>
            </a:fld>
            <a:endParaRPr lang="fr-FR"/>
          </a:p>
        </p:txBody>
      </p:sp>
      <p:cxnSp>
        <p:nvCxnSpPr>
          <p:cNvPr id="18" name="Connecteur droit 17"/>
          <p:cNvCxnSpPr/>
          <p:nvPr userDrawn="1"/>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grpSp>
        <p:nvGrpSpPr>
          <p:cNvPr id="14" name="Groupe 13"/>
          <p:cNvGrpSpPr/>
          <p:nvPr userDrawn="1"/>
        </p:nvGrpSpPr>
        <p:grpSpPr bwMode="gray">
          <a:xfrm>
            <a:off x="0" y="1735560"/>
            <a:ext cx="9145587" cy="1773238"/>
            <a:chOff x="0" y="1958231"/>
            <a:chExt cx="9145587" cy="1773238"/>
          </a:xfrm>
          <a:solidFill>
            <a:schemeClr val="tx2">
              <a:lumMod val="10000"/>
              <a:lumOff val="90000"/>
            </a:schemeClr>
          </a:solidFill>
        </p:grpSpPr>
        <p:sp>
          <p:nvSpPr>
            <p:cNvPr id="19"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4" name="Titre 1"/>
          <p:cNvSpPr>
            <a:spLocks noGrp="1"/>
          </p:cNvSpPr>
          <p:nvPr>
            <p:ph type="ctrTitle" hasCustomPrompt="1"/>
          </p:nvPr>
        </p:nvSpPr>
        <p:spPr bwMode="gray">
          <a:xfrm>
            <a:off x="551884" y="4212403"/>
            <a:ext cx="6451431" cy="430867"/>
          </a:xfrm>
        </p:spPr>
        <p:txBody>
          <a:bodyPr wrap="square" anchor="b">
            <a:spAutoFit/>
          </a:bodyPr>
          <a:lstStyle>
            <a:lvl1pPr algn="l">
              <a:defRPr sz="2400" cap="none" baseline="0">
                <a:solidFill>
                  <a:schemeClr val="tx1"/>
                </a:solidFill>
              </a:defRPr>
            </a:lvl1pPr>
          </a:lstStyle>
          <a:p>
            <a:r>
              <a:rPr lang="en-GB" noProof="0" err="1"/>
              <a:t>Tittel</a:t>
            </a:r>
            <a:r>
              <a:rPr lang="en-GB" noProof="0"/>
              <a:t> </a:t>
            </a:r>
            <a:r>
              <a:rPr lang="en-GB" noProof="0" err="1"/>
              <a:t>presentasjon</a:t>
            </a:r>
            <a:endParaRPr lang="fr-FR"/>
          </a:p>
        </p:txBody>
      </p:sp>
      <p:sp>
        <p:nvSpPr>
          <p:cNvPr id="25" name="Sous-titre 2"/>
          <p:cNvSpPr>
            <a:spLocks noGrp="1"/>
          </p:cNvSpPr>
          <p:nvPr>
            <p:ph type="subTitle" idx="1" hasCustomPrompt="1"/>
          </p:nvPr>
        </p:nvSpPr>
        <p:spPr bwMode="gray">
          <a:xfrm>
            <a:off x="546100" y="4654553"/>
            <a:ext cx="6457215" cy="307777"/>
          </a:xfrm>
          <a:prstGeom prst="rect">
            <a:avLst/>
          </a:prstGeom>
        </p:spPr>
        <p:txBody>
          <a:bodyPr wrap="square" tIns="0" bIns="0">
            <a:spAutoFit/>
          </a:bodyPr>
          <a:lstStyle>
            <a:lvl1pPr marL="0" indent="0" algn="l">
              <a:spcBef>
                <a:spcPts val="411"/>
              </a:spcBef>
              <a:buFont typeface="Arial" panose="020B0604020202020204" pitchFamily="34" charset="0"/>
              <a:buNone/>
              <a:defRPr>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err="1"/>
              <a:t>Undertittel</a:t>
            </a:r>
            <a:endParaRPr lang="en-GB" noProof="0"/>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Tree>
    <p:extLst>
      <p:ext uri="{BB962C8B-B14F-4D97-AF65-F5344CB8AC3E}">
        <p14:creationId xmlns:p14="http://schemas.microsoft.com/office/powerpoint/2010/main" val="29481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2" name="Espace réservé du contenu 11"/>
          <p:cNvSpPr>
            <a:spLocks noGrp="1"/>
          </p:cNvSpPr>
          <p:nvPr>
            <p:ph sz="quarter" idx="13" hasCustomPrompt="1"/>
          </p:nvPr>
        </p:nvSpPr>
        <p:spPr bwMode="gray">
          <a:xfrm>
            <a:off x="515938" y="1484313"/>
            <a:ext cx="8088312" cy="4681537"/>
          </a:xfrm>
        </p:spPr>
        <p:txBody>
          <a:bodyPr/>
          <a:lstStyle>
            <a:lvl1pPr>
              <a:defRPr baseline="0"/>
            </a:lvl1pPr>
            <a:lvl2pPr>
              <a:defRPr baseline="0"/>
            </a:lvl2pPr>
            <a:lvl3pPr>
              <a:defRPr/>
            </a:lvl3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2</a:t>
            </a:r>
          </a:p>
          <a:p>
            <a:pPr lvl="2"/>
            <a:r>
              <a:rPr lang="en-GB" noProof="0" err="1"/>
              <a:t>Tekst</a:t>
            </a:r>
            <a:r>
              <a:rPr lang="en-GB" noProof="0"/>
              <a:t> </a:t>
            </a:r>
            <a:r>
              <a:rPr lang="en-GB" noProof="0" err="1"/>
              <a:t>nivå</a:t>
            </a:r>
            <a:r>
              <a:rPr lang="en-GB" noProof="0"/>
              <a:t> 3</a:t>
            </a:r>
          </a:p>
        </p:txBody>
      </p:sp>
      <p:sp>
        <p:nvSpPr>
          <p:cNvPr id="15" name="Plassholder for bunntekst 8"/>
          <p:cNvSpPr>
            <a:spLocks noGrp="1"/>
          </p:cNvSpPr>
          <p:nvPr>
            <p:ph type="ftr" sz="quarter" idx="3"/>
          </p:nvPr>
        </p:nvSpPr>
        <p:spPr>
          <a:xfrm>
            <a:off x="539552" y="6453336"/>
            <a:ext cx="2895600" cy="216024"/>
          </a:xfrm>
          <a:prstGeom prst="rect">
            <a:avLst/>
          </a:prstGeom>
        </p:spPr>
        <p:txBody>
          <a:bodyPr vert="horz" lIns="91440" tIns="45720" rIns="91440" bIns="45720" rtlCol="0" anchor="ctr"/>
          <a:lstStyle>
            <a:lvl1pPr algn="l">
              <a:defRPr sz="900">
                <a:solidFill>
                  <a:srgbClr val="232323"/>
                </a:solidFill>
              </a:defRPr>
            </a:lvl1pPr>
          </a:lstStyle>
          <a:p>
            <a:endParaRPr lang="nb-NO"/>
          </a:p>
        </p:txBody>
      </p:sp>
      <p:sp>
        <p:nvSpPr>
          <p:cNvPr id="16" name="Plassholder for lysbildenummer 9"/>
          <p:cNvSpPr>
            <a:spLocks noGrp="1"/>
          </p:cNvSpPr>
          <p:nvPr>
            <p:ph type="sldNum" sz="quarter" idx="4"/>
          </p:nvPr>
        </p:nvSpPr>
        <p:spPr>
          <a:xfrm>
            <a:off x="179512" y="6453337"/>
            <a:ext cx="333400" cy="216024"/>
          </a:xfrm>
          <a:prstGeom prst="rect">
            <a:avLst/>
          </a:prstGeom>
        </p:spPr>
        <p:txBody>
          <a:bodyPr vert="horz" lIns="91440" tIns="45720" rIns="91440" bIns="45720" rtlCol="0" anchor="ctr"/>
          <a:lstStyle>
            <a:lvl1pPr algn="r">
              <a:defRPr sz="1000">
                <a:solidFill>
                  <a:srgbClr val="232323"/>
                </a:solidFill>
              </a:defRPr>
            </a:lvl1pPr>
          </a:lstStyle>
          <a:p>
            <a:fld id="{5279AF0B-2D84-CD41-8CAF-017061CB9833}" type="slidenum">
              <a:rPr lang="nb-NO" smtClean="0"/>
              <a:pPr/>
              <a:t>‹#›</a:t>
            </a:fld>
            <a:endParaRPr lang="nb-NO"/>
          </a:p>
        </p:txBody>
      </p:sp>
    </p:spTree>
    <p:extLst>
      <p:ext uri="{BB962C8B-B14F-4D97-AF65-F5344CB8AC3E}">
        <p14:creationId xmlns:p14="http://schemas.microsoft.com/office/powerpoint/2010/main" val="114717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515938" y="1484312"/>
            <a:ext cx="8088511" cy="4681537"/>
          </a:xfrm>
          <a:prstGeom prst="rect">
            <a:avLst/>
          </a:prstGeom>
        </p:spPr>
        <p:txBody>
          <a:bodyPr/>
          <a:lstStyle>
            <a:lvl1pPr>
              <a:defRPr/>
            </a:lvl1pPr>
            <a:lvl2pPr>
              <a:defRPr/>
            </a:lvl2pPr>
            <a:lvl3pPr>
              <a:defRPr/>
            </a:lvl3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a:p>
            <a:pPr lvl="2"/>
            <a:r>
              <a:rPr lang="en-GB" noProof="0" err="1"/>
              <a:t>Tekst</a:t>
            </a:r>
            <a:r>
              <a:rPr lang="en-GB" noProof="0"/>
              <a:t> </a:t>
            </a:r>
            <a:r>
              <a:rPr lang="en-GB" noProof="0" err="1"/>
              <a:t>nivå</a:t>
            </a:r>
            <a:r>
              <a:rPr lang="en-GB" noProof="0"/>
              <a:t> </a:t>
            </a:r>
            <a:r>
              <a:rPr lang="en-GB" noProof="0" err="1"/>
              <a:t>tre</a:t>
            </a:r>
            <a:endParaRPr lang="en-GB" noProof="0"/>
          </a:p>
        </p:txBody>
      </p:sp>
      <p:sp>
        <p:nvSpPr>
          <p:cNvPr id="8" name="Titre 7"/>
          <p:cNvSpPr>
            <a:spLocks noGrp="1"/>
          </p:cNvSpPr>
          <p:nvPr>
            <p:ph type="title" hasCustomPrompt="1"/>
          </p:nvPr>
        </p:nvSpPr>
        <p:spPr bwMode="gray">
          <a:xfrm>
            <a:off x="544439" y="316180"/>
            <a:ext cx="8045374" cy="332546"/>
          </a:xfrm>
        </p:spPr>
        <p:txBody>
          <a:bodyPr anchor="ct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4" name="Espace réservé du texte 3"/>
          <p:cNvSpPr>
            <a:spLocks noGrp="1"/>
          </p:cNvSpPr>
          <p:nvPr>
            <p:ph type="body" sz="quarter" idx="13" hasCustomPrompt="1"/>
          </p:nvPr>
        </p:nvSpPr>
        <p:spPr bwMode="gray">
          <a:xfrm>
            <a:off x="544439" y="656624"/>
            <a:ext cx="8045450" cy="269875"/>
          </a:xfrm>
          <a:prstGeom prst="rect">
            <a:avLst/>
          </a:prstGeom>
        </p:spPr>
        <p:txBody>
          <a:bodyPr vert="horz" lIns="0" tIns="45710" rIns="0" bIns="45710" rtlCol="0" anchor="ctr">
            <a:noAutofit/>
          </a:bodyPr>
          <a:lstStyle>
            <a:lvl1pPr marL="0" indent="0">
              <a:lnSpc>
                <a:spcPct val="90000"/>
              </a:lnSpc>
              <a:spcBef>
                <a:spcPct val="0"/>
              </a:spcBef>
              <a:buFont typeface="Arial" panose="020B0604020202020204" pitchFamily="34" charset="0"/>
              <a:buNone/>
              <a:defRPr lang="fr-FR" sz="1800" cap="none" smtClean="0">
                <a:solidFill>
                  <a:srgbClr val="CF022B"/>
                </a:solidFill>
                <a:latin typeface="+mj-lt"/>
                <a:ea typeface="+mj-ea"/>
                <a:cs typeface="+mj-cs"/>
              </a:defRPr>
            </a:lvl1pPr>
            <a:lvl2pPr>
              <a:defRPr lang="fr-FR" smtClean="0"/>
            </a:lvl2pPr>
            <a:lvl3pPr>
              <a:defRPr lang="fr-FR" smtClean="0"/>
            </a:lvl3pPr>
            <a:lvl4pPr>
              <a:defRPr lang="fr-FR" smtClean="0"/>
            </a:lvl4pPr>
            <a:lvl5pPr>
              <a:defRPr lang="en-GB"/>
            </a:lvl5pPr>
          </a:lstStyle>
          <a:p>
            <a:pPr marL="0" lvl="0">
              <a:lnSpc>
                <a:spcPct val="90000"/>
              </a:lnSpc>
              <a:spcBef>
                <a:spcPct val="0"/>
              </a:spcBef>
            </a:pPr>
            <a:r>
              <a:rPr lang="en-GB" noProof="0" err="1"/>
              <a:t>Undertittel</a:t>
            </a:r>
            <a:endParaRPr lang="en-GB" noProof="0"/>
          </a:p>
        </p:txBody>
      </p:sp>
    </p:spTree>
    <p:extLst>
      <p:ext uri="{BB962C8B-B14F-4D97-AF65-F5344CB8AC3E}">
        <p14:creationId xmlns:p14="http://schemas.microsoft.com/office/powerpoint/2010/main" val="400975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Espace réservé du contenu 4"/>
          <p:cNvSpPr>
            <a:spLocks noGrp="1"/>
          </p:cNvSpPr>
          <p:nvPr>
            <p:ph sz="quarter" idx="14" hasCustomPrompt="1"/>
          </p:nvPr>
        </p:nvSpPr>
        <p:spPr bwMode="gray">
          <a:xfrm>
            <a:off x="4716016" y="1484313"/>
            <a:ext cx="3888234" cy="4679062"/>
          </a:xfrm>
          <a:prstGeom prst="rect">
            <a:avLst/>
          </a:prstGeom>
        </p:spPr>
        <p:txBody>
          <a:bodyPr/>
          <a:lstStyle>
            <a:lvl1pPr>
              <a:defRPr sz="2000"/>
            </a:lvl1pPr>
            <a:lvl2pPr>
              <a:defRPr sz="1800"/>
            </a:lvl2pPr>
            <a:lvl3pPr>
              <a:defRPr sz="1600"/>
            </a:lvl3pPr>
            <a:lvl4pPr>
              <a:defRPr sz="1600"/>
            </a:lvl4pPr>
            <a:lvl5pPr>
              <a:defRPr sz="1600"/>
            </a:lvl5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a:p>
            <a:pPr lvl="2"/>
            <a:r>
              <a:rPr lang="en-GB" noProof="0" err="1"/>
              <a:t>Tekst</a:t>
            </a:r>
            <a:r>
              <a:rPr lang="en-GB" noProof="0"/>
              <a:t> </a:t>
            </a:r>
            <a:r>
              <a:rPr lang="en-GB" noProof="0" err="1"/>
              <a:t>nivå</a:t>
            </a:r>
            <a:r>
              <a:rPr lang="en-GB" noProof="0"/>
              <a:t> </a:t>
            </a:r>
            <a:r>
              <a:rPr lang="en-GB" noProof="0" err="1"/>
              <a:t>tre</a:t>
            </a:r>
            <a:endParaRPr lang="en-GB" noProof="0"/>
          </a:p>
        </p:txBody>
      </p:sp>
      <p:sp>
        <p:nvSpPr>
          <p:cNvPr id="3" name="Espace réservé du contenu 2"/>
          <p:cNvSpPr>
            <a:spLocks noGrp="1"/>
          </p:cNvSpPr>
          <p:nvPr>
            <p:ph idx="1" hasCustomPrompt="1"/>
          </p:nvPr>
        </p:nvSpPr>
        <p:spPr bwMode="gray">
          <a:xfrm>
            <a:off x="515939" y="1484313"/>
            <a:ext cx="3912046" cy="4678588"/>
          </a:xfrm>
          <a:prstGeom prst="rect">
            <a:avLst/>
          </a:prstGeom>
        </p:spPr>
        <p:txBody>
          <a:bodyPr/>
          <a:lstStyle>
            <a:lvl1pPr>
              <a:defRPr sz="2000" baseline="0"/>
            </a:lvl1pPr>
            <a:lvl2pPr>
              <a:defRPr sz="1800"/>
            </a:lvl2pPr>
            <a:lvl3pPr>
              <a:defRPr sz="1600"/>
            </a:lvl3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a:p>
            <a:pPr lvl="2"/>
            <a:r>
              <a:rPr lang="en-GB" noProof="0" err="1"/>
              <a:t>Tekst</a:t>
            </a:r>
            <a:r>
              <a:rPr lang="en-GB" noProof="0"/>
              <a:t> </a:t>
            </a:r>
            <a:r>
              <a:rPr lang="en-GB" noProof="0" err="1"/>
              <a:t>nivå</a:t>
            </a:r>
            <a:r>
              <a:rPr lang="en-GB" noProof="0"/>
              <a:t> </a:t>
            </a:r>
            <a:r>
              <a:rPr lang="en-GB" noProof="0" err="1"/>
              <a:t>tre</a:t>
            </a:r>
            <a:endParaRPr lang="en-GB" noProof="0"/>
          </a:p>
        </p:txBody>
      </p:sp>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Tree>
    <p:extLst>
      <p:ext uri="{BB962C8B-B14F-4D97-AF65-F5344CB8AC3E}">
        <p14:creationId xmlns:p14="http://schemas.microsoft.com/office/powerpoint/2010/main" val="265808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mp; rectangular pictu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515938" y="1484312"/>
            <a:ext cx="4056063" cy="4681537"/>
          </a:xfrm>
          <a:prstGeom prst="rect">
            <a:avLst/>
          </a:prstGeom>
        </p:spPr>
        <p:txBody>
          <a:bodyPr/>
          <a:lstStyle>
            <a:lvl1pPr>
              <a:defRPr sz="2000"/>
            </a:lvl1pPr>
            <a:lvl2pPr>
              <a:defRPr sz="1800"/>
            </a:lvl2pPr>
            <a:lvl3pPr>
              <a:defRPr sz="1600"/>
            </a:lvl3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a:p>
            <a:pPr lvl="2"/>
            <a:r>
              <a:rPr lang="en-GB" noProof="0" err="1"/>
              <a:t>Tekst</a:t>
            </a:r>
            <a:r>
              <a:rPr lang="en-GB" noProof="0"/>
              <a:t> </a:t>
            </a:r>
            <a:r>
              <a:rPr lang="en-GB" noProof="0" err="1"/>
              <a:t>nivå</a:t>
            </a:r>
            <a:r>
              <a:rPr lang="en-GB" noProof="0"/>
              <a:t> </a:t>
            </a:r>
            <a:r>
              <a:rPr lang="en-GB" noProof="0" err="1"/>
              <a:t>tre</a:t>
            </a:r>
            <a:endParaRPr lang="en-GB" noProof="0"/>
          </a:p>
        </p:txBody>
      </p:sp>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4" name="Espace réservé pour une image  3"/>
          <p:cNvSpPr>
            <a:spLocks noGrp="1"/>
          </p:cNvSpPr>
          <p:nvPr>
            <p:ph type="pic" sz="quarter" idx="13" hasCustomPrompt="1"/>
          </p:nvPr>
        </p:nvSpPr>
        <p:spPr bwMode="gray">
          <a:xfrm>
            <a:off x="4788024" y="1474788"/>
            <a:ext cx="4355975" cy="4691063"/>
          </a:xfrm>
          <a:prstGeom prst="rect">
            <a:avLst/>
          </a:prstGeom>
        </p:spPr>
        <p:txBody>
          <a:bodyPr/>
          <a:lstStyle>
            <a:lvl1pPr>
              <a:defRPr baseline="0"/>
            </a:lvl1pPr>
          </a:lstStyle>
          <a:p>
            <a:r>
              <a:rPr lang="en-GB" err="1"/>
              <a:t>Klikk</a:t>
            </a:r>
            <a:r>
              <a:rPr lang="en-GB"/>
              <a:t> </a:t>
            </a:r>
            <a:r>
              <a:rPr lang="en-GB" err="1"/>
              <a:t>på</a:t>
            </a:r>
            <a:r>
              <a:rPr lang="en-GB"/>
              <a:t> </a:t>
            </a:r>
            <a:r>
              <a:rPr lang="en-GB" err="1"/>
              <a:t>ikonet</a:t>
            </a:r>
            <a:r>
              <a:rPr lang="en-GB"/>
              <a:t> for å </a:t>
            </a:r>
            <a:r>
              <a:rPr lang="en-GB" err="1"/>
              <a:t>sette</a:t>
            </a:r>
            <a:r>
              <a:rPr lang="en-GB"/>
              <a:t> inn et </a:t>
            </a:r>
            <a:r>
              <a:rPr lang="en-GB" err="1"/>
              <a:t>bilde</a:t>
            </a:r>
            <a:endParaRPr lang="en-GB"/>
          </a:p>
        </p:txBody>
      </p:sp>
    </p:spTree>
    <p:extLst>
      <p:ext uri="{BB962C8B-B14F-4D97-AF65-F5344CB8AC3E}">
        <p14:creationId xmlns:p14="http://schemas.microsoft.com/office/powerpoint/2010/main" val="1149233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4" name="Rectangle 3"/>
          <p:cNvSpPr/>
          <p:nvPr userDrawn="1"/>
        </p:nvSpPr>
        <p:spPr bwMode="gray">
          <a:xfrm>
            <a:off x="0" y="1474788"/>
            <a:ext cx="4556345"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6" name="Rectangle 15"/>
          <p:cNvSpPr/>
          <p:nvPr userDrawn="1"/>
        </p:nvSpPr>
        <p:spPr bwMode="gray">
          <a:xfrm>
            <a:off x="4584698" y="1474788"/>
            <a:ext cx="4559301"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9" name="Rectangle 18"/>
          <p:cNvSpPr/>
          <p:nvPr userDrawn="1"/>
        </p:nvSpPr>
        <p:spPr bwMode="gray">
          <a:xfrm>
            <a:off x="0" y="3824288"/>
            <a:ext cx="4556345"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20" name="Rectangle 19"/>
          <p:cNvSpPr/>
          <p:nvPr userDrawn="1"/>
        </p:nvSpPr>
        <p:spPr bwMode="gray">
          <a:xfrm>
            <a:off x="4584698" y="3824288"/>
            <a:ext cx="4559301"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515938" y="1474788"/>
            <a:ext cx="4040407"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p:txBody>
      </p:sp>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21" name="Espace réservé du contenu 2"/>
          <p:cNvSpPr>
            <a:spLocks noGrp="1"/>
          </p:cNvSpPr>
          <p:nvPr>
            <p:ph idx="13" hasCustomPrompt="1"/>
          </p:nvPr>
        </p:nvSpPr>
        <p:spPr bwMode="gray">
          <a:xfrm>
            <a:off x="4706951" y="1474788"/>
            <a:ext cx="4017130" cy="2314575"/>
          </a:xfrm>
          <a:prstGeom prst="rect">
            <a:avLst/>
          </a:prstGeom>
          <a:noFill/>
          <a:ln w="38100">
            <a:noFill/>
          </a:ln>
        </p:spPr>
        <p:txBody>
          <a:bodyPr lIns="0" rIns="0"/>
          <a:lstStyle>
            <a:lvl1pPr>
              <a:defRPr sz="1800"/>
            </a:lvl1pPr>
            <a:lvl2pPr>
              <a:defRPr sz="1600" baseline="0"/>
            </a:lvl2pPr>
            <a:lvl3pPr>
              <a:defRPr sz="1400"/>
            </a:lvl3pPr>
            <a:lvl4pPr>
              <a:defRPr sz="1100"/>
            </a:lvl4pPr>
            <a:lvl5pPr>
              <a:defRPr sz="1100"/>
            </a:lvl5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p:txBody>
      </p:sp>
      <p:sp>
        <p:nvSpPr>
          <p:cNvPr id="22" name="Espace réservé du contenu 2"/>
          <p:cNvSpPr>
            <a:spLocks noGrp="1"/>
          </p:cNvSpPr>
          <p:nvPr>
            <p:ph idx="14" hasCustomPrompt="1"/>
          </p:nvPr>
        </p:nvSpPr>
        <p:spPr bwMode="gray">
          <a:xfrm>
            <a:off x="4706951" y="3844608"/>
            <a:ext cx="4017130"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p:txBody>
      </p:sp>
      <p:sp>
        <p:nvSpPr>
          <p:cNvPr id="23" name="Espace réservé du contenu 2"/>
          <p:cNvSpPr>
            <a:spLocks noGrp="1"/>
          </p:cNvSpPr>
          <p:nvPr>
            <p:ph idx="15" hasCustomPrompt="1"/>
          </p:nvPr>
        </p:nvSpPr>
        <p:spPr bwMode="gray">
          <a:xfrm>
            <a:off x="515938" y="3844608"/>
            <a:ext cx="4040407"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p:txBody>
      </p:sp>
    </p:spTree>
    <p:extLst>
      <p:ext uri="{BB962C8B-B14F-4D97-AF65-F5344CB8AC3E}">
        <p14:creationId xmlns:p14="http://schemas.microsoft.com/office/powerpoint/2010/main" val="267262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ntents">
    <p:spTree>
      <p:nvGrpSpPr>
        <p:cNvPr id="1" name=""/>
        <p:cNvGrpSpPr/>
        <p:nvPr/>
      </p:nvGrpSpPr>
      <p:grpSpPr>
        <a:xfrm>
          <a:off x="0" y="0"/>
          <a:ext cx="0" cy="0"/>
          <a:chOff x="0" y="0"/>
          <a:chExt cx="0" cy="0"/>
        </a:xfrm>
      </p:grpSpPr>
      <p:sp>
        <p:nvSpPr>
          <p:cNvPr id="4" name="Rectangle 3"/>
          <p:cNvSpPr/>
          <p:nvPr userDrawn="1"/>
        </p:nvSpPr>
        <p:spPr bwMode="gray">
          <a:xfrm>
            <a:off x="1" y="1474788"/>
            <a:ext cx="4891138"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6" name="Rectangle 15"/>
          <p:cNvSpPr/>
          <p:nvPr userDrawn="1"/>
        </p:nvSpPr>
        <p:spPr bwMode="gray">
          <a:xfrm>
            <a:off x="4932040" y="1474788"/>
            <a:ext cx="4211960"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20" name="Rectangle 19"/>
          <p:cNvSpPr/>
          <p:nvPr userDrawn="1"/>
        </p:nvSpPr>
        <p:spPr bwMode="gray">
          <a:xfrm>
            <a:off x="4932040" y="3824288"/>
            <a:ext cx="4211960"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1" y="1474788"/>
            <a:ext cx="4891138" cy="4691062"/>
          </a:xfrm>
          <a:prstGeom prst="rect">
            <a:avLst/>
          </a:prstGeom>
          <a:noFill/>
          <a:ln w="38100">
            <a:noFill/>
          </a:ln>
        </p:spPr>
        <p:txBody>
          <a:bodyPr lIns="504000" rIns="108000"/>
          <a:lstStyle>
            <a:lvl1pPr>
              <a:defRPr sz="2000"/>
            </a:lvl1pPr>
            <a:lvl2pPr>
              <a:defRPr sz="1600" baseline="0"/>
            </a:lvl2pPr>
            <a:lvl3pPr>
              <a:defRPr sz="1400"/>
            </a:lvl3pPr>
            <a:lvl4pPr>
              <a:defRPr sz="110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a:p>
            <a:pPr lvl="2"/>
            <a:r>
              <a:rPr lang="en-GB" err="1"/>
              <a:t>Tekst</a:t>
            </a:r>
            <a:r>
              <a:rPr lang="en-GB"/>
              <a:t> </a:t>
            </a:r>
            <a:r>
              <a:rPr lang="en-GB" err="1"/>
              <a:t>nivå</a:t>
            </a:r>
            <a:r>
              <a:rPr lang="en-GB"/>
              <a:t> </a:t>
            </a:r>
            <a:r>
              <a:rPr lang="en-GB" err="1"/>
              <a:t>tre</a:t>
            </a:r>
            <a:endParaRPr lang="en-GB"/>
          </a:p>
        </p:txBody>
      </p:sp>
      <p:sp>
        <p:nvSpPr>
          <p:cNvPr id="8" name="Titre 7"/>
          <p:cNvSpPr>
            <a:spLocks noGrp="1"/>
          </p:cNvSpPr>
          <p:nvPr>
            <p:ph type="title" hasCustomPrompt="1"/>
          </p:nvPr>
        </p:nvSpPr>
        <p:spPr bwMode="gray"/>
        <p:txBody>
          <a:bodyPr/>
          <a:lstStyle>
            <a:lvl1pPr>
              <a:defRPr/>
            </a:lvl1pPr>
          </a:lstStyle>
          <a:p>
            <a:r>
              <a:rPr lang="en-GB" noProof="0" err="1"/>
              <a:t>Tittel</a:t>
            </a:r>
            <a:endParaRPr lang="fr-FR"/>
          </a:p>
        </p:txBody>
      </p:sp>
      <p:sp>
        <p:nvSpPr>
          <p:cNvPr id="10" name="Espace réservé du pied de page 9"/>
          <p:cNvSpPr>
            <a:spLocks noGrp="1"/>
          </p:cNvSpPr>
          <p:nvPr>
            <p:ph type="ftr" sz="quarter" idx="11"/>
          </p:nvPr>
        </p:nvSpPr>
        <p:spPr bwMode="gray"/>
        <p:txBody>
          <a:bodyPr/>
          <a:lstStyle/>
          <a:p>
            <a:endParaRPr lang="fr-FR"/>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21" name="Espace réservé du contenu 2"/>
          <p:cNvSpPr>
            <a:spLocks noGrp="1"/>
          </p:cNvSpPr>
          <p:nvPr>
            <p:ph idx="13" hasCustomPrompt="1"/>
          </p:nvPr>
        </p:nvSpPr>
        <p:spPr bwMode="gray">
          <a:xfrm>
            <a:off x="5206300" y="1474788"/>
            <a:ext cx="3663440" cy="2314575"/>
          </a:xfrm>
          <a:prstGeom prst="rect">
            <a:avLst/>
          </a:prstGeom>
          <a:noFill/>
          <a:ln w="38100">
            <a:noFill/>
          </a:ln>
        </p:spPr>
        <p:txBody>
          <a:bodyPr lIns="108000" rIns="108000"/>
          <a:lstStyle>
            <a:lvl1pPr>
              <a:defRPr sz="2000"/>
            </a:lvl1pPr>
            <a:lvl2pPr>
              <a:defRPr sz="1600"/>
            </a:lvl2pPr>
            <a:lvl3pPr>
              <a:defRPr sz="1400"/>
            </a:lvl3pPr>
            <a:lvl4pPr>
              <a:defRPr sz="105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a:p>
            <a:pPr lvl="2"/>
            <a:r>
              <a:rPr lang="en-GB" err="1"/>
              <a:t>Tekst</a:t>
            </a:r>
            <a:r>
              <a:rPr lang="en-GB"/>
              <a:t> </a:t>
            </a:r>
            <a:r>
              <a:rPr lang="en-GB" err="1"/>
              <a:t>nivå</a:t>
            </a:r>
            <a:r>
              <a:rPr lang="en-GB"/>
              <a:t> </a:t>
            </a:r>
            <a:r>
              <a:rPr lang="en-GB" err="1"/>
              <a:t>tre</a:t>
            </a:r>
            <a:endParaRPr lang="en-GB"/>
          </a:p>
        </p:txBody>
      </p:sp>
      <p:sp>
        <p:nvSpPr>
          <p:cNvPr id="22" name="Espace réservé du contenu 2"/>
          <p:cNvSpPr>
            <a:spLocks noGrp="1"/>
          </p:cNvSpPr>
          <p:nvPr>
            <p:ph idx="14" hasCustomPrompt="1"/>
          </p:nvPr>
        </p:nvSpPr>
        <p:spPr bwMode="gray">
          <a:xfrm>
            <a:off x="5206300" y="3844608"/>
            <a:ext cx="3663440" cy="2314575"/>
          </a:xfrm>
          <a:prstGeom prst="rect">
            <a:avLst/>
          </a:prstGeom>
          <a:noFill/>
          <a:ln w="38100">
            <a:noFill/>
          </a:ln>
        </p:spPr>
        <p:txBody>
          <a:bodyPr lIns="108000" rIns="108000"/>
          <a:lstStyle>
            <a:lvl1pPr>
              <a:defRPr sz="2000"/>
            </a:lvl1pPr>
            <a:lvl2pPr>
              <a:defRPr sz="1600"/>
            </a:lvl2pPr>
            <a:lvl3pPr>
              <a:defRPr sz="1400"/>
            </a:lvl3pPr>
            <a:lvl4pPr>
              <a:defRPr sz="1100"/>
            </a:lvl4pPr>
            <a:lvl5pPr>
              <a:defRPr sz="1100"/>
            </a:lvl5pPr>
          </a:lstStyle>
          <a:p>
            <a:pPr lvl="0"/>
            <a:r>
              <a:rPr lang="en-GB" err="1"/>
              <a:t>Tekst</a:t>
            </a:r>
            <a:r>
              <a:rPr lang="en-GB"/>
              <a:t> </a:t>
            </a:r>
            <a:r>
              <a:rPr lang="en-GB" err="1"/>
              <a:t>nivå</a:t>
            </a:r>
            <a:r>
              <a:rPr lang="en-GB"/>
              <a:t> </a:t>
            </a:r>
            <a:r>
              <a:rPr lang="en-GB" err="1"/>
              <a:t>en</a:t>
            </a:r>
            <a:endParaRPr lang="en-GB"/>
          </a:p>
          <a:p>
            <a:pPr lvl="1"/>
            <a:r>
              <a:rPr lang="en-GB" err="1"/>
              <a:t>Tekst</a:t>
            </a:r>
            <a:r>
              <a:rPr lang="en-GB"/>
              <a:t> </a:t>
            </a:r>
            <a:r>
              <a:rPr lang="en-GB" err="1"/>
              <a:t>nivå</a:t>
            </a:r>
            <a:r>
              <a:rPr lang="en-GB"/>
              <a:t> to</a:t>
            </a:r>
          </a:p>
          <a:p>
            <a:pPr lvl="2"/>
            <a:r>
              <a:rPr lang="en-GB" err="1"/>
              <a:t>Tekst</a:t>
            </a:r>
            <a:r>
              <a:rPr lang="en-GB"/>
              <a:t> </a:t>
            </a:r>
            <a:r>
              <a:rPr lang="en-GB" err="1"/>
              <a:t>nivå</a:t>
            </a:r>
            <a:r>
              <a:rPr lang="en-GB"/>
              <a:t> </a:t>
            </a:r>
            <a:r>
              <a:rPr lang="en-GB" err="1"/>
              <a:t>tre</a:t>
            </a:r>
            <a:endParaRPr lang="en-GB"/>
          </a:p>
        </p:txBody>
      </p:sp>
    </p:spTree>
    <p:extLst>
      <p:ext uri="{BB962C8B-B14F-4D97-AF65-F5344CB8AC3E}">
        <p14:creationId xmlns:p14="http://schemas.microsoft.com/office/powerpoint/2010/main" val="58467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44439" y="190697"/>
            <a:ext cx="8045374" cy="790031"/>
          </a:xfrm>
          <a:prstGeom prst="rect">
            <a:avLst/>
          </a:prstGeom>
        </p:spPr>
        <p:txBody>
          <a:bodyPr vert="horz" lIns="0" tIns="45710" rIns="0" bIns="45710" rtlCol="0" anchor="b">
            <a:noAutofit/>
          </a:bodyPr>
          <a:lstStyle/>
          <a:p>
            <a:r>
              <a:rPr lang="en-GB" noProof="0" err="1"/>
              <a:t>Tittel</a:t>
            </a:r>
            <a:endParaRPr lang="fr-FR"/>
          </a:p>
        </p:txBody>
      </p:sp>
      <p:cxnSp>
        <p:nvCxnSpPr>
          <p:cNvPr id="11" name="Connecteur droit 10"/>
          <p:cNvCxnSpPr/>
          <p:nvPr/>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bwMode="gray">
          <a:xfrm>
            <a:off x="539750" y="1054174"/>
            <a:ext cx="641823" cy="0"/>
          </a:xfrm>
          <a:prstGeom prst="line">
            <a:avLst/>
          </a:prstGeom>
          <a:ln w="12700">
            <a:solidFill>
              <a:srgbClr val="CF022B"/>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gray">
          <a:xfrm>
            <a:off x="0" y="1"/>
            <a:ext cx="9143728" cy="107092"/>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Espace réservé du texte 6"/>
          <p:cNvSpPr>
            <a:spLocks noGrp="1"/>
          </p:cNvSpPr>
          <p:nvPr>
            <p:ph type="body" idx="1"/>
          </p:nvPr>
        </p:nvSpPr>
        <p:spPr bwMode="gray">
          <a:xfrm>
            <a:off x="515938" y="1484314"/>
            <a:ext cx="8088312" cy="4681536"/>
          </a:xfrm>
          <a:prstGeom prst="rect">
            <a:avLst/>
          </a:prstGeom>
        </p:spPr>
        <p:txBody>
          <a:bodyPr vert="horz" lIns="0" tIns="0" rIns="0" bIns="0" rtlCol="0">
            <a:normAutofit/>
          </a:bodyPr>
          <a:lstStyle/>
          <a:p>
            <a:pPr lvl="0"/>
            <a:r>
              <a:rPr lang="en-GB" noProof="0" err="1"/>
              <a:t>Tekst</a:t>
            </a:r>
            <a:r>
              <a:rPr lang="en-GB" noProof="0"/>
              <a:t> </a:t>
            </a:r>
            <a:r>
              <a:rPr lang="en-GB" noProof="0" err="1"/>
              <a:t>nivå</a:t>
            </a:r>
            <a:r>
              <a:rPr lang="en-GB" noProof="0"/>
              <a:t> </a:t>
            </a:r>
            <a:r>
              <a:rPr lang="en-GB" noProof="0" err="1"/>
              <a:t>en</a:t>
            </a:r>
            <a:endParaRPr lang="en-GB" noProof="0"/>
          </a:p>
          <a:p>
            <a:pPr lvl="1"/>
            <a:r>
              <a:rPr lang="en-GB" noProof="0" err="1"/>
              <a:t>Tekst</a:t>
            </a:r>
            <a:r>
              <a:rPr lang="en-GB" noProof="0"/>
              <a:t> </a:t>
            </a:r>
            <a:r>
              <a:rPr lang="en-GB" noProof="0" err="1"/>
              <a:t>nivå</a:t>
            </a:r>
            <a:r>
              <a:rPr lang="en-GB" noProof="0"/>
              <a:t> to</a:t>
            </a:r>
          </a:p>
          <a:p>
            <a:pPr lvl="2"/>
            <a:endParaRPr lang="en-GB" noProof="0"/>
          </a:p>
        </p:txBody>
      </p:sp>
      <p:pic>
        <p:nvPicPr>
          <p:cNvPr id="15" name="Image 14"/>
          <p:cNvPicPr>
            <a:picLocks noChangeAspect="1"/>
          </p:cNvPicPr>
          <p:nvPr/>
        </p:nvPicPr>
        <p:blipFill>
          <a:blip r:embed="rId18"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
        <p:nvSpPr>
          <p:cNvPr id="18" name="Plassholder for bunntekst 8"/>
          <p:cNvSpPr>
            <a:spLocks noGrp="1"/>
          </p:cNvSpPr>
          <p:nvPr>
            <p:ph type="ftr" sz="quarter" idx="3"/>
          </p:nvPr>
        </p:nvSpPr>
        <p:spPr>
          <a:xfrm>
            <a:off x="539552" y="6453336"/>
            <a:ext cx="2895600" cy="216024"/>
          </a:xfrm>
          <a:prstGeom prst="rect">
            <a:avLst/>
          </a:prstGeom>
        </p:spPr>
        <p:txBody>
          <a:bodyPr vert="horz" lIns="91440" tIns="45720" rIns="91440" bIns="45720" rtlCol="0" anchor="ctr"/>
          <a:lstStyle>
            <a:lvl1pPr algn="l">
              <a:defRPr sz="900">
                <a:solidFill>
                  <a:srgbClr val="232323"/>
                </a:solidFill>
              </a:defRPr>
            </a:lvl1pPr>
          </a:lstStyle>
          <a:p>
            <a:endParaRPr lang="nb-NO"/>
          </a:p>
        </p:txBody>
      </p:sp>
      <p:sp>
        <p:nvSpPr>
          <p:cNvPr id="10" name="Plassholder for lysbildenummer 9"/>
          <p:cNvSpPr>
            <a:spLocks noGrp="1"/>
          </p:cNvSpPr>
          <p:nvPr>
            <p:ph type="sldNum" sz="quarter" idx="4"/>
          </p:nvPr>
        </p:nvSpPr>
        <p:spPr>
          <a:xfrm>
            <a:off x="179512" y="6453337"/>
            <a:ext cx="333400" cy="216024"/>
          </a:xfrm>
          <a:prstGeom prst="rect">
            <a:avLst/>
          </a:prstGeom>
        </p:spPr>
        <p:txBody>
          <a:bodyPr vert="horz" lIns="91440" tIns="45720" rIns="91440" bIns="45720" rtlCol="0" anchor="ctr"/>
          <a:lstStyle>
            <a:lvl1pPr algn="r">
              <a:defRPr sz="1000">
                <a:solidFill>
                  <a:srgbClr val="232323"/>
                </a:solidFill>
              </a:defRPr>
            </a:lvl1pPr>
          </a:lstStyle>
          <a:p>
            <a:fld id="{5279AF0B-2D84-CD41-8CAF-017061CB9833}" type="slidenum">
              <a:rPr lang="nb-NO" smtClean="0"/>
              <a:pPr/>
              <a:t>‹#›</a:t>
            </a:fld>
            <a:endParaRPr lang="nb-NO"/>
          </a:p>
        </p:txBody>
      </p:sp>
    </p:spTree>
    <p:extLst>
      <p:ext uri="{BB962C8B-B14F-4D97-AF65-F5344CB8AC3E}">
        <p14:creationId xmlns:p14="http://schemas.microsoft.com/office/powerpoint/2010/main" val="83806932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dt="0"/>
  <p:txStyles>
    <p:titleStyle>
      <a:lvl1pPr algn="l" defTabSz="914199" rtl="0" eaLnBrk="1" latinLnBrk="0" hangingPunct="1">
        <a:lnSpc>
          <a:spcPct val="90000"/>
        </a:lnSpc>
        <a:spcBef>
          <a:spcPct val="0"/>
        </a:spcBef>
        <a:buNone/>
        <a:defRPr sz="2200" kern="1200" cap="none" baseline="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71463" indent="-271463" algn="l" defTabSz="914199" rtl="0" eaLnBrk="1" latinLnBrk="0" hangingPunct="1">
        <a:spcBef>
          <a:spcPts val="1800"/>
        </a:spcBef>
        <a:buClr>
          <a:srgbClr val="CF022B"/>
        </a:buClr>
        <a:buSzPct val="90000"/>
        <a:buFontTx/>
        <a:buBlip>
          <a:blip r:embed="rId19"/>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70.xml"/><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0.jpg"/></Relationships>
</file>

<file path=ppt/slides/_rels/slide1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6.xml"/><Relationship Id="rId1" Type="http://schemas.openxmlformats.org/officeDocument/2006/relationships/slideLayout" Target="../slideLayouts/slideLayout4.xml"/><Relationship Id="rId5" Type="http://schemas.openxmlformats.org/officeDocument/2006/relationships/image" Target="../media/image89.png"/><Relationship Id="rId4" Type="http://schemas.openxmlformats.org/officeDocument/2006/relationships/image" Target="../media/image88.png"/></Relationships>
</file>

<file path=ppt/slides/_rels/slide11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7.xml"/><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4.xml"/><Relationship Id="rId5" Type="http://schemas.openxmlformats.org/officeDocument/2006/relationships/image" Target="../media/image23.png"/><Relationship Id="rId4" Type="http://schemas.openxmlformats.org/officeDocument/2006/relationships/image" Target="../media/image22.png"/></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4.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4.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4.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6.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4.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4.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4.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4.xml"/></Relationships>
</file>

<file path=ppt/slides/_rels/slide14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4.xml"/></Relationships>
</file>

<file path=ppt/slides/_rels/slide14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4.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4.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3" Type="http://schemas.openxmlformats.org/officeDocument/2006/relationships/image" Target="../media/image93.jpg"/><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50.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9.xml"/><Relationship Id="rId1" Type="http://schemas.openxmlformats.org/officeDocument/2006/relationships/slideLayout" Target="../slideLayouts/slideLayout4.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4.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4.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4.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6.xml.rels><?xml version="1.0" encoding="UTF-8" standalone="yes"?>
<Relationships xmlns="http://schemas.openxmlformats.org/package/2006/relationships"><Relationship Id="rId8" Type="http://schemas.openxmlformats.org/officeDocument/2006/relationships/diagramData" Target="../diagrams/data4.xml"/><Relationship Id="rId13" Type="http://schemas.openxmlformats.org/officeDocument/2006/relationships/diagramData" Target="../diagrams/data5.xml"/><Relationship Id="rId3" Type="http://schemas.openxmlformats.org/officeDocument/2006/relationships/diagramData" Target="../diagrams/data3.xml"/><Relationship Id="rId7" Type="http://schemas.microsoft.com/office/2007/relationships/diagramDrawing" Target="../diagrams/drawing3.xml"/><Relationship Id="rId12" Type="http://schemas.microsoft.com/office/2007/relationships/diagramDrawing" Target="../diagrams/drawing4.xml"/><Relationship Id="rId17" Type="http://schemas.microsoft.com/office/2007/relationships/diagramDrawing" Target="../diagrams/drawing5.xml"/><Relationship Id="rId2" Type="http://schemas.openxmlformats.org/officeDocument/2006/relationships/notesSlide" Target="../notesSlides/notesSlide113.xml"/><Relationship Id="rId16" Type="http://schemas.openxmlformats.org/officeDocument/2006/relationships/diagramColors" Target="../diagrams/colors5.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4.xml"/><Relationship Id="rId5" Type="http://schemas.openxmlformats.org/officeDocument/2006/relationships/diagramQuickStyle" Target="../diagrams/quickStyle3.xml"/><Relationship Id="rId15" Type="http://schemas.openxmlformats.org/officeDocument/2006/relationships/diagramQuickStyle" Target="../diagrams/quickStyle5.xml"/><Relationship Id="rId10" Type="http://schemas.openxmlformats.org/officeDocument/2006/relationships/diagramQuickStyle" Target="../diagrams/quickStyle4.xml"/><Relationship Id="rId4" Type="http://schemas.openxmlformats.org/officeDocument/2006/relationships/diagramLayout" Target="../diagrams/layout3.xml"/><Relationship Id="rId9" Type="http://schemas.openxmlformats.org/officeDocument/2006/relationships/diagramLayout" Target="../diagrams/layout4.xml"/><Relationship Id="rId14" Type="http://schemas.openxmlformats.org/officeDocument/2006/relationships/diagramLayout" Target="../diagrams/layout5.xml"/></Relationships>
</file>

<file path=ppt/slides/_rels/slide157.xml.rels><?xml version="1.0" encoding="UTF-8" standalone="yes"?>
<Relationships xmlns="http://schemas.openxmlformats.org/package/2006/relationships"><Relationship Id="rId2" Type="http://schemas.openxmlformats.org/officeDocument/2006/relationships/hyperlink" Target="https://www.istqb.org/downloads/category/51-ctfl2018.html"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29.jpeg"/></Relationships>
</file>

<file path=ppt/slides/_rels/slide2.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jp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4.xml"/><Relationship Id="rId1" Type="http://schemas.openxmlformats.org/officeDocument/2006/relationships/slideLayout" Target="../slideLayouts/slideLayout4.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8.xml"/><Relationship Id="rId6" Type="http://schemas.openxmlformats.org/officeDocument/2006/relationships/image" Target="../media/image33.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6.xml"/><Relationship Id="rId1" Type="http://schemas.openxmlformats.org/officeDocument/2006/relationships/slideLayout" Target="../slideLayouts/slideLayout8.xml"/><Relationship Id="rId5" Type="http://schemas.openxmlformats.org/officeDocument/2006/relationships/image" Target="../media/image19.jpg"/><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2.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54.jp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56.png"/></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5.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1.xml"/><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image" Target="../media/image71.pn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1.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15.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jp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9.xml"/><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76.jp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62.xm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3.xml"/><Relationship Id="rId1" Type="http://schemas.openxmlformats.org/officeDocument/2006/relationships/slideLayout" Target="../slideLayouts/slideLayout4.xml"/><Relationship Id="rId5" Type="http://schemas.openxmlformats.org/officeDocument/2006/relationships/image" Target="../media/image80.png"/><Relationship Id="rId4" Type="http://schemas.openxmlformats.org/officeDocument/2006/relationships/image" Target="../media/image79.png"/></Relationships>
</file>

<file path=ppt/slides/_rels/slide9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4.xml"/><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5.xml"/><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551884" y="3663144"/>
            <a:ext cx="8196580" cy="978709"/>
          </a:xfrm>
        </p:spPr>
        <p:txBody>
          <a:bodyPr/>
          <a:lstStyle/>
          <a:p>
            <a:r>
              <a:rPr lang="nb-NO" sz="3200">
                <a:latin typeface="+mn-lt"/>
              </a:rPr>
              <a:t>Eksamenskurs ISTQB Foundation 31. august 2017</a:t>
            </a:r>
            <a:endParaRPr lang="nb-NO" sz="3200" noProof="0">
              <a:latin typeface="+mn-lt"/>
            </a:endParaRPr>
          </a:p>
        </p:txBody>
      </p:sp>
      <p:sp>
        <p:nvSpPr>
          <p:cNvPr id="4" name="Subtitle 3"/>
          <p:cNvSpPr>
            <a:spLocks noGrp="1"/>
          </p:cNvSpPr>
          <p:nvPr>
            <p:ph type="subTitle" idx="1"/>
          </p:nvPr>
        </p:nvSpPr>
        <p:spPr/>
        <p:txBody>
          <a:bodyPr/>
          <a:lstStyle/>
          <a:p>
            <a:r>
              <a:rPr lang="nb-NO" i="1">
                <a:solidFill>
                  <a:srgbClr val="FFC000"/>
                </a:solidFill>
              </a:rPr>
              <a:t>Dette må du kunne for å stå på eksamen!</a:t>
            </a:r>
          </a:p>
        </p:txBody>
      </p:sp>
    </p:spTree>
    <p:extLst>
      <p:ext uri="{BB962C8B-B14F-4D97-AF65-F5344CB8AC3E}">
        <p14:creationId xmlns:p14="http://schemas.microsoft.com/office/powerpoint/2010/main" val="304972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b-NO"/>
              <a:t>Fra behov til endelig produkt</a:t>
            </a:r>
          </a:p>
        </p:txBody>
      </p:sp>
      <p:sp>
        <p:nvSpPr>
          <p:cNvPr id="6" name="Content Placeholder 5"/>
          <p:cNvSpPr>
            <a:spLocks noGrp="1"/>
          </p:cNvSpPr>
          <p:nvPr>
            <p:ph sz="quarter" idx="13"/>
          </p:nvPr>
        </p:nvSpPr>
        <p:spPr/>
        <p:txBody>
          <a:bodyPr/>
          <a:lstStyle/>
          <a:p>
            <a:endParaRPr lang="nb-NO"/>
          </a:p>
        </p:txBody>
      </p:sp>
      <p:sp>
        <p:nvSpPr>
          <p:cNvPr id="3" name="Slide Number Placeholder 2"/>
          <p:cNvSpPr>
            <a:spLocks noGrp="1"/>
          </p:cNvSpPr>
          <p:nvPr>
            <p:ph type="sldNum" sz="quarter" idx="4294967295"/>
          </p:nvPr>
        </p:nvSpPr>
        <p:spPr>
          <a:xfrm>
            <a:off x="0" y="6453188"/>
            <a:ext cx="333375" cy="215900"/>
          </a:xfrm>
        </p:spPr>
        <p:txBody>
          <a:bodyPr/>
          <a:lstStyle/>
          <a:p>
            <a:fld id="{AF43E6FD-AB27-4108-A2FC-346BB5F75E3F}" type="slidenum">
              <a:rPr lang="fr-FR" smtClean="0"/>
              <a:pPr/>
              <a:t>10</a:t>
            </a:fld>
            <a:endParaRPr lang="fr-FR"/>
          </a:p>
        </p:txBody>
      </p:sp>
      <p:pic>
        <p:nvPicPr>
          <p:cNvPr id="4" name="Content Placeholder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7944" y="1610903"/>
            <a:ext cx="6096851" cy="3458058"/>
          </a:xfrm>
          <a:prstGeom prst="rect">
            <a:avLst/>
          </a:prstGeom>
        </p:spPr>
      </p:pic>
    </p:spTree>
    <p:extLst>
      <p:ext uri="{BB962C8B-B14F-4D97-AF65-F5344CB8AC3E}">
        <p14:creationId xmlns:p14="http://schemas.microsoft.com/office/powerpoint/2010/main" val="172079908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4" name="Rectangle 2"/>
          <p:cNvSpPr txBox="1">
            <a:spLocks noChangeArrowheads="1"/>
          </p:cNvSpPr>
          <p:nvPr/>
        </p:nvSpPr>
        <p:spPr>
          <a:xfrm>
            <a:off x="1619672" y="1772816"/>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defRPr/>
            </a:pPr>
            <a:endParaRPr lang="nb-NO" sz="3200">
              <a:solidFill>
                <a:srgbClr val="DBD9D8">
                  <a:lumMod val="25000"/>
                </a:srgbClr>
              </a:solidFill>
              <a:latin typeface="+mn-lt"/>
            </a:endParaRPr>
          </a:p>
        </p:txBody>
      </p:sp>
      <p:sp>
        <p:nvSpPr>
          <p:cNvPr id="5" name="Rectangle 3"/>
          <p:cNvSpPr txBox="1">
            <a:spLocks noChangeArrowheads="1"/>
          </p:cNvSpPr>
          <p:nvPr/>
        </p:nvSpPr>
        <p:spPr>
          <a:xfrm>
            <a:off x="593740" y="1474025"/>
            <a:ext cx="7416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nSpc>
                <a:spcPct val="90000"/>
              </a:lnSpc>
              <a:buNone/>
              <a:defRPr/>
            </a:pPr>
            <a:r>
              <a:rPr lang="nb-NO" sz="2000">
                <a:latin typeface="+mn-lt"/>
              </a:rPr>
              <a:t>Gyldige og ugyldige grenser: </a:t>
            </a:r>
          </a:p>
          <a:p>
            <a:pPr>
              <a:lnSpc>
                <a:spcPct val="90000"/>
              </a:lnSpc>
              <a:defRPr/>
            </a:pPr>
            <a:r>
              <a:rPr lang="nb-NO" sz="2000">
                <a:latin typeface="+mn-lt"/>
              </a:rPr>
              <a:t>Gyldige grenseverdier er grenseverdier på grensen til ekvivalensklasser med gyldige verdier.</a:t>
            </a:r>
          </a:p>
          <a:p>
            <a:pPr>
              <a:lnSpc>
                <a:spcPct val="90000"/>
              </a:lnSpc>
              <a:defRPr/>
            </a:pPr>
            <a:r>
              <a:rPr lang="nb-NO" sz="2000">
                <a:latin typeface="+mn-lt"/>
              </a:rPr>
              <a:t>Ugyldige grenseverdier er grenseverdier på grensen til ekvivalensklasser med ugyldige verdier.</a:t>
            </a:r>
          </a:p>
          <a:p>
            <a:pPr>
              <a:lnSpc>
                <a:spcPct val="90000"/>
              </a:lnSpc>
              <a:defRPr/>
            </a:pPr>
            <a:endParaRPr lang="nb-NO" sz="2000"/>
          </a:p>
          <a:p>
            <a:pPr marL="0" indent="0">
              <a:lnSpc>
                <a:spcPct val="90000"/>
              </a:lnSpc>
              <a:buNone/>
              <a:defRPr/>
            </a:pPr>
            <a:r>
              <a:rPr lang="nb-NO" sz="2000" b="1">
                <a:latin typeface="+mn-lt"/>
              </a:rPr>
              <a:t>Eksempel </a:t>
            </a:r>
          </a:p>
          <a:p>
            <a:pPr lvl="1">
              <a:lnSpc>
                <a:spcPct val="90000"/>
              </a:lnSpc>
              <a:defRPr/>
            </a:pPr>
            <a:r>
              <a:rPr lang="nb-NO" sz="1600">
                <a:latin typeface="+mn-lt"/>
              </a:rPr>
              <a:t>Gyldig område [1 ... 100]</a:t>
            </a:r>
          </a:p>
          <a:p>
            <a:pPr lvl="1">
              <a:lnSpc>
                <a:spcPct val="90000"/>
              </a:lnSpc>
              <a:defRPr/>
            </a:pPr>
            <a:r>
              <a:rPr lang="nb-NO" sz="1600">
                <a:latin typeface="+mn-lt"/>
              </a:rPr>
              <a:t>Gyldige verdier = 1, 2……. 99, 100</a:t>
            </a:r>
          </a:p>
          <a:p>
            <a:pPr lvl="1">
              <a:lnSpc>
                <a:spcPct val="90000"/>
              </a:lnSpc>
              <a:defRPr/>
            </a:pPr>
            <a:r>
              <a:rPr lang="nb-NO" sz="1600">
                <a:latin typeface="+mn-lt"/>
              </a:rPr>
              <a:t>Ugyldige verdier = 0 og 101 </a:t>
            </a:r>
            <a:r>
              <a:rPr lang="nb-NO" sz="1600" err="1">
                <a:latin typeface="+mn-lt"/>
              </a:rPr>
              <a:t>f.eks</a:t>
            </a:r>
            <a:endParaRPr lang="nb-NO" sz="1600">
              <a:latin typeface="+mn-lt"/>
            </a:endParaRPr>
          </a:p>
        </p:txBody>
      </p:sp>
      <p:sp>
        <p:nvSpPr>
          <p:cNvPr id="6" name="Text Box 4"/>
          <p:cNvSpPr txBox="1">
            <a:spLocks noChangeArrowheads="1"/>
          </p:cNvSpPr>
          <p:nvPr/>
        </p:nvSpPr>
        <p:spPr bwMode="auto">
          <a:xfrm>
            <a:off x="5220072" y="3621901"/>
            <a:ext cx="2057400" cy="1477328"/>
          </a:xfrm>
          <a:prstGeom prst="rect">
            <a:avLst/>
          </a:prstGeom>
          <a:noFill/>
          <a:ln w="12700">
            <a:solidFill>
              <a:srgbClr val="063954"/>
            </a:solidFill>
            <a:miter lim="800000"/>
            <a:headEnd/>
            <a:tailEnd/>
          </a:ln>
          <a:effectLst/>
        </p:spPr>
        <p:txBody>
          <a:bodyPr>
            <a:spAutoFit/>
          </a:bodyPr>
          <a:lstStyle/>
          <a:p>
            <a:pPr algn="ctr" defTabSz="914400">
              <a:defRPr/>
            </a:pPr>
            <a:r>
              <a:rPr lang="nb-NO" kern="0">
                <a:solidFill>
                  <a:srgbClr val="063954"/>
                </a:solidFill>
              </a:rPr>
              <a:t>2 og 99 er mindre viktige å teste! (samme ekvivalensklasse som 1 og 100)</a:t>
            </a:r>
          </a:p>
        </p:txBody>
      </p:sp>
      <p:sp>
        <p:nvSpPr>
          <p:cNvPr id="7" name="Tittel 6"/>
          <p:cNvSpPr>
            <a:spLocks noGrp="1"/>
          </p:cNvSpPr>
          <p:nvPr>
            <p:ph type="title"/>
          </p:nvPr>
        </p:nvSpPr>
        <p:spPr/>
        <p:txBody>
          <a:bodyPr/>
          <a:lstStyle/>
          <a:p>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Grenseverdianalyse</a:t>
            </a:r>
            <a:br>
              <a:rPr lang="nb-NO" sz="2400">
                <a:solidFill>
                  <a:srgbClr val="DBD9D8">
                    <a:lumMod val="25000"/>
                  </a:srgbClr>
                </a:solidFill>
              </a:rPr>
            </a:br>
            <a:r>
              <a:rPr lang="nb-NO" sz="2000" err="1">
                <a:solidFill>
                  <a:schemeClr val="bg1">
                    <a:lumMod val="65000"/>
                  </a:schemeClr>
                </a:solidFill>
              </a:rPr>
              <a:t>Boundary</a:t>
            </a:r>
            <a:r>
              <a:rPr lang="nb-NO" sz="2000">
                <a:solidFill>
                  <a:schemeClr val="bg1">
                    <a:lumMod val="65000"/>
                  </a:schemeClr>
                </a:solidFill>
              </a:rPr>
              <a:t> </a:t>
            </a:r>
            <a:r>
              <a:rPr lang="nb-NO" sz="2000" err="1">
                <a:solidFill>
                  <a:schemeClr val="bg1">
                    <a:lumMod val="65000"/>
                  </a:schemeClr>
                </a:solidFill>
              </a:rPr>
              <a:t>value</a:t>
            </a:r>
            <a:r>
              <a:rPr lang="nb-NO" sz="2000">
                <a:solidFill>
                  <a:schemeClr val="bg1">
                    <a:lumMod val="65000"/>
                  </a:schemeClr>
                </a:solidFill>
              </a:rPr>
              <a:t> </a:t>
            </a:r>
            <a:r>
              <a:rPr lang="nb-NO" sz="2000" err="1">
                <a:solidFill>
                  <a:schemeClr val="bg1">
                    <a:lumMod val="65000"/>
                  </a:schemeClr>
                </a:solidFill>
              </a:rPr>
              <a:t>analysis</a:t>
            </a:r>
            <a:endParaRPr lang="en-US">
              <a:latin typeface="+mn-lt"/>
            </a:endParaRPr>
          </a:p>
        </p:txBody>
      </p:sp>
    </p:spTree>
    <p:extLst>
      <p:ext uri="{BB962C8B-B14F-4D97-AF65-F5344CB8AC3E}">
        <p14:creationId xmlns:p14="http://schemas.microsoft.com/office/powerpoint/2010/main" val="361002158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4" name="Rectangle 8"/>
          <p:cNvSpPr>
            <a:spLocks noChangeArrowheads="1"/>
          </p:cNvSpPr>
          <p:nvPr/>
        </p:nvSpPr>
        <p:spPr bwMode="auto">
          <a:xfrm>
            <a:off x="1022077" y="1412776"/>
            <a:ext cx="6324600" cy="1371600"/>
          </a:xfrm>
          <a:prstGeom prst="rect">
            <a:avLst/>
          </a:prstGeom>
          <a:noFill/>
          <a:ln w="12700">
            <a:noFill/>
            <a:miter lim="800000"/>
            <a:headEnd/>
            <a:tailEnd/>
          </a:ln>
          <a:effectLst/>
        </p:spPr>
        <p:txBody>
          <a:bodyPr lIns="90488" tIns="71438" rIns="90488" bIns="71438" anchor="ctr"/>
          <a:lstStyle/>
          <a:p>
            <a:pPr algn="ctr" defTabSz="762000"/>
            <a:endParaRPr lang="nb-NO" sz="3200" b="1">
              <a:solidFill>
                <a:srgbClr val="FFFFFF">
                  <a:lumMod val="50000"/>
                </a:srgbClr>
              </a:solidFill>
            </a:endParaRPr>
          </a:p>
        </p:txBody>
      </p:sp>
      <p:sp>
        <p:nvSpPr>
          <p:cNvPr id="5" name="Rectangle 9"/>
          <p:cNvSpPr>
            <a:spLocks noChangeArrowheads="1"/>
          </p:cNvSpPr>
          <p:nvPr/>
        </p:nvSpPr>
        <p:spPr bwMode="auto">
          <a:xfrm>
            <a:off x="490852" y="1732436"/>
            <a:ext cx="7839075" cy="4267200"/>
          </a:xfrm>
          <a:prstGeom prst="rect">
            <a:avLst/>
          </a:prstGeom>
          <a:noFill/>
          <a:ln w="12700">
            <a:noFill/>
            <a:miter lim="800000"/>
            <a:headEnd/>
            <a:tailEnd/>
          </a:ln>
          <a:effectLst/>
        </p:spPr>
        <p:txBody>
          <a:bodyPr lIns="90488" tIns="44450" rIns="90488" bIns="44450"/>
          <a:lstStyle/>
          <a:p>
            <a:pPr marL="342900" indent="-342900" defTabSz="762000">
              <a:spcBef>
                <a:spcPct val="20000"/>
              </a:spcBef>
            </a:pPr>
            <a:r>
              <a:rPr lang="nb-NO" sz="2000">
                <a:solidFill>
                  <a:srgbClr val="DBD9D8">
                    <a:lumMod val="25000"/>
                  </a:srgbClr>
                </a:solidFill>
              </a:rPr>
              <a:t>Hvordan finne grenseverdier?</a:t>
            </a:r>
          </a:p>
          <a:p>
            <a:pPr marL="342900" indent="-342900" defTabSz="762000">
              <a:spcBef>
                <a:spcPct val="20000"/>
              </a:spcBef>
            </a:pPr>
            <a:endParaRPr lang="nb-NO" sz="2000" u="sng">
              <a:solidFill>
                <a:srgbClr val="DBD9D8">
                  <a:lumMod val="25000"/>
                </a:srgbClr>
              </a:solidFill>
            </a:endParaRPr>
          </a:p>
          <a:p>
            <a:pPr marL="342900" indent="-342900" defTabSz="762000">
              <a:spcBef>
                <a:spcPct val="20000"/>
              </a:spcBef>
            </a:pPr>
            <a:r>
              <a:rPr lang="nb-NO" sz="2000" u="sng">
                <a:solidFill>
                  <a:srgbClr val="DBD9D8">
                    <a:lumMod val="25000"/>
                  </a:srgbClr>
                </a:solidFill>
              </a:rPr>
              <a:t>Numeriske data på grenser</a:t>
            </a:r>
            <a:r>
              <a:rPr lang="nb-NO" sz="2000">
                <a:solidFill>
                  <a:srgbClr val="DBD9D8">
                    <a:lumMod val="25000"/>
                  </a:srgbClr>
                </a:solidFill>
              </a:rPr>
              <a:t>:   </a:t>
            </a:r>
          </a:p>
          <a:p>
            <a:pPr marL="342900" indent="-342900" defTabSz="762000">
              <a:spcBef>
                <a:spcPct val="20000"/>
              </a:spcBef>
            </a:pPr>
            <a:r>
              <a:rPr lang="nb-NO" sz="2000">
                <a:solidFill>
                  <a:srgbClr val="DBD9D8">
                    <a:lumMod val="25000"/>
                  </a:srgbClr>
                </a:solidFill>
              </a:rPr>
              <a:t>	(1) Gyldig, ugyldig min</a:t>
            </a:r>
          </a:p>
          <a:p>
            <a:pPr marL="342900" indent="-342900" defTabSz="762000">
              <a:spcBef>
                <a:spcPct val="20000"/>
              </a:spcBef>
            </a:pPr>
            <a:r>
              <a:rPr lang="nb-NO" sz="2000">
                <a:solidFill>
                  <a:srgbClr val="DBD9D8">
                    <a:lumMod val="25000"/>
                  </a:srgbClr>
                </a:solidFill>
              </a:rPr>
              <a:t>	(2) Gyldig, ugyldig </a:t>
            </a:r>
            <a:r>
              <a:rPr lang="nb-NO" sz="2000" err="1">
                <a:solidFill>
                  <a:srgbClr val="DBD9D8">
                    <a:lumMod val="25000"/>
                  </a:srgbClr>
                </a:solidFill>
              </a:rPr>
              <a:t>max</a:t>
            </a:r>
            <a:endParaRPr lang="nb-NO" sz="2000">
              <a:solidFill>
                <a:srgbClr val="DBD9D8">
                  <a:lumMod val="25000"/>
                </a:srgbClr>
              </a:solidFill>
            </a:endParaRPr>
          </a:p>
          <a:p>
            <a:pPr marL="342900" indent="-342900" defTabSz="762000">
              <a:spcBef>
                <a:spcPct val="20000"/>
              </a:spcBef>
            </a:pPr>
            <a:r>
              <a:rPr lang="nb-NO" sz="2000">
                <a:solidFill>
                  <a:srgbClr val="DBD9D8">
                    <a:lumMod val="25000"/>
                  </a:srgbClr>
                </a:solidFill>
                <a:latin typeface="Helvetica" pitchFamily="1" charset="0"/>
              </a:rPr>
              <a:t>	</a:t>
            </a:r>
          </a:p>
          <a:p>
            <a:pPr marL="342900" indent="-342900" defTabSz="762000">
              <a:spcBef>
                <a:spcPct val="20000"/>
              </a:spcBef>
            </a:pPr>
            <a:endParaRPr lang="nb-NO" b="1">
              <a:solidFill>
                <a:srgbClr val="063DE8"/>
              </a:solidFill>
              <a:latin typeface="Helvetica" pitchFamily="1" charset="0"/>
            </a:endParaRPr>
          </a:p>
          <a:p>
            <a:pPr marL="342900" indent="-342900" defTabSz="762000">
              <a:spcBef>
                <a:spcPct val="20000"/>
              </a:spcBef>
            </a:pPr>
            <a:endParaRPr lang="nb-NO" b="1">
              <a:solidFill>
                <a:srgbClr val="063DE8"/>
              </a:solidFill>
              <a:latin typeface="Helvetica" pitchFamily="1" charset="0"/>
            </a:endParaRPr>
          </a:p>
        </p:txBody>
      </p:sp>
      <p:pic>
        <p:nvPicPr>
          <p:cNvPr id="7" name="Picture 3"/>
          <p:cNvPicPr>
            <a:picLocks noChangeAspect="1" noChangeArrowheads="1"/>
          </p:cNvPicPr>
          <p:nvPr/>
        </p:nvPicPr>
        <p:blipFill>
          <a:blip r:embed="rId2" cstate="print"/>
          <a:srcRect/>
          <a:stretch>
            <a:fillRect/>
          </a:stretch>
        </p:blipFill>
        <p:spPr bwMode="auto">
          <a:xfrm>
            <a:off x="1757676" y="3843056"/>
            <a:ext cx="5305425" cy="2228850"/>
          </a:xfrm>
          <a:prstGeom prst="rect">
            <a:avLst/>
          </a:prstGeom>
          <a:noFill/>
          <a:ln w="9525">
            <a:noFill/>
            <a:miter lim="800000"/>
            <a:headEnd/>
            <a:tailEnd/>
          </a:ln>
        </p:spPr>
      </p:pic>
      <p:sp>
        <p:nvSpPr>
          <p:cNvPr id="6" name="Tittel 5"/>
          <p:cNvSpPr>
            <a:spLocks noGrp="1"/>
          </p:cNvSpPr>
          <p:nvPr>
            <p:ph type="title"/>
          </p:nvPr>
        </p:nvSpPr>
        <p:spPr/>
        <p:txBody>
          <a:bodyPr/>
          <a:lstStyle/>
          <a:p>
            <a:pPr defTabSz="762000"/>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Grenseverdianalyse</a:t>
            </a:r>
            <a:br>
              <a:rPr lang="nb-NO" sz="2400">
                <a:solidFill>
                  <a:srgbClr val="DBD9D8">
                    <a:lumMod val="25000"/>
                  </a:srgbClr>
                </a:solidFill>
              </a:rPr>
            </a:br>
            <a:r>
              <a:rPr lang="nb-NO" sz="2000" err="1">
                <a:solidFill>
                  <a:schemeClr val="bg1">
                    <a:lumMod val="65000"/>
                  </a:schemeClr>
                </a:solidFill>
              </a:rPr>
              <a:t>Boundary</a:t>
            </a:r>
            <a:r>
              <a:rPr lang="nb-NO" sz="2000">
                <a:solidFill>
                  <a:schemeClr val="bg1">
                    <a:lumMod val="65000"/>
                  </a:schemeClr>
                </a:solidFill>
              </a:rPr>
              <a:t> </a:t>
            </a:r>
            <a:r>
              <a:rPr lang="nb-NO" sz="2000" err="1">
                <a:solidFill>
                  <a:schemeClr val="bg1">
                    <a:lumMod val="65000"/>
                  </a:schemeClr>
                </a:solidFill>
              </a:rPr>
              <a:t>value</a:t>
            </a:r>
            <a:r>
              <a:rPr lang="nb-NO" sz="2000">
                <a:solidFill>
                  <a:schemeClr val="bg1">
                    <a:lumMod val="65000"/>
                  </a:schemeClr>
                </a:solidFill>
              </a:rPr>
              <a:t> </a:t>
            </a:r>
            <a:r>
              <a:rPr lang="nb-NO" sz="2000" err="1">
                <a:solidFill>
                  <a:schemeClr val="bg1">
                    <a:lumMod val="65000"/>
                  </a:schemeClr>
                </a:solidFill>
              </a:rPr>
              <a:t>analysis</a:t>
            </a:r>
            <a:endParaRPr lang="nb-NO" sz="2400" b="1">
              <a:solidFill>
                <a:srgbClr val="FFFFFF">
                  <a:lumMod val="50000"/>
                </a:srgbClr>
              </a:solidFill>
            </a:endParaRPr>
          </a:p>
        </p:txBody>
      </p:sp>
    </p:spTree>
    <p:extLst>
      <p:ext uri="{BB962C8B-B14F-4D97-AF65-F5344CB8AC3E}">
        <p14:creationId xmlns:p14="http://schemas.microsoft.com/office/powerpoint/2010/main" val="223932964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2400">
                <a:solidFill>
                  <a:srgbClr val="DBD9D8">
                    <a:lumMod val="50000"/>
                  </a:srgbClr>
                </a:solidFill>
                <a:latin typeface="+mn-lt"/>
              </a:rPr>
              <a:t>Black </a:t>
            </a:r>
            <a:r>
              <a:rPr lang="nb-NO" sz="2400" err="1">
                <a:solidFill>
                  <a:srgbClr val="DBD9D8">
                    <a:lumMod val="50000"/>
                  </a:srgbClr>
                </a:solidFill>
                <a:latin typeface="+mn-lt"/>
              </a:rPr>
              <a:t>box</a:t>
            </a:r>
            <a:r>
              <a:rPr lang="nb-NO" sz="2400">
                <a:solidFill>
                  <a:srgbClr val="DBD9D8">
                    <a:lumMod val="50000"/>
                  </a:srgbClr>
                </a:solidFill>
                <a:latin typeface="+mn-lt"/>
              </a:rPr>
              <a:t>: beslutningstabelltesting </a:t>
            </a:r>
            <a:br>
              <a:rPr lang="nb-NO" sz="3200">
                <a:solidFill>
                  <a:srgbClr val="DBD9D8">
                    <a:lumMod val="50000"/>
                  </a:srgbClr>
                </a:solidFill>
                <a:latin typeface="+mn-lt"/>
              </a:rPr>
            </a:br>
            <a:r>
              <a:rPr lang="nb-NO" sz="2000" err="1">
                <a:solidFill>
                  <a:schemeClr val="bg1">
                    <a:lumMod val="65000"/>
                  </a:schemeClr>
                </a:solidFill>
                <a:latin typeface="+mn-lt"/>
              </a:rPr>
              <a:t>Decision</a:t>
            </a:r>
            <a:r>
              <a:rPr lang="nb-NO" sz="2000">
                <a:solidFill>
                  <a:schemeClr val="bg1">
                    <a:lumMod val="65000"/>
                  </a:schemeClr>
                </a:solidFill>
                <a:latin typeface="+mn-lt"/>
              </a:rPr>
              <a:t> </a:t>
            </a:r>
            <a:r>
              <a:rPr lang="nb-NO" sz="2000" err="1">
                <a:solidFill>
                  <a:schemeClr val="bg1">
                    <a:lumMod val="65000"/>
                  </a:schemeClr>
                </a:solidFill>
                <a:latin typeface="+mn-lt"/>
              </a:rPr>
              <a:t>tables</a:t>
            </a:r>
            <a:r>
              <a:rPr lang="nb-NO" sz="2000">
                <a:solidFill>
                  <a:schemeClr val="bg1">
                    <a:lumMod val="65000"/>
                  </a:schemeClr>
                </a:solidFill>
                <a:latin typeface="+mn-lt"/>
              </a:rPr>
              <a:t> </a:t>
            </a:r>
            <a:endParaRPr lang="nb-NO" sz="2400">
              <a:latin typeface="+mn-lt"/>
            </a:endParaRPr>
          </a:p>
        </p:txBody>
      </p:sp>
      <p:sp>
        <p:nvSpPr>
          <p:cNvPr id="3" name="Content Placeholder 2"/>
          <p:cNvSpPr>
            <a:spLocks noGrp="1"/>
          </p:cNvSpPr>
          <p:nvPr>
            <p:ph sz="quarter" idx="13"/>
          </p:nvPr>
        </p:nvSpPr>
        <p:spPr/>
        <p:txBody>
          <a:bodyPr>
            <a:normAutofit/>
          </a:bodyPr>
          <a:lstStyle/>
          <a:p>
            <a:pPr marL="0" indent="0">
              <a:buNone/>
            </a:pPr>
            <a:r>
              <a:rPr lang="nb-NO" b="1"/>
              <a:t>Hva er beslutningstabeller bra for?</a:t>
            </a:r>
          </a:p>
          <a:p>
            <a:r>
              <a:rPr lang="nb-NO"/>
              <a:t>Finne feil i logikk</a:t>
            </a:r>
          </a:p>
          <a:p>
            <a:pPr lvl="1"/>
            <a:r>
              <a:rPr lang="nb-NO"/>
              <a:t>AND - OR forvekslet</a:t>
            </a:r>
          </a:p>
          <a:p>
            <a:pPr lvl="1"/>
            <a:r>
              <a:rPr lang="nb-NO"/>
              <a:t>Er noen betingelser utelatt?</a:t>
            </a:r>
          </a:p>
          <a:p>
            <a:pPr lvl="1"/>
            <a:r>
              <a:rPr lang="nb-NO"/>
              <a:t>Betingelser feil vei (NOT)</a:t>
            </a:r>
          </a:p>
          <a:p>
            <a:pPr lvl="1"/>
            <a:r>
              <a:rPr lang="nb-NO"/>
              <a:t>Feil sammensetning av betingelser (parenteser)</a:t>
            </a:r>
          </a:p>
          <a:p>
            <a:pPr marL="473075" lvl="1" indent="0">
              <a:buNone/>
            </a:pPr>
            <a:endParaRPr lang="nb-NO"/>
          </a:p>
          <a:p>
            <a:pPr marL="0" indent="0">
              <a:buNone/>
            </a:pPr>
            <a:r>
              <a:rPr lang="nb-NO" b="1"/>
              <a:t>Hva brukes beslutningstabeller til? </a:t>
            </a:r>
          </a:p>
          <a:p>
            <a:r>
              <a:rPr lang="nb-NO"/>
              <a:t>Brukt til å utforske ulike kombinasjoner basert på forhold som kan være riktige eller ikke. </a:t>
            </a:r>
          </a:p>
          <a:p>
            <a:r>
              <a:rPr lang="nb-NO"/>
              <a:t>Hjelper testerne å sikre at alle kombinasjoner er tatt med i beregning. </a:t>
            </a:r>
          </a:p>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102</a:t>
            </a:fld>
            <a:endParaRPr lang="nb-NO"/>
          </a:p>
        </p:txBody>
      </p:sp>
    </p:spTree>
    <p:extLst>
      <p:ext uri="{BB962C8B-B14F-4D97-AF65-F5344CB8AC3E}">
        <p14:creationId xmlns:p14="http://schemas.microsoft.com/office/powerpoint/2010/main" val="3066683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4" name="Title 2"/>
          <p:cNvSpPr txBox="1">
            <a:spLocks/>
          </p:cNvSpPr>
          <p:nvPr/>
        </p:nvSpPr>
        <p:spPr>
          <a:xfrm>
            <a:off x="1223628" y="1844824"/>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defRPr/>
            </a:pPr>
            <a:r>
              <a:rPr lang="nb-NO"/>
              <a:t>	</a:t>
            </a:r>
          </a:p>
        </p:txBody>
      </p:sp>
      <p:sp>
        <p:nvSpPr>
          <p:cNvPr id="5" name="Content Placeholder 1"/>
          <p:cNvSpPr txBox="1">
            <a:spLocks/>
          </p:cNvSpPr>
          <p:nvPr/>
        </p:nvSpPr>
        <p:spPr>
          <a:xfrm>
            <a:off x="611560" y="1742958"/>
            <a:ext cx="7416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400" b="1">
                <a:latin typeface="+mn-lt"/>
              </a:rPr>
              <a:t>Oppgave: Uttak i minibank</a:t>
            </a:r>
            <a:r>
              <a:rPr lang="nb-NO" sz="2400">
                <a:latin typeface="+mn-lt"/>
              </a:rPr>
              <a:t> </a:t>
            </a:r>
          </a:p>
          <a:p>
            <a:pPr marL="0" indent="0">
              <a:buNone/>
              <a:defRPr/>
            </a:pPr>
            <a:r>
              <a:rPr lang="nb-NO" sz="2000" b="1">
                <a:latin typeface="+mn-lt"/>
              </a:rPr>
              <a:t>Forutsetninger</a:t>
            </a:r>
            <a:r>
              <a:rPr lang="nb-NO" sz="2000">
                <a:latin typeface="+mn-lt"/>
              </a:rPr>
              <a:t> </a:t>
            </a:r>
          </a:p>
          <a:p>
            <a:pPr marL="638175" lvl="1" indent="-457200">
              <a:buClr>
                <a:schemeClr val="accent3"/>
              </a:buClr>
              <a:buFont typeface="+mj-lt"/>
              <a:buAutoNum type="arabicPeriod"/>
              <a:defRPr/>
            </a:pPr>
            <a:r>
              <a:rPr lang="nb-NO" sz="2000">
                <a:latin typeface="+mn-lt"/>
              </a:rPr>
              <a:t>Kun gyldige kort kan brukes, ugyldige kort skal avvises (men skal ikke slukes) </a:t>
            </a:r>
          </a:p>
          <a:p>
            <a:pPr marL="638175" lvl="1" indent="-457200">
              <a:buClr>
                <a:schemeClr val="accent3"/>
              </a:buClr>
              <a:buFont typeface="+mj-lt"/>
              <a:buAutoNum type="arabicPeriod"/>
              <a:defRPr/>
            </a:pPr>
            <a:r>
              <a:rPr lang="nb-NO" sz="2000">
                <a:latin typeface="+mn-lt"/>
              </a:rPr>
              <a:t>Du har 3 forsøk på å taste riktig PIN. Hvis du taster feil PIN på 3. forsøk, skal kortet slukes </a:t>
            </a:r>
          </a:p>
          <a:p>
            <a:pPr marL="638175" lvl="1" indent="-457200">
              <a:buClr>
                <a:schemeClr val="accent3"/>
              </a:buClr>
              <a:buFont typeface="+mj-lt"/>
              <a:buAutoNum type="arabicPeriod"/>
              <a:defRPr/>
            </a:pPr>
            <a:r>
              <a:rPr lang="nb-NO" sz="2000">
                <a:latin typeface="+mn-lt"/>
              </a:rPr>
              <a:t>Det er en forutsetning at du har penger på konto for å kunne ta ut penger.</a:t>
            </a:r>
          </a:p>
        </p:txBody>
      </p:sp>
      <p:sp>
        <p:nvSpPr>
          <p:cNvPr id="6" name="Tittel 5"/>
          <p:cNvSpPr>
            <a:spLocks noGrp="1"/>
          </p:cNvSpPr>
          <p:nvPr>
            <p:ph type="title"/>
          </p:nvPr>
        </p:nvSpPr>
        <p:spPr/>
        <p:txBody>
          <a:bodyPr/>
          <a:lstStyle/>
          <a:p>
            <a:r>
              <a:rPr lang="nb-NO" sz="2400">
                <a:solidFill>
                  <a:srgbClr val="DBD9D8">
                    <a:lumMod val="50000"/>
                  </a:srgbClr>
                </a:solidFill>
              </a:rPr>
              <a:t>Black </a:t>
            </a:r>
            <a:r>
              <a:rPr lang="nb-NO" sz="2400" err="1">
                <a:solidFill>
                  <a:srgbClr val="DBD9D8">
                    <a:lumMod val="50000"/>
                  </a:srgbClr>
                </a:solidFill>
              </a:rPr>
              <a:t>box</a:t>
            </a:r>
            <a:r>
              <a:rPr lang="nb-NO" sz="2400">
                <a:solidFill>
                  <a:srgbClr val="DBD9D8">
                    <a:lumMod val="50000"/>
                  </a:srgbClr>
                </a:solidFill>
              </a:rPr>
              <a:t>: beslutningstabelltesting (1/2)</a:t>
            </a:r>
            <a:br>
              <a:rPr lang="nb-NO" sz="2800">
                <a:solidFill>
                  <a:srgbClr val="DBD9D8">
                    <a:lumMod val="50000"/>
                  </a:srgbClr>
                </a:solidFill>
              </a:rPr>
            </a:br>
            <a:r>
              <a:rPr lang="nb-NO" sz="2000" err="1">
                <a:solidFill>
                  <a:schemeClr val="bg1">
                    <a:lumMod val="65000"/>
                  </a:schemeClr>
                </a:solidFill>
              </a:rPr>
              <a:t>Decision</a:t>
            </a:r>
            <a:r>
              <a:rPr lang="nb-NO" sz="2000">
                <a:solidFill>
                  <a:schemeClr val="bg1">
                    <a:lumMod val="65000"/>
                  </a:schemeClr>
                </a:solidFill>
              </a:rPr>
              <a:t> </a:t>
            </a:r>
            <a:r>
              <a:rPr lang="nb-NO" sz="2000" err="1">
                <a:solidFill>
                  <a:schemeClr val="bg1">
                    <a:lumMod val="65000"/>
                  </a:schemeClr>
                </a:solidFill>
              </a:rPr>
              <a:t>tables</a:t>
            </a:r>
            <a:r>
              <a:rPr lang="nb-NO" sz="2000">
                <a:solidFill>
                  <a:schemeClr val="bg1">
                    <a:lumMod val="65000"/>
                  </a:schemeClr>
                </a:solidFill>
              </a:rPr>
              <a:t> </a:t>
            </a:r>
            <a:endParaRPr lang="en-US" sz="2400"/>
          </a:p>
        </p:txBody>
      </p:sp>
    </p:spTree>
    <p:extLst>
      <p:ext uri="{BB962C8B-B14F-4D97-AF65-F5344CB8AC3E}">
        <p14:creationId xmlns:p14="http://schemas.microsoft.com/office/powerpoint/2010/main" val="1761037438"/>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z="2000">
                <a:solidFill>
                  <a:srgbClr val="DBD9D8">
                    <a:lumMod val="50000"/>
                  </a:srgbClr>
                </a:solidFill>
              </a:rPr>
              <a:t>Black </a:t>
            </a:r>
            <a:r>
              <a:rPr lang="nb-NO" sz="2000" err="1">
                <a:solidFill>
                  <a:srgbClr val="DBD9D8">
                    <a:lumMod val="50000"/>
                  </a:srgbClr>
                </a:solidFill>
              </a:rPr>
              <a:t>box</a:t>
            </a:r>
            <a:r>
              <a:rPr lang="nb-NO" sz="2000">
                <a:solidFill>
                  <a:srgbClr val="DBD9D8">
                    <a:lumMod val="50000"/>
                  </a:srgbClr>
                </a:solidFill>
              </a:rPr>
              <a:t>: beslutningstabelltesting (2/2) </a:t>
            </a:r>
            <a:br>
              <a:rPr lang="nb-NO" sz="2400">
                <a:solidFill>
                  <a:srgbClr val="DBD9D8">
                    <a:lumMod val="50000"/>
                  </a:srgbClr>
                </a:solidFill>
              </a:rPr>
            </a:br>
            <a:r>
              <a:rPr lang="nb-NO" sz="1800" err="1">
                <a:solidFill>
                  <a:schemeClr val="bg1">
                    <a:lumMod val="65000"/>
                  </a:schemeClr>
                </a:solidFill>
              </a:rPr>
              <a:t>Decision</a:t>
            </a:r>
            <a:r>
              <a:rPr lang="nb-NO" sz="1800">
                <a:solidFill>
                  <a:schemeClr val="bg1">
                    <a:lumMod val="65000"/>
                  </a:schemeClr>
                </a:solidFill>
              </a:rPr>
              <a:t> </a:t>
            </a:r>
            <a:r>
              <a:rPr lang="nb-NO" sz="1800" err="1">
                <a:solidFill>
                  <a:schemeClr val="bg1">
                    <a:lumMod val="65000"/>
                  </a:schemeClr>
                </a:solidFill>
              </a:rPr>
              <a:t>tables</a:t>
            </a:r>
            <a:r>
              <a:rPr lang="nb-NO" sz="1800">
                <a:solidFill>
                  <a:schemeClr val="bg1">
                    <a:lumMod val="65000"/>
                  </a:schemeClr>
                </a:solidFill>
              </a:rPr>
              <a:t> </a:t>
            </a:r>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104</a:t>
            </a:fld>
            <a:endParaRPr lang="nb-NO"/>
          </a:p>
        </p:txBody>
      </p:sp>
      <p:graphicFrame>
        <p:nvGraphicFramePr>
          <p:cNvPr id="6" name="Table 9"/>
          <p:cNvGraphicFramePr>
            <a:graphicFrameLocks noGrp="1"/>
          </p:cNvGraphicFramePr>
          <p:nvPr>
            <p:extLst>
              <p:ext uri="{D42A27DB-BD31-4B8C-83A1-F6EECF244321}">
                <p14:modId xmlns:p14="http://schemas.microsoft.com/office/powerpoint/2010/main" val="4109186856"/>
              </p:ext>
            </p:extLst>
          </p:nvPr>
        </p:nvGraphicFramePr>
        <p:xfrm>
          <a:off x="474390" y="1628800"/>
          <a:ext cx="7776862" cy="4140468"/>
        </p:xfrm>
        <a:graphic>
          <a:graphicData uri="http://schemas.openxmlformats.org/drawingml/2006/table">
            <a:tbl>
              <a:tblPr/>
              <a:tblGrid>
                <a:gridCol w="2036386">
                  <a:extLst>
                    <a:ext uri="{9D8B030D-6E8A-4147-A177-3AD203B41FA5}">
                      <a16:colId xmlns:a16="http://schemas.microsoft.com/office/drawing/2014/main" val="20000"/>
                    </a:ext>
                  </a:extLst>
                </a:gridCol>
                <a:gridCol w="623383">
                  <a:extLst>
                    <a:ext uri="{9D8B030D-6E8A-4147-A177-3AD203B41FA5}">
                      <a16:colId xmlns:a16="http://schemas.microsoft.com/office/drawing/2014/main" val="20001"/>
                    </a:ext>
                  </a:extLst>
                </a:gridCol>
                <a:gridCol w="623383">
                  <a:extLst>
                    <a:ext uri="{9D8B030D-6E8A-4147-A177-3AD203B41FA5}">
                      <a16:colId xmlns:a16="http://schemas.microsoft.com/office/drawing/2014/main" val="20002"/>
                    </a:ext>
                  </a:extLst>
                </a:gridCol>
                <a:gridCol w="623383">
                  <a:extLst>
                    <a:ext uri="{9D8B030D-6E8A-4147-A177-3AD203B41FA5}">
                      <a16:colId xmlns:a16="http://schemas.microsoft.com/office/drawing/2014/main" val="20003"/>
                    </a:ext>
                  </a:extLst>
                </a:gridCol>
                <a:gridCol w="623383">
                  <a:extLst>
                    <a:ext uri="{9D8B030D-6E8A-4147-A177-3AD203B41FA5}">
                      <a16:colId xmlns:a16="http://schemas.microsoft.com/office/drawing/2014/main" val="20004"/>
                    </a:ext>
                  </a:extLst>
                </a:gridCol>
                <a:gridCol w="623383">
                  <a:extLst>
                    <a:ext uri="{9D8B030D-6E8A-4147-A177-3AD203B41FA5}">
                      <a16:colId xmlns:a16="http://schemas.microsoft.com/office/drawing/2014/main" val="20005"/>
                    </a:ext>
                  </a:extLst>
                </a:gridCol>
                <a:gridCol w="623383">
                  <a:extLst>
                    <a:ext uri="{9D8B030D-6E8A-4147-A177-3AD203B41FA5}">
                      <a16:colId xmlns:a16="http://schemas.microsoft.com/office/drawing/2014/main" val="20006"/>
                    </a:ext>
                  </a:extLst>
                </a:gridCol>
                <a:gridCol w="623383">
                  <a:extLst>
                    <a:ext uri="{9D8B030D-6E8A-4147-A177-3AD203B41FA5}">
                      <a16:colId xmlns:a16="http://schemas.microsoft.com/office/drawing/2014/main" val="20007"/>
                    </a:ext>
                  </a:extLst>
                </a:gridCol>
                <a:gridCol w="1376795">
                  <a:extLst>
                    <a:ext uri="{9D8B030D-6E8A-4147-A177-3AD203B41FA5}">
                      <a16:colId xmlns:a16="http://schemas.microsoft.com/office/drawing/2014/main" val="20008"/>
                    </a:ext>
                  </a:extLst>
                </a:gridCol>
              </a:tblGrid>
              <a:tr h="960664">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1" i="0" u="none" strike="noStrike">
                          <a:solidFill>
                            <a:srgbClr val="0066FF"/>
                          </a:solidFill>
                          <a:latin typeface="Calibri"/>
                        </a:rPr>
                        <a:t>Tilstander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Sjekke begge J og 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06">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1" i="0" u="none" strike="noStrike">
                          <a:solidFill>
                            <a:srgbClr val="0066FF"/>
                          </a:solidFill>
                          <a:latin typeface="Calibri"/>
                        </a:rPr>
                        <a:t>Resultater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endParaRPr lang="nb-NO" sz="1800" b="0"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Tree>
    <p:extLst>
      <p:ext uri="{BB962C8B-B14F-4D97-AF65-F5344CB8AC3E}">
        <p14:creationId xmlns:p14="http://schemas.microsoft.com/office/powerpoint/2010/main" val="420021358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4" name="Rectangle 2"/>
          <p:cNvSpPr txBox="1">
            <a:spLocks noChangeArrowheads="1"/>
          </p:cNvSpPr>
          <p:nvPr/>
        </p:nvSpPr>
        <p:spPr>
          <a:xfrm>
            <a:off x="323528" y="1628800"/>
            <a:ext cx="8305800" cy="13716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lgn="ctr">
              <a:defRPr/>
            </a:pPr>
            <a:endParaRPr lang="en-US" b="1">
              <a:latin typeface="+mn-lt"/>
            </a:endParaRPr>
          </a:p>
        </p:txBody>
      </p:sp>
      <p:graphicFrame>
        <p:nvGraphicFramePr>
          <p:cNvPr id="5" name="Table 9"/>
          <p:cNvGraphicFramePr>
            <a:graphicFrameLocks noGrp="1"/>
          </p:cNvGraphicFramePr>
          <p:nvPr>
            <p:extLst>
              <p:ext uri="{D42A27DB-BD31-4B8C-83A1-F6EECF244321}">
                <p14:modId xmlns:p14="http://schemas.microsoft.com/office/powerpoint/2010/main" val="3797400949"/>
              </p:ext>
            </p:extLst>
          </p:nvPr>
        </p:nvGraphicFramePr>
        <p:xfrm>
          <a:off x="474390" y="1628800"/>
          <a:ext cx="7776862" cy="4140468"/>
        </p:xfrm>
        <a:graphic>
          <a:graphicData uri="http://schemas.openxmlformats.org/drawingml/2006/table">
            <a:tbl>
              <a:tblPr/>
              <a:tblGrid>
                <a:gridCol w="2081386">
                  <a:extLst>
                    <a:ext uri="{9D8B030D-6E8A-4147-A177-3AD203B41FA5}">
                      <a16:colId xmlns:a16="http://schemas.microsoft.com/office/drawing/2014/main" val="20000"/>
                    </a:ext>
                  </a:extLst>
                </a:gridCol>
                <a:gridCol w="578383">
                  <a:extLst>
                    <a:ext uri="{9D8B030D-6E8A-4147-A177-3AD203B41FA5}">
                      <a16:colId xmlns:a16="http://schemas.microsoft.com/office/drawing/2014/main" val="20001"/>
                    </a:ext>
                  </a:extLst>
                </a:gridCol>
                <a:gridCol w="623383">
                  <a:extLst>
                    <a:ext uri="{9D8B030D-6E8A-4147-A177-3AD203B41FA5}">
                      <a16:colId xmlns:a16="http://schemas.microsoft.com/office/drawing/2014/main" val="20002"/>
                    </a:ext>
                  </a:extLst>
                </a:gridCol>
                <a:gridCol w="623383">
                  <a:extLst>
                    <a:ext uri="{9D8B030D-6E8A-4147-A177-3AD203B41FA5}">
                      <a16:colId xmlns:a16="http://schemas.microsoft.com/office/drawing/2014/main" val="20003"/>
                    </a:ext>
                  </a:extLst>
                </a:gridCol>
                <a:gridCol w="623383">
                  <a:extLst>
                    <a:ext uri="{9D8B030D-6E8A-4147-A177-3AD203B41FA5}">
                      <a16:colId xmlns:a16="http://schemas.microsoft.com/office/drawing/2014/main" val="20004"/>
                    </a:ext>
                  </a:extLst>
                </a:gridCol>
                <a:gridCol w="623383">
                  <a:extLst>
                    <a:ext uri="{9D8B030D-6E8A-4147-A177-3AD203B41FA5}">
                      <a16:colId xmlns:a16="http://schemas.microsoft.com/office/drawing/2014/main" val="20005"/>
                    </a:ext>
                  </a:extLst>
                </a:gridCol>
                <a:gridCol w="623383">
                  <a:extLst>
                    <a:ext uri="{9D8B030D-6E8A-4147-A177-3AD203B41FA5}">
                      <a16:colId xmlns:a16="http://schemas.microsoft.com/office/drawing/2014/main" val="20006"/>
                    </a:ext>
                  </a:extLst>
                </a:gridCol>
                <a:gridCol w="623383">
                  <a:extLst>
                    <a:ext uri="{9D8B030D-6E8A-4147-A177-3AD203B41FA5}">
                      <a16:colId xmlns:a16="http://schemas.microsoft.com/office/drawing/2014/main" val="20007"/>
                    </a:ext>
                  </a:extLst>
                </a:gridCol>
                <a:gridCol w="1376795">
                  <a:extLst>
                    <a:ext uri="{9D8B030D-6E8A-4147-A177-3AD203B41FA5}">
                      <a16:colId xmlns:a16="http://schemas.microsoft.com/office/drawing/2014/main" val="20008"/>
                    </a:ext>
                  </a:extLst>
                </a:gridCol>
              </a:tblGrid>
              <a:tr h="960664">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1" i="0" u="none" strike="noStrike">
                          <a:solidFill>
                            <a:srgbClr val="0066FF"/>
                          </a:solidFill>
                          <a:latin typeface="Calibri"/>
                        </a:rPr>
                        <a:t>Tilstander/</a:t>
                      </a:r>
                      <a:r>
                        <a:rPr lang="nb-NO" sz="1800" b="1" i="0" u="none" strike="noStrike" err="1">
                          <a:solidFill>
                            <a:srgbClr val="0066FF"/>
                          </a:solidFill>
                          <a:latin typeface="Calibri"/>
                        </a:rPr>
                        <a:t>Tiltilfeller</a:t>
                      </a:r>
                      <a:endParaRPr lang="nb-NO" sz="1800" b="1" i="0" u="none" strike="noStrike">
                        <a:solidFill>
                          <a:srgbClr val="0066FF"/>
                        </a:solidFill>
                        <a:latin typeface="Calibri"/>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1</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2</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3</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4</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5</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6</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7</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a:solidFill>
                            <a:srgbClr val="0066FF"/>
                          </a:solidFill>
                          <a:latin typeface="Calibri"/>
                        </a:rPr>
                        <a:t>Sjekke begge J og 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Gyldig kort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06">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Første PIN riktig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3 feil PIN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1-2 feil PIN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Penger tilgjengelig</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1" i="0" u="none" strike="noStrike">
                          <a:solidFill>
                            <a:srgbClr val="0066FF"/>
                          </a:solidFill>
                          <a:latin typeface="Calibri"/>
                        </a:rPr>
                        <a:t>Resultater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Avvis kort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Prøv ny PIN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Y</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Sluk kort</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Uttak penger</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6" name="Tittel 5"/>
          <p:cNvSpPr>
            <a:spLocks noGrp="1"/>
          </p:cNvSpPr>
          <p:nvPr>
            <p:ph type="title"/>
          </p:nvPr>
        </p:nvSpPr>
        <p:spPr/>
        <p:txBody>
          <a:bodyPr/>
          <a:lstStyle/>
          <a:p>
            <a:r>
              <a:rPr lang="nb-NO" sz="2400">
                <a:solidFill>
                  <a:srgbClr val="DBD9D8">
                    <a:lumMod val="50000"/>
                  </a:srgbClr>
                </a:solidFill>
              </a:rPr>
              <a:t>Black </a:t>
            </a:r>
            <a:r>
              <a:rPr lang="nb-NO" sz="2400" err="1">
                <a:solidFill>
                  <a:srgbClr val="DBD9D8">
                    <a:lumMod val="50000"/>
                  </a:srgbClr>
                </a:solidFill>
              </a:rPr>
              <a:t>box</a:t>
            </a:r>
            <a:r>
              <a:rPr lang="nb-NO" sz="2400">
                <a:solidFill>
                  <a:srgbClr val="DBD9D8">
                    <a:lumMod val="50000"/>
                  </a:srgbClr>
                </a:solidFill>
              </a:rPr>
              <a:t>: beslutningstabelltesting </a:t>
            </a:r>
            <a:br>
              <a:rPr lang="nb-NO" sz="2800">
                <a:solidFill>
                  <a:srgbClr val="DBD9D8">
                    <a:lumMod val="50000"/>
                  </a:srgbClr>
                </a:solidFill>
              </a:rPr>
            </a:br>
            <a:r>
              <a:rPr lang="nb-NO" sz="2000" err="1">
                <a:solidFill>
                  <a:schemeClr val="bg1">
                    <a:lumMod val="65000"/>
                  </a:schemeClr>
                </a:solidFill>
              </a:rPr>
              <a:t>Decision</a:t>
            </a:r>
            <a:r>
              <a:rPr lang="nb-NO" sz="2000">
                <a:solidFill>
                  <a:schemeClr val="bg1">
                    <a:lumMod val="65000"/>
                  </a:schemeClr>
                </a:solidFill>
              </a:rPr>
              <a:t> </a:t>
            </a:r>
            <a:r>
              <a:rPr lang="nb-NO" sz="2000" err="1">
                <a:solidFill>
                  <a:schemeClr val="bg1">
                    <a:lumMod val="65000"/>
                  </a:schemeClr>
                </a:solidFill>
              </a:rPr>
              <a:t>tables</a:t>
            </a:r>
            <a:r>
              <a:rPr lang="nb-NO" sz="2000">
                <a:solidFill>
                  <a:schemeClr val="bg1">
                    <a:lumMod val="65000"/>
                  </a:schemeClr>
                </a:solidFill>
              </a:rPr>
              <a:t> </a:t>
            </a:r>
            <a:endParaRPr lang="en-US" sz="2400"/>
          </a:p>
        </p:txBody>
      </p:sp>
    </p:spTree>
    <p:extLst>
      <p:ext uri="{BB962C8B-B14F-4D97-AF65-F5344CB8AC3E}">
        <p14:creationId xmlns:p14="http://schemas.microsoft.com/office/powerpoint/2010/main" val="374904283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4" name="Title 5"/>
          <p:cNvSpPr txBox="1">
            <a:spLocks/>
          </p:cNvSpPr>
          <p:nvPr/>
        </p:nvSpPr>
        <p:spPr>
          <a:xfrm>
            <a:off x="474390" y="2060848"/>
            <a:ext cx="7616899"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lgn="ctr">
              <a:defRPr/>
            </a:pPr>
            <a:endParaRPr lang="nb-NO">
              <a:solidFill>
                <a:srgbClr val="DBD9D8">
                  <a:lumMod val="25000"/>
                </a:srgbClr>
              </a:solidFill>
              <a:latin typeface="+mn-lt"/>
            </a:endParaRPr>
          </a:p>
        </p:txBody>
      </p:sp>
      <p:sp>
        <p:nvSpPr>
          <p:cNvPr id="5" name="Content Placeholder 1"/>
          <p:cNvSpPr txBox="1">
            <a:spLocks/>
          </p:cNvSpPr>
          <p:nvPr/>
        </p:nvSpPr>
        <p:spPr>
          <a:xfrm>
            <a:off x="678516" y="1628800"/>
            <a:ext cx="3474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nb-NO" sz="2000">
                <a:latin typeface="+mn-lt"/>
              </a:rPr>
              <a:t>Tester typiske sekvenser av tilstander. </a:t>
            </a:r>
          </a:p>
          <a:p>
            <a:pPr>
              <a:defRPr/>
            </a:pPr>
            <a:r>
              <a:rPr lang="nb-NO" sz="2000">
                <a:latin typeface="+mn-lt"/>
              </a:rPr>
              <a:t>Tester alle tilstander</a:t>
            </a:r>
          </a:p>
          <a:p>
            <a:pPr>
              <a:defRPr/>
            </a:pPr>
            <a:r>
              <a:rPr lang="nb-NO" sz="2000">
                <a:latin typeface="+mn-lt"/>
              </a:rPr>
              <a:t>Tester alle overganger </a:t>
            </a:r>
          </a:p>
          <a:p>
            <a:pPr>
              <a:defRPr/>
            </a:pPr>
            <a:r>
              <a:rPr lang="nb-NO" sz="2000">
                <a:latin typeface="+mn-lt"/>
              </a:rPr>
              <a:t>Tester alle sekvenser av overganger. </a:t>
            </a:r>
          </a:p>
          <a:p>
            <a:pPr>
              <a:defRPr/>
            </a:pPr>
            <a:r>
              <a:rPr lang="nb-NO" sz="2000">
                <a:latin typeface="+mn-lt"/>
              </a:rPr>
              <a:t>Tester ugyldige overganger og tilstander. </a:t>
            </a:r>
          </a:p>
          <a:p>
            <a:pPr>
              <a:defRPr/>
            </a:pPr>
            <a:endParaRPr lang="nb-NO" sz="2000"/>
          </a:p>
        </p:txBody>
      </p:sp>
      <p:sp>
        <p:nvSpPr>
          <p:cNvPr id="3" name="Tittel 2"/>
          <p:cNvSpPr>
            <a:spLocks noGrp="1"/>
          </p:cNvSpPr>
          <p:nvPr>
            <p:ph type="title"/>
          </p:nvPr>
        </p:nvSpPr>
        <p:spPr/>
        <p:txBody>
          <a:bodyPr/>
          <a:lstStyle/>
          <a:p>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a:t>
            </a:r>
            <a:r>
              <a:rPr lang="nb-NO" sz="2400">
                <a:solidFill>
                  <a:srgbClr val="DBD9D8">
                    <a:lumMod val="50000"/>
                  </a:srgbClr>
                </a:solidFill>
              </a:rPr>
              <a:t>Tilstandsbasert testing </a:t>
            </a:r>
            <a:br>
              <a:rPr lang="nb-NO" sz="4000">
                <a:solidFill>
                  <a:srgbClr val="DBD9D8">
                    <a:lumMod val="50000"/>
                  </a:srgbClr>
                </a:solidFill>
              </a:rPr>
            </a:br>
            <a:r>
              <a:rPr lang="nb-NO" sz="2000">
                <a:solidFill>
                  <a:schemeClr val="bg1">
                    <a:lumMod val="65000"/>
                  </a:schemeClr>
                </a:solidFill>
              </a:rPr>
              <a:t>State </a:t>
            </a:r>
            <a:r>
              <a:rPr lang="nb-NO" sz="2000" err="1">
                <a:solidFill>
                  <a:schemeClr val="bg1">
                    <a:lumMod val="65000"/>
                  </a:schemeClr>
                </a:solidFill>
              </a:rPr>
              <a:t>transition</a:t>
            </a:r>
            <a:r>
              <a:rPr lang="nb-NO" sz="2000">
                <a:solidFill>
                  <a:schemeClr val="bg1">
                    <a:lumMod val="65000"/>
                  </a:schemeClr>
                </a:solidFill>
              </a:rPr>
              <a:t> testing</a:t>
            </a:r>
            <a:endParaRPr lang="en-US"/>
          </a:p>
        </p:txBody>
      </p:sp>
      <p:pic>
        <p:nvPicPr>
          <p:cNvPr id="8" name="Bilde 7"/>
          <p:cNvPicPr>
            <a:picLocks noChangeAspect="1"/>
          </p:cNvPicPr>
          <p:nvPr/>
        </p:nvPicPr>
        <p:blipFill>
          <a:blip r:embed="rId3"/>
          <a:stretch>
            <a:fillRect/>
          </a:stretch>
        </p:blipFill>
        <p:spPr>
          <a:xfrm>
            <a:off x="4339910" y="1628800"/>
            <a:ext cx="4286250" cy="3257550"/>
          </a:xfrm>
          <a:prstGeom prst="rect">
            <a:avLst/>
          </a:prstGeom>
        </p:spPr>
      </p:pic>
    </p:spTree>
    <p:extLst>
      <p:ext uri="{BB962C8B-B14F-4D97-AF65-F5344CB8AC3E}">
        <p14:creationId xmlns:p14="http://schemas.microsoft.com/office/powerpoint/2010/main" val="239402604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5CE045-340E-4285-BB7D-E782E00A0614}" type="datetime1">
              <a:rPr lang="en-GB" smtClean="0">
                <a:solidFill>
                  <a:srgbClr val="494A4B"/>
                </a:solidFill>
                <a:latin typeface="Arial"/>
              </a:rPr>
              <a:pPr/>
              <a:t>20/09/2018</a:t>
            </a:fld>
            <a:endParaRPr lang="en-GB">
              <a:solidFill>
                <a:srgbClr val="494A4B"/>
              </a:solidFill>
              <a:latin typeface="Arial"/>
            </a:endParaRPr>
          </a:p>
        </p:txBody>
      </p:sp>
      <p:sp>
        <p:nvSpPr>
          <p:cNvPr id="4" name="Title 2"/>
          <p:cNvSpPr txBox="1">
            <a:spLocks/>
          </p:cNvSpPr>
          <p:nvPr/>
        </p:nvSpPr>
        <p:spPr>
          <a:xfrm>
            <a:off x="810580" y="1750001"/>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lgn="ctr">
              <a:defRPr/>
            </a:pPr>
            <a:endParaRPr lang="nb-NO">
              <a:solidFill>
                <a:srgbClr val="DBD9D8">
                  <a:lumMod val="25000"/>
                </a:srgbClr>
              </a:solidFill>
              <a:latin typeface="+mn-lt"/>
            </a:endParaRPr>
          </a:p>
        </p:txBody>
      </p:sp>
      <p:pic>
        <p:nvPicPr>
          <p:cNvPr id="6" name="Bilde 5"/>
          <p:cNvPicPr>
            <a:picLocks noChangeAspect="1"/>
          </p:cNvPicPr>
          <p:nvPr/>
        </p:nvPicPr>
        <p:blipFill>
          <a:blip r:embed="rId2"/>
          <a:stretch>
            <a:fillRect/>
          </a:stretch>
        </p:blipFill>
        <p:spPr>
          <a:xfrm>
            <a:off x="845586" y="2148689"/>
            <a:ext cx="7115497" cy="3367763"/>
          </a:xfrm>
          <a:prstGeom prst="rect">
            <a:avLst/>
          </a:prstGeom>
        </p:spPr>
      </p:pic>
      <p:sp>
        <p:nvSpPr>
          <p:cNvPr id="7" name="Tittel 6"/>
          <p:cNvSpPr>
            <a:spLocks noGrp="1"/>
          </p:cNvSpPr>
          <p:nvPr>
            <p:ph type="title"/>
          </p:nvPr>
        </p:nvSpPr>
        <p:spPr/>
        <p:txBody>
          <a:bodyPr/>
          <a:lstStyle/>
          <a:p>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a:t>
            </a:r>
            <a:r>
              <a:rPr lang="nb-NO" sz="2400">
                <a:solidFill>
                  <a:srgbClr val="DBD9D8">
                    <a:lumMod val="50000"/>
                  </a:srgbClr>
                </a:solidFill>
              </a:rPr>
              <a:t>Tilstandsbasert testing </a:t>
            </a:r>
            <a:br>
              <a:rPr lang="nb-NO" sz="4000">
                <a:solidFill>
                  <a:srgbClr val="DBD9D8">
                    <a:lumMod val="50000"/>
                  </a:srgbClr>
                </a:solidFill>
              </a:rPr>
            </a:br>
            <a:r>
              <a:rPr lang="nb-NO" sz="2000">
                <a:solidFill>
                  <a:schemeClr val="bg1">
                    <a:lumMod val="65000"/>
                  </a:schemeClr>
                </a:solidFill>
              </a:rPr>
              <a:t>State </a:t>
            </a:r>
            <a:r>
              <a:rPr lang="nb-NO" sz="2000" err="1">
                <a:solidFill>
                  <a:schemeClr val="bg1">
                    <a:lumMod val="65000"/>
                  </a:schemeClr>
                </a:solidFill>
              </a:rPr>
              <a:t>transition</a:t>
            </a:r>
            <a:r>
              <a:rPr lang="nb-NO" sz="2000">
                <a:solidFill>
                  <a:schemeClr val="bg1">
                    <a:lumMod val="65000"/>
                  </a:schemeClr>
                </a:solidFill>
              </a:rPr>
              <a:t> testing</a:t>
            </a:r>
            <a:endParaRPr lang="en-US"/>
          </a:p>
        </p:txBody>
      </p:sp>
    </p:spTree>
    <p:extLst>
      <p:ext uri="{BB962C8B-B14F-4D97-AF65-F5344CB8AC3E}">
        <p14:creationId xmlns:p14="http://schemas.microsoft.com/office/powerpoint/2010/main" val="27418207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439" y="190697"/>
            <a:ext cx="8045374" cy="446707"/>
          </a:xfrm>
        </p:spPr>
        <p:txBody>
          <a:bodyPr/>
          <a:lstStyle/>
          <a:p>
            <a:r>
              <a:rPr lang="nb-NO" sz="2000">
                <a:solidFill>
                  <a:srgbClr val="DBD9D8">
                    <a:lumMod val="25000"/>
                  </a:srgbClr>
                </a:solidFill>
              </a:rPr>
              <a:t>Oppgave: </a:t>
            </a:r>
            <a:r>
              <a:rPr lang="nb-NO" sz="2000" err="1">
                <a:solidFill>
                  <a:srgbClr val="DBD9D8">
                    <a:lumMod val="25000"/>
                  </a:srgbClr>
                </a:solidFill>
              </a:rPr>
              <a:t>state</a:t>
            </a:r>
            <a:r>
              <a:rPr lang="nb-NO" sz="2000">
                <a:solidFill>
                  <a:srgbClr val="DBD9D8">
                    <a:lumMod val="25000"/>
                  </a:srgbClr>
                </a:solidFill>
              </a:rPr>
              <a:t> </a:t>
            </a:r>
            <a:r>
              <a:rPr lang="nb-NO" sz="2000" err="1">
                <a:solidFill>
                  <a:srgbClr val="DBD9D8">
                    <a:lumMod val="25000"/>
                  </a:srgbClr>
                </a:solidFill>
              </a:rPr>
              <a:t>transition</a:t>
            </a:r>
            <a:r>
              <a:rPr lang="nb-NO" sz="2000">
                <a:solidFill>
                  <a:srgbClr val="DBD9D8">
                    <a:lumMod val="25000"/>
                  </a:srgbClr>
                </a:solidFill>
              </a:rPr>
              <a:t> testing</a:t>
            </a:r>
            <a:endParaRPr lang="nb-NO"/>
          </a:p>
        </p:txBody>
      </p:sp>
      <p:sp>
        <p:nvSpPr>
          <p:cNvPr id="3" name="Content Placeholder 2"/>
          <p:cNvSpPr>
            <a:spLocks noGrp="1"/>
          </p:cNvSpPr>
          <p:nvPr>
            <p:ph sz="quarter" idx="13"/>
          </p:nvPr>
        </p:nvSpPr>
        <p:spPr>
          <a:xfrm>
            <a:off x="472044" y="4854032"/>
            <a:ext cx="8088312" cy="1872679"/>
          </a:xfrm>
        </p:spPr>
        <p:txBody>
          <a:bodyPr/>
          <a:lstStyle/>
          <a:p>
            <a:r>
              <a:rPr lang="nb-NO"/>
              <a:t>Hvilken av de følgende dekker alle </a:t>
            </a:r>
            <a:r>
              <a:rPr lang="nb-NO" err="1"/>
              <a:t>transitions</a:t>
            </a:r>
            <a:r>
              <a:rPr lang="nb-NO"/>
              <a:t>?</a:t>
            </a:r>
          </a:p>
          <a:p>
            <a:pPr marL="815975" lvl="1" indent="-342900">
              <a:buFont typeface="+mj-lt"/>
              <a:buAutoNum type="alphaLcParenR"/>
            </a:pPr>
            <a:r>
              <a:rPr lang="nb-NO"/>
              <a:t>A B C D E F G </a:t>
            </a:r>
          </a:p>
          <a:p>
            <a:pPr marL="815975" lvl="1" indent="-342900">
              <a:buFont typeface="+mj-lt"/>
              <a:buAutoNum type="alphaLcParenR"/>
            </a:pPr>
            <a:r>
              <a:rPr lang="nb-NO"/>
              <a:t>A B D B C E F G </a:t>
            </a:r>
          </a:p>
          <a:p>
            <a:pPr marL="815975" lvl="1" indent="-342900">
              <a:buFont typeface="+mj-lt"/>
              <a:buAutoNum type="alphaLcParenR"/>
            </a:pPr>
            <a:r>
              <a:rPr lang="nb-NO"/>
              <a:t>A B C D E F G</a:t>
            </a:r>
          </a:p>
          <a:p>
            <a:pPr marL="815975" lvl="1" indent="-342900">
              <a:buFont typeface="+mj-lt"/>
              <a:buAutoNum type="alphaLcParenR"/>
            </a:pPr>
            <a:r>
              <a:rPr lang="nb-NO"/>
              <a:t>A B D B C E A B C E F G</a:t>
            </a:r>
          </a:p>
        </p:txBody>
      </p:sp>
      <p:sp>
        <p:nvSpPr>
          <p:cNvPr id="5" name="Slide Number Placeholder 4"/>
          <p:cNvSpPr>
            <a:spLocks noGrp="1"/>
          </p:cNvSpPr>
          <p:nvPr>
            <p:ph type="sldNum" sz="quarter" idx="4"/>
          </p:nvPr>
        </p:nvSpPr>
        <p:spPr/>
        <p:txBody>
          <a:bodyPr/>
          <a:lstStyle/>
          <a:p>
            <a:fld id="{5279AF0B-2D84-CD41-8CAF-017061CB9833}" type="slidenum">
              <a:rPr lang="nb-NO" smtClean="0"/>
              <a:pPr/>
              <a:t>108</a:t>
            </a:fld>
            <a:endParaRPr lang="nb-NO"/>
          </a:p>
        </p:txBody>
      </p:sp>
      <p:sp>
        <p:nvSpPr>
          <p:cNvPr id="8" name="Oval 7"/>
          <p:cNvSpPr/>
          <p:nvPr/>
        </p:nvSpPr>
        <p:spPr>
          <a:xfrm>
            <a:off x="1258527" y="1570513"/>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S1</a:t>
            </a:r>
          </a:p>
        </p:txBody>
      </p:sp>
      <p:sp>
        <p:nvSpPr>
          <p:cNvPr id="9" name="Oval 8"/>
          <p:cNvSpPr/>
          <p:nvPr/>
        </p:nvSpPr>
        <p:spPr>
          <a:xfrm>
            <a:off x="2955200" y="1570513"/>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S2</a:t>
            </a:r>
          </a:p>
        </p:txBody>
      </p:sp>
      <p:sp>
        <p:nvSpPr>
          <p:cNvPr id="10" name="Oval 9"/>
          <p:cNvSpPr/>
          <p:nvPr/>
        </p:nvSpPr>
        <p:spPr>
          <a:xfrm>
            <a:off x="4651873" y="1570513"/>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S3</a:t>
            </a:r>
          </a:p>
        </p:txBody>
      </p:sp>
      <p:sp>
        <p:nvSpPr>
          <p:cNvPr id="11" name="Oval 10"/>
          <p:cNvSpPr/>
          <p:nvPr/>
        </p:nvSpPr>
        <p:spPr>
          <a:xfrm>
            <a:off x="6348546" y="1570513"/>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S4</a:t>
            </a:r>
          </a:p>
        </p:txBody>
      </p:sp>
      <p:sp>
        <p:nvSpPr>
          <p:cNvPr id="12" name="Oval 11"/>
          <p:cNvSpPr/>
          <p:nvPr/>
        </p:nvSpPr>
        <p:spPr>
          <a:xfrm>
            <a:off x="1258527" y="3392511"/>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S5</a:t>
            </a:r>
          </a:p>
        </p:txBody>
      </p:sp>
      <p:sp>
        <p:nvSpPr>
          <p:cNvPr id="13" name="Oval 12"/>
          <p:cNvSpPr/>
          <p:nvPr/>
        </p:nvSpPr>
        <p:spPr>
          <a:xfrm>
            <a:off x="2954095" y="3392511"/>
            <a:ext cx="871736" cy="871736"/>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a:t>S6</a:t>
            </a:r>
          </a:p>
        </p:txBody>
      </p:sp>
      <p:sp>
        <p:nvSpPr>
          <p:cNvPr id="20" name="Curved Down Arrow 19"/>
          <p:cNvSpPr/>
          <p:nvPr/>
        </p:nvSpPr>
        <p:spPr>
          <a:xfrm>
            <a:off x="1795115" y="1066457"/>
            <a:ext cx="1437445" cy="504056"/>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1" name="Curved Down Arrow 20"/>
          <p:cNvSpPr/>
          <p:nvPr/>
        </p:nvSpPr>
        <p:spPr>
          <a:xfrm>
            <a:off x="3650296" y="1066457"/>
            <a:ext cx="1437445" cy="504056"/>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2" name="Curved Down Arrow 21"/>
          <p:cNvSpPr/>
          <p:nvPr/>
        </p:nvSpPr>
        <p:spPr>
          <a:xfrm>
            <a:off x="5346969" y="1027017"/>
            <a:ext cx="1437445" cy="504056"/>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3" name="Curved Down Arrow 22"/>
          <p:cNvSpPr/>
          <p:nvPr/>
        </p:nvSpPr>
        <p:spPr>
          <a:xfrm flipH="1" flipV="1">
            <a:off x="3650296" y="2481689"/>
            <a:ext cx="1272471" cy="446206"/>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4" name="Curved Up Arrow 23"/>
          <p:cNvSpPr/>
          <p:nvPr/>
        </p:nvSpPr>
        <p:spPr>
          <a:xfrm flipH="1">
            <a:off x="1694395" y="2514213"/>
            <a:ext cx="5081142" cy="803295"/>
          </a:xfrm>
          <a:prstGeom prst="curvedUp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5" name="Curved Down Arrow 24"/>
          <p:cNvSpPr/>
          <p:nvPr/>
        </p:nvSpPr>
        <p:spPr>
          <a:xfrm flipV="1">
            <a:off x="1970642" y="4282635"/>
            <a:ext cx="1419321" cy="497701"/>
          </a:xfrm>
          <a:prstGeom prst="curved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solidFill>
                <a:schemeClr val="tx1"/>
              </a:solidFill>
            </a:endParaRPr>
          </a:p>
        </p:txBody>
      </p:sp>
      <p:sp>
        <p:nvSpPr>
          <p:cNvPr id="26" name="Down Arrow 25"/>
          <p:cNvSpPr/>
          <p:nvPr/>
        </p:nvSpPr>
        <p:spPr>
          <a:xfrm>
            <a:off x="1547664" y="2481689"/>
            <a:ext cx="247451" cy="910822"/>
          </a:xfrm>
          <a:prstGeom prst="downArrow">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27" name="Rectangle 26"/>
          <p:cNvSpPr/>
          <p:nvPr/>
        </p:nvSpPr>
        <p:spPr>
          <a:xfrm>
            <a:off x="2281256" y="977689"/>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A</a:t>
            </a:r>
          </a:p>
        </p:txBody>
      </p:sp>
      <p:sp>
        <p:nvSpPr>
          <p:cNvPr id="28" name="Rectangle 27"/>
          <p:cNvSpPr/>
          <p:nvPr/>
        </p:nvSpPr>
        <p:spPr>
          <a:xfrm>
            <a:off x="4101484" y="983427"/>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B</a:t>
            </a:r>
          </a:p>
        </p:txBody>
      </p:sp>
      <p:sp>
        <p:nvSpPr>
          <p:cNvPr id="29" name="Rectangle 28"/>
          <p:cNvSpPr/>
          <p:nvPr/>
        </p:nvSpPr>
        <p:spPr>
          <a:xfrm>
            <a:off x="5804216" y="954379"/>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C</a:t>
            </a:r>
          </a:p>
        </p:txBody>
      </p:sp>
      <p:sp>
        <p:nvSpPr>
          <p:cNvPr id="30" name="Rectangle 29"/>
          <p:cNvSpPr/>
          <p:nvPr/>
        </p:nvSpPr>
        <p:spPr>
          <a:xfrm>
            <a:off x="4101484" y="2436960"/>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D</a:t>
            </a:r>
          </a:p>
        </p:txBody>
      </p:sp>
      <p:sp>
        <p:nvSpPr>
          <p:cNvPr id="31" name="Rectangle 30"/>
          <p:cNvSpPr/>
          <p:nvPr/>
        </p:nvSpPr>
        <p:spPr>
          <a:xfrm>
            <a:off x="4101484" y="3268205"/>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E</a:t>
            </a:r>
          </a:p>
        </p:txBody>
      </p:sp>
      <p:sp>
        <p:nvSpPr>
          <p:cNvPr id="32" name="Rectangle 31"/>
          <p:cNvSpPr/>
          <p:nvPr/>
        </p:nvSpPr>
        <p:spPr>
          <a:xfrm>
            <a:off x="1125449" y="2526808"/>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F</a:t>
            </a:r>
          </a:p>
        </p:txBody>
      </p:sp>
      <p:sp>
        <p:nvSpPr>
          <p:cNvPr id="33" name="Rectangle 32"/>
          <p:cNvSpPr/>
          <p:nvPr/>
        </p:nvSpPr>
        <p:spPr>
          <a:xfrm>
            <a:off x="2472944" y="4270220"/>
            <a:ext cx="414716" cy="461665"/>
          </a:xfrm>
          <a:prstGeom prst="rect">
            <a:avLst/>
          </a:prstGeom>
          <a:noFill/>
        </p:spPr>
        <p:txBody>
          <a:bodyPr wrap="square" lIns="91440" tIns="45720" rIns="91440" bIns="45720">
            <a:spAutoFit/>
          </a:bodyPr>
          <a:lstStyle/>
          <a:p>
            <a:pPr algn="ctr"/>
            <a:r>
              <a:rPr lang="en-US" sz="2400">
                <a:ln w="0"/>
                <a:effectLst>
                  <a:outerShdw blurRad="38100" dist="19050" dir="2700000" algn="tl" rotWithShape="0">
                    <a:schemeClr val="dk1">
                      <a:alpha val="40000"/>
                    </a:schemeClr>
                  </a:outerShdw>
                </a:effectLst>
              </a:rPr>
              <a:t>G</a:t>
            </a:r>
          </a:p>
        </p:txBody>
      </p:sp>
    </p:spTree>
    <p:extLst>
      <p:ext uri="{BB962C8B-B14F-4D97-AF65-F5344CB8AC3E}">
        <p14:creationId xmlns:p14="http://schemas.microsoft.com/office/powerpoint/2010/main" val="442378358"/>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7"/>
          <p:cNvPicPr>
            <a:picLocks noGrp="1" noChangeAspect="1"/>
          </p:cNvPicPr>
          <p:nvPr>
            <p:ph sz="quarter" idx="14"/>
          </p:nvPr>
        </p:nvPicPr>
        <p:blipFill>
          <a:blip r:embed="rId3">
            <a:extLst>
              <a:ext uri="{28A0092B-C50C-407E-A947-70E740481C1C}">
                <a14:useLocalDpi xmlns:a14="http://schemas.microsoft.com/office/drawing/2010/main" val="0"/>
              </a:ext>
            </a:extLst>
          </a:blip>
          <a:stretch>
            <a:fillRect/>
          </a:stretch>
        </p:blipFill>
        <p:spPr>
          <a:xfrm>
            <a:off x="5597212" y="1340768"/>
            <a:ext cx="2992601" cy="3096344"/>
          </a:xfrm>
        </p:spPr>
      </p:pic>
      <p:sp>
        <p:nvSpPr>
          <p:cNvPr id="6" name="Content Placeholder 5"/>
          <p:cNvSpPr>
            <a:spLocks noGrp="1"/>
          </p:cNvSpPr>
          <p:nvPr>
            <p:ph idx="1"/>
          </p:nvPr>
        </p:nvSpPr>
        <p:spPr>
          <a:xfrm>
            <a:off x="348792" y="1340768"/>
            <a:ext cx="5136181" cy="4678588"/>
          </a:xfrm>
        </p:spPr>
        <p:txBody>
          <a:bodyPr/>
          <a:lstStyle/>
          <a:p>
            <a:r>
              <a:rPr lang="nb-NO"/>
              <a:t>Beskriver samhandling mellom deltagere (brukere og </a:t>
            </a:r>
            <a:r>
              <a:rPr lang="nb-NO" err="1"/>
              <a:t>subsystemer</a:t>
            </a:r>
            <a:r>
              <a:rPr lang="nb-NO"/>
              <a:t>)</a:t>
            </a:r>
          </a:p>
          <a:p>
            <a:pPr lvl="1"/>
            <a:r>
              <a:rPr lang="nb-NO"/>
              <a:t>Basert på faktisk sannsynlig bruk</a:t>
            </a:r>
          </a:p>
          <a:p>
            <a:r>
              <a:rPr lang="nb-NO"/>
              <a:t>Har forhåndsbetingelser og avslutningstilstand</a:t>
            </a:r>
          </a:p>
          <a:p>
            <a:r>
              <a:rPr lang="nb-NO" err="1"/>
              <a:t>Hovedflyt</a:t>
            </a:r>
            <a:r>
              <a:rPr lang="nb-NO"/>
              <a:t> og alternativ flyt</a:t>
            </a:r>
          </a:p>
          <a:p>
            <a:pPr marL="0" indent="0">
              <a:buNone/>
            </a:pPr>
            <a:endParaRPr lang="nb-NO"/>
          </a:p>
        </p:txBody>
      </p:sp>
      <p:sp>
        <p:nvSpPr>
          <p:cNvPr id="2" name="Title 1"/>
          <p:cNvSpPr>
            <a:spLocks noGrp="1"/>
          </p:cNvSpPr>
          <p:nvPr>
            <p:ph type="title"/>
          </p:nvPr>
        </p:nvSpPr>
        <p:spPr/>
        <p:txBody>
          <a:bodyPr/>
          <a:lstStyle/>
          <a:p>
            <a:r>
              <a:rPr lang="nb-NO"/>
              <a:t>Brukstilfelletesting</a:t>
            </a:r>
            <a:br>
              <a:rPr lang="nb-NO"/>
            </a:br>
            <a:r>
              <a:rPr lang="nb-NO" sz="1800" err="1">
                <a:solidFill>
                  <a:schemeClr val="bg1">
                    <a:lumMod val="65000"/>
                  </a:schemeClr>
                </a:solidFill>
              </a:rPr>
              <a:t>Use</a:t>
            </a:r>
            <a:r>
              <a:rPr lang="nb-NO" sz="1800">
                <a:solidFill>
                  <a:schemeClr val="bg1">
                    <a:lumMod val="65000"/>
                  </a:schemeClr>
                </a:solidFill>
              </a:rPr>
              <a:t> case</a:t>
            </a:r>
          </a:p>
        </p:txBody>
      </p:sp>
      <p:sp>
        <p:nvSpPr>
          <p:cNvPr id="4" name="Footer Placeholder 3"/>
          <p:cNvSpPr>
            <a:spLocks noGrp="1"/>
          </p:cNvSpPr>
          <p:nvPr>
            <p:ph type="ftr" sz="quarter" idx="11"/>
          </p:nvPr>
        </p:nvSpPr>
        <p:spPr>
          <a:xfrm>
            <a:off x="6732240" y="6477299"/>
            <a:ext cx="2895600" cy="216024"/>
          </a:xfrm>
        </p:spPr>
        <p:txBody>
          <a:bodyPr/>
          <a:lstStyle/>
          <a:p>
            <a:r>
              <a:rPr lang="nb-NO" err="1"/>
              <a:t>Bildecredit</a:t>
            </a:r>
            <a:r>
              <a:rPr lang="nb-NO"/>
              <a:t>: lucidchart.com</a:t>
            </a:r>
          </a:p>
        </p:txBody>
      </p:sp>
      <p:sp>
        <p:nvSpPr>
          <p:cNvPr id="5" name="Slide Number Placeholder 4"/>
          <p:cNvSpPr>
            <a:spLocks noGrp="1"/>
          </p:cNvSpPr>
          <p:nvPr>
            <p:ph type="sldNum" sz="quarter" idx="12"/>
          </p:nvPr>
        </p:nvSpPr>
        <p:spPr/>
        <p:txBody>
          <a:bodyPr/>
          <a:lstStyle/>
          <a:p>
            <a:fld id="{5279AF0B-2D84-CD41-8CAF-017061CB9833}" type="slidenum">
              <a:rPr lang="nb-NO" smtClean="0"/>
              <a:pPr/>
              <a:t>109</a:t>
            </a:fld>
            <a:endParaRPr lang="nb-NO"/>
          </a:p>
        </p:txBody>
      </p:sp>
    </p:spTree>
    <p:extLst>
      <p:ext uri="{BB962C8B-B14F-4D97-AF65-F5344CB8AC3E}">
        <p14:creationId xmlns:p14="http://schemas.microsoft.com/office/powerpoint/2010/main" val="3643680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Forventningsstyring hos kunden</a:t>
            </a:r>
          </a:p>
        </p:txBody>
      </p:sp>
      <p:pic>
        <p:nvPicPr>
          <p:cNvPr id="7" name="Content Placeholder 6"/>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47564" y="1772816"/>
            <a:ext cx="3455999" cy="2457599"/>
          </a:xfrm>
        </p:spPr>
      </p:pic>
      <p:sp>
        <p:nvSpPr>
          <p:cNvPr id="4" name="Footer Placeholder 3"/>
          <p:cNvSpPr>
            <a:spLocks noGrp="1"/>
          </p:cNvSpPr>
          <p:nvPr>
            <p:ph type="ftr" sz="quarter" idx="3"/>
          </p:nvPr>
        </p:nvSpPr>
        <p:spPr/>
        <p:txBody>
          <a:bodyPr/>
          <a:lstStyle/>
          <a:p>
            <a:r>
              <a:rPr lang="nb-NO"/>
              <a:t>Credits: hest.no, eveningnews24.co.uk</a:t>
            </a:r>
          </a:p>
        </p:txBody>
      </p:sp>
      <p:sp>
        <p:nvSpPr>
          <p:cNvPr id="5" name="Slide Number Placeholder 4"/>
          <p:cNvSpPr>
            <a:spLocks noGrp="1"/>
          </p:cNvSpPr>
          <p:nvPr>
            <p:ph type="sldNum" sz="quarter" idx="4"/>
          </p:nvPr>
        </p:nvSpPr>
        <p:spPr/>
        <p:txBody>
          <a:bodyPr/>
          <a:lstStyle/>
          <a:p>
            <a:fld id="{5279AF0B-2D84-CD41-8CAF-017061CB9833}" type="slidenum">
              <a:rPr lang="nb-NO" smtClean="0"/>
              <a:pPr/>
              <a:t>11</a:t>
            </a:fld>
            <a:endParaRPr lang="nb-NO"/>
          </a:p>
        </p:txBody>
      </p:sp>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1785462"/>
            <a:ext cx="4169668" cy="2432306"/>
          </a:xfrm>
          <a:prstGeom prst="rect">
            <a:avLst/>
          </a:prstGeom>
        </p:spPr>
      </p:pic>
    </p:spTree>
    <p:extLst>
      <p:ext uri="{BB962C8B-B14F-4D97-AF65-F5344CB8AC3E}">
        <p14:creationId xmlns:p14="http://schemas.microsoft.com/office/powerpoint/2010/main" val="3680963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5CE045-340E-4285-BB7D-E782E00A0614}" type="datetime1">
              <a:rPr lang="en-GB" smtClean="0">
                <a:solidFill>
                  <a:srgbClr val="494A4B"/>
                </a:solidFill>
                <a:latin typeface="Arial"/>
              </a:rPr>
              <a:pPr/>
              <a:t>20/09/2018</a:t>
            </a:fld>
            <a:endParaRPr lang="en-GB">
              <a:solidFill>
                <a:srgbClr val="494A4B"/>
              </a:solidFill>
              <a:latin typeface="Arial"/>
            </a:endParaRPr>
          </a:p>
        </p:txBody>
      </p:sp>
      <p:sp>
        <p:nvSpPr>
          <p:cNvPr id="6" name="Content Placeholder 2"/>
          <p:cNvSpPr txBox="1">
            <a:spLocks/>
          </p:cNvSpPr>
          <p:nvPr/>
        </p:nvSpPr>
        <p:spPr>
          <a:xfrm>
            <a:off x="544439" y="1493295"/>
            <a:ext cx="6979889" cy="496855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b="1">
                <a:latin typeface="+mn-lt"/>
              </a:rPr>
              <a:t>WHITE BOX</a:t>
            </a:r>
          </a:p>
          <a:p>
            <a:pPr>
              <a:buFont typeface="Arial" pitchFamily="34" charset="0"/>
              <a:buNone/>
              <a:defRPr/>
            </a:pPr>
            <a:r>
              <a:rPr lang="nb-NO" b="1">
                <a:latin typeface="+mn-lt"/>
              </a:rPr>
              <a:t>Strukturbasert</a:t>
            </a:r>
          </a:p>
          <a:p>
            <a:pPr>
              <a:buClr>
                <a:schemeClr val="accent3"/>
              </a:buClr>
              <a:defRPr/>
            </a:pPr>
            <a:r>
              <a:rPr lang="nb-NO">
                <a:latin typeface="+mn-lt"/>
              </a:rPr>
              <a:t>Programinstruksjonstesting og dekning (statement testing and </a:t>
            </a:r>
            <a:r>
              <a:rPr lang="nb-NO" err="1">
                <a:latin typeface="+mn-lt"/>
              </a:rPr>
              <a:t>coverage</a:t>
            </a:r>
            <a:r>
              <a:rPr lang="nb-NO">
                <a:latin typeface="+mn-lt"/>
              </a:rPr>
              <a:t>)</a:t>
            </a:r>
          </a:p>
          <a:p>
            <a:pPr>
              <a:buClr>
                <a:schemeClr val="accent3"/>
              </a:buClr>
              <a:defRPr/>
            </a:pPr>
            <a:r>
              <a:rPr lang="da-DK">
                <a:latin typeface="+mn-lt"/>
              </a:rPr>
              <a:t>Forgrenings- /</a:t>
            </a:r>
            <a:r>
              <a:rPr lang="da-DK" err="1">
                <a:latin typeface="+mn-lt"/>
              </a:rPr>
              <a:t>beslutningstesting</a:t>
            </a:r>
            <a:r>
              <a:rPr lang="da-DK">
                <a:latin typeface="+mn-lt"/>
              </a:rPr>
              <a:t> og </a:t>
            </a:r>
            <a:r>
              <a:rPr lang="da-DK" err="1">
                <a:latin typeface="+mn-lt"/>
              </a:rPr>
              <a:t>dekning</a:t>
            </a:r>
            <a:r>
              <a:rPr lang="da-DK">
                <a:latin typeface="+mn-lt"/>
              </a:rPr>
              <a:t> (</a:t>
            </a:r>
            <a:r>
              <a:rPr lang="da-DK" err="1">
                <a:latin typeface="+mn-lt"/>
              </a:rPr>
              <a:t>branch</a:t>
            </a:r>
            <a:r>
              <a:rPr lang="da-DK">
                <a:latin typeface="+mn-lt"/>
              </a:rPr>
              <a:t> or decision </a:t>
            </a:r>
            <a:r>
              <a:rPr lang="da-DK" err="1">
                <a:latin typeface="+mn-lt"/>
              </a:rPr>
              <a:t>testing</a:t>
            </a:r>
            <a:r>
              <a:rPr lang="da-DK">
                <a:latin typeface="+mn-lt"/>
              </a:rPr>
              <a:t> and </a:t>
            </a:r>
            <a:r>
              <a:rPr lang="da-DK" err="1">
                <a:latin typeface="+mn-lt"/>
              </a:rPr>
              <a:t>coverage</a:t>
            </a:r>
            <a:r>
              <a:rPr lang="da-DK">
                <a:latin typeface="+mn-lt"/>
              </a:rPr>
              <a:t>)</a:t>
            </a:r>
          </a:p>
          <a:p>
            <a:pPr marL="0" indent="0">
              <a:buNone/>
              <a:defRPr/>
            </a:pPr>
            <a:endParaRPr lang="da-DK">
              <a:latin typeface="+mn-lt"/>
            </a:endParaRPr>
          </a:p>
          <a:p>
            <a:pPr lvl="1">
              <a:buFont typeface="Arial" panose="020B0604020202020204" pitchFamily="34" charset="0"/>
              <a:buChar char="•"/>
              <a:defRPr/>
            </a:pPr>
            <a:r>
              <a:rPr lang="da-DK">
                <a:latin typeface="+mn-lt"/>
              </a:rPr>
              <a:t>Andre </a:t>
            </a:r>
            <a:r>
              <a:rPr lang="da-DK" err="1">
                <a:latin typeface="+mn-lt"/>
              </a:rPr>
              <a:t>strukturbaserte</a:t>
            </a:r>
            <a:r>
              <a:rPr lang="da-DK">
                <a:latin typeface="+mn-lt"/>
              </a:rPr>
              <a:t> teknikker</a:t>
            </a:r>
          </a:p>
          <a:p>
            <a:pPr lvl="2">
              <a:defRPr/>
            </a:pPr>
            <a:r>
              <a:rPr lang="da-DK" err="1">
                <a:latin typeface="+mn-lt"/>
              </a:rPr>
              <a:t>Betingelsesdekning</a:t>
            </a:r>
            <a:r>
              <a:rPr lang="da-DK">
                <a:latin typeface="+mn-lt"/>
              </a:rPr>
              <a:t> (</a:t>
            </a:r>
            <a:r>
              <a:rPr lang="da-DK" err="1">
                <a:latin typeface="+mn-lt"/>
              </a:rPr>
              <a:t>condition</a:t>
            </a:r>
            <a:r>
              <a:rPr lang="da-DK">
                <a:latin typeface="+mn-lt"/>
              </a:rPr>
              <a:t> </a:t>
            </a:r>
            <a:r>
              <a:rPr lang="da-DK" err="1">
                <a:latin typeface="+mn-lt"/>
              </a:rPr>
              <a:t>coverage</a:t>
            </a:r>
            <a:r>
              <a:rPr lang="da-DK">
                <a:latin typeface="+mn-lt"/>
              </a:rPr>
              <a:t>) </a:t>
            </a:r>
          </a:p>
          <a:p>
            <a:pPr lvl="2">
              <a:defRPr/>
            </a:pPr>
            <a:r>
              <a:rPr lang="da-DK" err="1">
                <a:latin typeface="+mn-lt"/>
              </a:rPr>
              <a:t>Sammensatt</a:t>
            </a:r>
            <a:r>
              <a:rPr lang="da-DK">
                <a:latin typeface="+mn-lt"/>
              </a:rPr>
              <a:t> </a:t>
            </a:r>
            <a:r>
              <a:rPr lang="da-DK" err="1">
                <a:latin typeface="+mn-lt"/>
              </a:rPr>
              <a:t>betingelsesdekning</a:t>
            </a:r>
            <a:r>
              <a:rPr lang="da-DK">
                <a:latin typeface="+mn-lt"/>
              </a:rPr>
              <a:t> (multiple </a:t>
            </a:r>
            <a:r>
              <a:rPr lang="da-DK" err="1">
                <a:latin typeface="+mn-lt"/>
              </a:rPr>
              <a:t>condition</a:t>
            </a:r>
            <a:r>
              <a:rPr lang="da-DK">
                <a:latin typeface="+mn-lt"/>
              </a:rPr>
              <a:t> </a:t>
            </a:r>
            <a:r>
              <a:rPr lang="da-DK" err="1">
                <a:latin typeface="+mn-lt"/>
              </a:rPr>
              <a:t>coverage</a:t>
            </a:r>
            <a:r>
              <a:rPr lang="da-DK">
                <a:latin typeface="+mn-lt"/>
              </a:rPr>
              <a:t>)</a:t>
            </a:r>
          </a:p>
          <a:p>
            <a:pPr marL="0" indent="0">
              <a:buNone/>
              <a:defRPr/>
            </a:pPr>
            <a:endParaRPr lang="da-DK">
              <a:latin typeface="+mn-lt"/>
            </a:endParaRPr>
          </a:p>
        </p:txBody>
      </p:sp>
      <p:pic>
        <p:nvPicPr>
          <p:cNvPr id="8" name="Bilde 4"/>
          <p:cNvPicPr>
            <a:picLocks noChangeAspect="1"/>
          </p:cNvPicPr>
          <p:nvPr/>
        </p:nvPicPr>
        <p:blipFill>
          <a:blip r:embed="rId3"/>
          <a:stretch>
            <a:fillRect/>
          </a:stretch>
        </p:blipFill>
        <p:spPr>
          <a:xfrm>
            <a:off x="3206291" y="4653136"/>
            <a:ext cx="1656184" cy="1508775"/>
          </a:xfrm>
          <a:prstGeom prst="rect">
            <a:avLst/>
          </a:prstGeom>
        </p:spPr>
      </p:pic>
      <p:sp>
        <p:nvSpPr>
          <p:cNvPr id="9" name="Tittel 8"/>
          <p:cNvSpPr>
            <a:spLocks noGrp="1"/>
          </p:cNvSpPr>
          <p:nvPr>
            <p:ph type="title"/>
          </p:nvPr>
        </p:nvSpPr>
        <p:spPr/>
        <p:txBody>
          <a:bodyPr/>
          <a:lstStyle/>
          <a:p>
            <a:r>
              <a:rPr lang="en-US"/>
              <a:t>White box-</a:t>
            </a:r>
            <a:r>
              <a:rPr lang="en-US" err="1"/>
              <a:t>teknikker</a:t>
            </a:r>
            <a:r>
              <a:rPr lang="en-US"/>
              <a:t> </a:t>
            </a:r>
          </a:p>
        </p:txBody>
      </p:sp>
    </p:spTree>
    <p:extLst>
      <p:ext uri="{BB962C8B-B14F-4D97-AF65-F5344CB8AC3E}">
        <p14:creationId xmlns:p14="http://schemas.microsoft.com/office/powerpoint/2010/main" val="138883770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4" name="Title 1"/>
          <p:cNvSpPr txBox="1">
            <a:spLocks/>
          </p:cNvSpPr>
          <p:nvPr/>
        </p:nvSpPr>
        <p:spPr>
          <a:xfrm>
            <a:off x="611560" y="1700808"/>
            <a:ext cx="7616899"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lgn="ctr">
              <a:defRPr/>
            </a:pPr>
            <a:endParaRPr lang="nb-NO">
              <a:latin typeface="+mn-lt"/>
            </a:endParaRPr>
          </a:p>
        </p:txBody>
      </p:sp>
      <p:sp>
        <p:nvSpPr>
          <p:cNvPr id="5" name="Content Placeholder 2"/>
          <p:cNvSpPr txBox="1">
            <a:spLocks/>
          </p:cNvSpPr>
          <p:nvPr/>
        </p:nvSpPr>
        <p:spPr>
          <a:xfrm>
            <a:off x="695140" y="1700807"/>
            <a:ext cx="4596939" cy="4620333"/>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nb-NO" sz="2000" b="1">
                <a:latin typeface="+mn-lt"/>
              </a:rPr>
              <a:t>Oppgave:</a:t>
            </a:r>
          </a:p>
          <a:p>
            <a:pPr marL="0" indent="0">
              <a:buNone/>
              <a:defRPr/>
            </a:pPr>
            <a:r>
              <a:rPr lang="nb-NO" sz="2000">
                <a:latin typeface="+mn-lt"/>
              </a:rPr>
              <a:t>Statement </a:t>
            </a:r>
            <a:r>
              <a:rPr lang="nb-NO" sz="2000" err="1">
                <a:latin typeface="+mn-lt"/>
              </a:rPr>
              <a:t>coverage</a:t>
            </a:r>
            <a:r>
              <a:rPr lang="nb-NO" sz="2000">
                <a:latin typeface="+mn-lt"/>
              </a:rPr>
              <a:t>: </a:t>
            </a:r>
            <a:r>
              <a:rPr lang="nb-NO" sz="2000" i="1">
                <a:latin typeface="+mn-lt"/>
              </a:rPr>
              <a:t>PacMan</a:t>
            </a:r>
          </a:p>
          <a:p>
            <a:pPr>
              <a:defRPr/>
            </a:pPr>
            <a:r>
              <a:rPr lang="nb-NO" err="1">
                <a:latin typeface="+mn-lt"/>
              </a:rPr>
              <a:t>Pacman</a:t>
            </a:r>
            <a:r>
              <a:rPr lang="nb-NO">
                <a:latin typeface="+mn-lt"/>
              </a:rPr>
              <a:t> skal spise alle boksene med færrest mulig forsøk.</a:t>
            </a:r>
          </a:p>
          <a:p>
            <a:pPr marL="0" indent="0">
              <a:buNone/>
              <a:defRPr/>
            </a:pPr>
            <a:endParaRPr lang="nb-NO" sz="2000">
              <a:latin typeface="+mn-lt"/>
            </a:endParaRPr>
          </a:p>
          <a:p>
            <a:pPr marL="0" indent="0">
              <a:buNone/>
              <a:defRPr/>
            </a:pPr>
            <a:r>
              <a:rPr lang="nb-NO" sz="2000">
                <a:latin typeface="+mn-lt"/>
              </a:rPr>
              <a:t>Branch/</a:t>
            </a:r>
            <a:r>
              <a:rPr lang="nb-NO" sz="2000" err="1">
                <a:latin typeface="+mn-lt"/>
              </a:rPr>
              <a:t>decision</a:t>
            </a:r>
            <a:r>
              <a:rPr lang="nb-NO" sz="2000">
                <a:latin typeface="+mn-lt"/>
              </a:rPr>
              <a:t> </a:t>
            </a:r>
            <a:r>
              <a:rPr lang="nb-NO" sz="2000" err="1">
                <a:latin typeface="+mn-lt"/>
              </a:rPr>
              <a:t>coverage</a:t>
            </a:r>
            <a:r>
              <a:rPr lang="nb-NO" sz="2000">
                <a:latin typeface="+mn-lt"/>
              </a:rPr>
              <a:t>: </a:t>
            </a:r>
            <a:r>
              <a:rPr lang="nb-NO" sz="2000" i="1">
                <a:latin typeface="+mn-lt"/>
              </a:rPr>
              <a:t>Bil</a:t>
            </a:r>
          </a:p>
          <a:p>
            <a:pPr>
              <a:defRPr/>
            </a:pPr>
            <a:r>
              <a:rPr lang="nb-NO">
                <a:latin typeface="+mn-lt"/>
              </a:rPr>
              <a:t>Bilen skal kjøre alle veiene</a:t>
            </a:r>
          </a:p>
          <a:p>
            <a:pPr marL="0" indent="0">
              <a:buNone/>
              <a:defRPr/>
            </a:pPr>
            <a:endParaRPr lang="nb-NO" sz="2000">
              <a:latin typeface="+mn-lt"/>
            </a:endParaRPr>
          </a:p>
          <a:p>
            <a:pPr marL="0" indent="0">
              <a:buNone/>
              <a:defRPr/>
            </a:pPr>
            <a:r>
              <a:rPr lang="nb-NO" sz="2000" b="1">
                <a:latin typeface="+mn-lt"/>
              </a:rPr>
              <a:t>Hvor mange tester for statement og hvor mange for </a:t>
            </a:r>
            <a:r>
              <a:rPr lang="nb-NO" sz="2000" b="1" err="1">
                <a:latin typeface="+mn-lt"/>
              </a:rPr>
              <a:t>branch</a:t>
            </a:r>
            <a:r>
              <a:rPr lang="nb-NO" sz="2000" b="1">
                <a:latin typeface="+mn-lt"/>
              </a:rPr>
              <a:t> </a:t>
            </a:r>
            <a:r>
              <a:rPr lang="nb-NO" sz="2000" b="1" err="1">
                <a:latin typeface="+mn-lt"/>
              </a:rPr>
              <a:t>coverage</a:t>
            </a:r>
            <a:r>
              <a:rPr lang="nb-NO" sz="2000" b="1">
                <a:latin typeface="+mn-lt"/>
              </a:rPr>
              <a:t> får du?</a:t>
            </a:r>
          </a:p>
          <a:p>
            <a:pPr marL="0" indent="0">
              <a:buNone/>
              <a:defRPr/>
            </a:pPr>
            <a:endParaRPr lang="nb-NO" sz="2000"/>
          </a:p>
        </p:txBody>
      </p:sp>
      <p:pic>
        <p:nvPicPr>
          <p:cNvPr id="6" name="Picture 2" descr="http://cfile25.uf.tistory.com/image/1968BE484FAFC2241F654B"/>
          <p:cNvPicPr>
            <a:picLocks noChangeAspect="1" noChangeArrowheads="1"/>
          </p:cNvPicPr>
          <p:nvPr/>
        </p:nvPicPr>
        <p:blipFill>
          <a:blip r:embed="rId3" cstate="print"/>
          <a:srcRect/>
          <a:stretch>
            <a:fillRect/>
          </a:stretch>
        </p:blipFill>
        <p:spPr bwMode="auto">
          <a:xfrm>
            <a:off x="5292080" y="2233742"/>
            <a:ext cx="3475038" cy="3438586"/>
          </a:xfrm>
          <a:prstGeom prst="rect">
            <a:avLst/>
          </a:prstGeom>
          <a:noFill/>
        </p:spPr>
      </p:pic>
      <p:sp>
        <p:nvSpPr>
          <p:cNvPr id="7" name="Tittel 6"/>
          <p:cNvSpPr>
            <a:spLocks noGrp="1"/>
          </p:cNvSpPr>
          <p:nvPr>
            <p:ph type="title"/>
          </p:nvPr>
        </p:nvSpPr>
        <p:spPr>
          <a:xfrm>
            <a:off x="479592" y="260648"/>
            <a:ext cx="8045374" cy="1152127"/>
          </a:xfrm>
        </p:spPr>
        <p:txBody>
          <a:bodyPr/>
          <a:lstStyle/>
          <a:p>
            <a:r>
              <a:rPr lang="en-US" sz="2400"/>
              <a:t>White box: </a:t>
            </a:r>
            <a:r>
              <a:rPr lang="nb-NO" sz="2400"/>
              <a:t>Programinstruksjonstesting og dekning, forgrenings- /beslutningstesting og dekning  </a:t>
            </a:r>
            <a:br>
              <a:rPr lang="en-US" sz="2400"/>
            </a:br>
            <a:r>
              <a:rPr lang="en-US" sz="2000">
                <a:solidFill>
                  <a:schemeClr val="bg1">
                    <a:lumMod val="65000"/>
                  </a:schemeClr>
                </a:solidFill>
              </a:rPr>
              <a:t>Statement testing and coverage, branch/decision testing and coverage </a:t>
            </a:r>
          </a:p>
        </p:txBody>
      </p:sp>
    </p:spTree>
    <p:extLst>
      <p:ext uri="{BB962C8B-B14F-4D97-AF65-F5344CB8AC3E}">
        <p14:creationId xmlns:p14="http://schemas.microsoft.com/office/powerpoint/2010/main" val="1901314429"/>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White </a:t>
            </a:r>
            <a:r>
              <a:rPr lang="nb-NO" err="1"/>
              <a:t>box</a:t>
            </a:r>
            <a:r>
              <a:rPr lang="nb-NO"/>
              <a:t>-testing: statement </a:t>
            </a:r>
            <a:r>
              <a:rPr lang="nb-NO" err="1"/>
              <a:t>coverage</a:t>
            </a:r>
            <a:r>
              <a:rPr lang="nb-NO"/>
              <a:t> og </a:t>
            </a:r>
            <a:r>
              <a:rPr lang="nb-NO" err="1"/>
              <a:t>decision</a:t>
            </a:r>
            <a:r>
              <a:rPr lang="nb-NO"/>
              <a:t> </a:t>
            </a:r>
            <a:r>
              <a:rPr lang="nb-NO" err="1"/>
              <a:t>coverage</a:t>
            </a:r>
            <a:endParaRPr lang="nb-NO"/>
          </a:p>
        </p:txBody>
      </p:sp>
      <p:sp>
        <p:nvSpPr>
          <p:cNvPr id="3" name="Content Placeholder 2"/>
          <p:cNvSpPr>
            <a:spLocks noGrp="1"/>
          </p:cNvSpPr>
          <p:nvPr>
            <p:ph sz="quarter" idx="13"/>
          </p:nvPr>
        </p:nvSpPr>
        <p:spPr/>
        <p:txBody>
          <a:bodyPr/>
          <a:lstStyle/>
          <a:p>
            <a:r>
              <a:rPr lang="nb-NO"/>
              <a:t>Gitt følgende pseudokode: </a:t>
            </a:r>
          </a:p>
          <a:p>
            <a:pPr marL="0" indent="0">
              <a:spcBef>
                <a:spcPts val="0"/>
              </a:spcBef>
              <a:buNone/>
            </a:pPr>
            <a:r>
              <a:rPr lang="nb-NO" sz="1600" b="1"/>
              <a:t>Read A</a:t>
            </a:r>
          </a:p>
          <a:p>
            <a:pPr marL="0" indent="0">
              <a:spcBef>
                <a:spcPts val="0"/>
              </a:spcBef>
              <a:buNone/>
            </a:pPr>
            <a:r>
              <a:rPr lang="nb-NO" sz="1600" b="1"/>
              <a:t>Read B</a:t>
            </a:r>
          </a:p>
          <a:p>
            <a:pPr marL="473075" lvl="1" indent="0">
              <a:spcBef>
                <a:spcPts val="0"/>
              </a:spcBef>
              <a:buNone/>
            </a:pPr>
            <a:r>
              <a:rPr lang="nb-NO" sz="1400" b="1"/>
              <a:t>IF</a:t>
            </a:r>
            <a:r>
              <a:rPr lang="nb-NO" sz="1400"/>
              <a:t> A+B &gt; 100 </a:t>
            </a:r>
            <a:r>
              <a:rPr lang="nb-NO" sz="1400" b="1"/>
              <a:t>THEN</a:t>
            </a:r>
          </a:p>
          <a:p>
            <a:pPr marL="473075" lvl="1" indent="0">
              <a:spcBef>
                <a:spcPts val="0"/>
              </a:spcBef>
              <a:buNone/>
            </a:pPr>
            <a:r>
              <a:rPr lang="nb-NO" sz="1400"/>
              <a:t>	</a:t>
            </a:r>
            <a:r>
              <a:rPr lang="nb-NO" sz="1400" err="1"/>
              <a:t>Print</a:t>
            </a:r>
            <a:r>
              <a:rPr lang="nb-NO" sz="1400"/>
              <a:t> «Stort tall»</a:t>
            </a:r>
          </a:p>
          <a:p>
            <a:pPr marL="473075" lvl="1" indent="0">
              <a:spcBef>
                <a:spcPts val="0"/>
              </a:spcBef>
              <a:buNone/>
            </a:pPr>
            <a:r>
              <a:rPr lang="nb-NO" sz="1400" b="1"/>
              <a:t>ELSE</a:t>
            </a:r>
          </a:p>
          <a:p>
            <a:pPr marL="473075" lvl="1" indent="0">
              <a:spcBef>
                <a:spcPts val="0"/>
              </a:spcBef>
              <a:buNone/>
            </a:pPr>
            <a:r>
              <a:rPr lang="nb-NO" sz="1400"/>
              <a:t>	</a:t>
            </a:r>
            <a:r>
              <a:rPr lang="nb-NO" sz="1400" b="1"/>
              <a:t>IF </a:t>
            </a:r>
            <a:r>
              <a:rPr lang="nb-NO" sz="1400"/>
              <a:t>A+B &gt; 50 </a:t>
            </a:r>
            <a:r>
              <a:rPr lang="nb-NO" sz="1400" b="1"/>
              <a:t>THEN</a:t>
            </a:r>
          </a:p>
          <a:p>
            <a:pPr marL="473075" lvl="1" indent="0">
              <a:spcBef>
                <a:spcPts val="0"/>
              </a:spcBef>
              <a:buNone/>
            </a:pPr>
            <a:r>
              <a:rPr lang="nb-NO" sz="1400"/>
              <a:t>	</a:t>
            </a:r>
            <a:r>
              <a:rPr lang="nb-NO" sz="1400" err="1"/>
              <a:t>Print</a:t>
            </a:r>
            <a:r>
              <a:rPr lang="nb-NO" sz="1400"/>
              <a:t> «Lite tall»</a:t>
            </a:r>
          </a:p>
          <a:p>
            <a:pPr marL="473075" lvl="1" indent="0">
              <a:spcBef>
                <a:spcPts val="0"/>
              </a:spcBef>
              <a:buNone/>
            </a:pPr>
            <a:r>
              <a:rPr lang="nb-NO" sz="1400"/>
              <a:t>	</a:t>
            </a:r>
            <a:r>
              <a:rPr lang="nb-NO" sz="1400" b="1"/>
              <a:t>ENDIF</a:t>
            </a:r>
          </a:p>
          <a:p>
            <a:pPr marL="473075" lvl="1" indent="0">
              <a:spcBef>
                <a:spcPts val="0"/>
              </a:spcBef>
              <a:buNone/>
            </a:pPr>
            <a:r>
              <a:rPr lang="nb-NO" sz="1400" b="1"/>
              <a:t>ENDIF</a:t>
            </a:r>
          </a:p>
          <a:p>
            <a:pPr marL="473075" lvl="1" indent="0">
              <a:spcBef>
                <a:spcPts val="0"/>
              </a:spcBef>
              <a:buNone/>
            </a:pPr>
            <a:endParaRPr lang="nb-NO" sz="1400" b="1"/>
          </a:p>
          <a:p>
            <a:pPr marL="473075" lvl="1" indent="0">
              <a:spcBef>
                <a:spcPts val="0"/>
              </a:spcBef>
              <a:buNone/>
            </a:pPr>
            <a:endParaRPr lang="nb-NO" sz="1400" b="1"/>
          </a:p>
          <a:p>
            <a:pPr marL="371475" indent="-342900">
              <a:spcBef>
                <a:spcPts val="0"/>
              </a:spcBef>
              <a:buFont typeface="+mj-lt"/>
              <a:buAutoNum type="arabicPeriod"/>
            </a:pPr>
            <a:r>
              <a:rPr lang="nb-NO" sz="1800"/>
              <a:t>Hva er minimum antall </a:t>
            </a:r>
            <a:r>
              <a:rPr lang="nb-NO" sz="1800" err="1"/>
              <a:t>testcases</a:t>
            </a:r>
            <a:r>
              <a:rPr lang="nb-NO" sz="1800"/>
              <a:t> for å oppnå 100% statement </a:t>
            </a:r>
            <a:r>
              <a:rPr lang="nb-NO" sz="1800" err="1"/>
              <a:t>coverage</a:t>
            </a:r>
            <a:r>
              <a:rPr lang="nb-NO" sz="1800"/>
              <a:t>?</a:t>
            </a:r>
          </a:p>
          <a:p>
            <a:pPr marL="371475" indent="-342900">
              <a:spcBef>
                <a:spcPts val="0"/>
              </a:spcBef>
              <a:buFont typeface="+mj-lt"/>
              <a:buAutoNum type="arabicPeriod"/>
            </a:pPr>
            <a:r>
              <a:rPr lang="nb-NO" sz="1800"/>
              <a:t>Hva er minimum antall </a:t>
            </a:r>
            <a:r>
              <a:rPr lang="nb-NO" sz="1800" err="1"/>
              <a:t>testcases</a:t>
            </a:r>
            <a:r>
              <a:rPr lang="nb-NO" sz="1800"/>
              <a:t> for å oppnå 100% </a:t>
            </a:r>
            <a:r>
              <a:rPr lang="nb-NO" sz="1800" err="1"/>
              <a:t>decision</a:t>
            </a:r>
            <a:r>
              <a:rPr lang="nb-NO" sz="1800"/>
              <a:t> </a:t>
            </a:r>
            <a:r>
              <a:rPr lang="nb-NO" sz="1800" err="1"/>
              <a:t>coverage</a:t>
            </a:r>
            <a:r>
              <a:rPr lang="nb-NO" sz="1800"/>
              <a:t>?</a:t>
            </a:r>
          </a:p>
          <a:p>
            <a:pPr marL="371475" indent="-342900">
              <a:spcBef>
                <a:spcPts val="0"/>
              </a:spcBef>
              <a:buFont typeface="+mj-lt"/>
              <a:buAutoNum type="arabicPeriod"/>
            </a:pPr>
            <a:r>
              <a:rPr lang="nb-NO" sz="1800"/>
              <a:t>Gi verdier for A og B som vil gi 100% statement </a:t>
            </a:r>
            <a:r>
              <a:rPr lang="nb-NO" sz="1800" err="1"/>
              <a:t>coverage</a:t>
            </a:r>
            <a:r>
              <a:rPr lang="nb-NO" sz="1800"/>
              <a:t>.</a:t>
            </a:r>
          </a:p>
          <a:p>
            <a:pPr marL="371475" indent="-342900">
              <a:spcBef>
                <a:spcPts val="0"/>
              </a:spcBef>
              <a:buFont typeface="+mj-lt"/>
              <a:buAutoNum type="arabicPeriod"/>
            </a:pPr>
            <a:r>
              <a:rPr lang="nb-NO" sz="1800"/>
              <a:t>Vil de samme verdiene oppnå 100% </a:t>
            </a:r>
            <a:r>
              <a:rPr lang="nb-NO" sz="1800" err="1"/>
              <a:t>decision</a:t>
            </a:r>
            <a:r>
              <a:rPr lang="nb-NO" sz="1800"/>
              <a:t> </a:t>
            </a:r>
            <a:r>
              <a:rPr lang="nb-NO" sz="1800" err="1"/>
              <a:t>coverage</a:t>
            </a:r>
            <a:r>
              <a:rPr lang="nb-NO" sz="1800"/>
              <a:t>? </a:t>
            </a:r>
          </a:p>
        </p:txBody>
      </p:sp>
      <p:sp>
        <p:nvSpPr>
          <p:cNvPr id="5" name="Slide Number Placeholder 4"/>
          <p:cNvSpPr>
            <a:spLocks noGrp="1"/>
          </p:cNvSpPr>
          <p:nvPr>
            <p:ph type="sldNum" sz="quarter" idx="4"/>
          </p:nvPr>
        </p:nvSpPr>
        <p:spPr/>
        <p:txBody>
          <a:bodyPr/>
          <a:lstStyle/>
          <a:p>
            <a:fld id="{5279AF0B-2D84-CD41-8CAF-017061CB9833}" type="slidenum">
              <a:rPr lang="nb-NO" smtClean="0"/>
              <a:pPr/>
              <a:t>112</a:t>
            </a:fld>
            <a:endParaRPr lang="nb-NO"/>
          </a:p>
        </p:txBody>
      </p:sp>
    </p:spTree>
    <p:extLst>
      <p:ext uri="{BB962C8B-B14F-4D97-AF65-F5344CB8AC3E}">
        <p14:creationId xmlns:p14="http://schemas.microsoft.com/office/powerpoint/2010/main" val="63461243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Bilde 6"/>
          <p:cNvPicPr>
            <a:picLocks noChangeAspect="1"/>
          </p:cNvPicPr>
          <p:nvPr/>
        </p:nvPicPr>
        <p:blipFill>
          <a:blip r:embed="rId3"/>
          <a:stretch>
            <a:fillRect/>
          </a:stretch>
        </p:blipFill>
        <p:spPr>
          <a:xfrm>
            <a:off x="3707904" y="2451100"/>
            <a:ext cx="4276725" cy="3714750"/>
          </a:xfrm>
          <a:prstGeom prst="rect">
            <a:avLst/>
          </a:prstGeom>
        </p:spPr>
      </p:pic>
      <p:sp>
        <p:nvSpPr>
          <p:cNvPr id="5" name="Tittel 4"/>
          <p:cNvSpPr>
            <a:spLocks noGrp="1"/>
          </p:cNvSpPr>
          <p:nvPr>
            <p:ph type="title"/>
          </p:nvPr>
        </p:nvSpPr>
        <p:spPr/>
        <p:txBody>
          <a:bodyPr/>
          <a:lstStyle/>
          <a:p>
            <a:endParaRPr lang="en-US"/>
          </a:p>
        </p:txBody>
      </p:sp>
      <p:sp>
        <p:nvSpPr>
          <p:cNvPr id="9" name="Plassholder for innhold 8"/>
          <p:cNvSpPr>
            <a:spLocks noGrp="1"/>
          </p:cNvSpPr>
          <p:nvPr>
            <p:ph sz="quarter" idx="13"/>
          </p:nvPr>
        </p:nvSpPr>
        <p:spPr/>
        <p:txBody>
          <a:bodyPr/>
          <a:lstStyle/>
          <a:p>
            <a:endParaRPr lang="en-US"/>
          </a:p>
        </p:txBody>
      </p:sp>
      <p:sp>
        <p:nvSpPr>
          <p:cNvPr id="4" name="Plassholder for lysbildenummer 3"/>
          <p:cNvSpPr>
            <a:spLocks noGrp="1"/>
          </p:cNvSpPr>
          <p:nvPr>
            <p:ph type="sldNum" sz="quarter" idx="4"/>
          </p:nvPr>
        </p:nvSpPr>
        <p:spPr/>
        <p:txBody>
          <a:bodyPr/>
          <a:lstStyle/>
          <a:p>
            <a:fld id="{AF43E6FD-AB27-4108-A2FC-346BB5F75E3F}" type="slidenum">
              <a:rPr lang="fr-FR" smtClean="0"/>
              <a:pPr/>
              <a:t>113</a:t>
            </a:fld>
            <a:endParaRPr lang="fr-FR"/>
          </a:p>
        </p:txBody>
      </p:sp>
      <p:pic>
        <p:nvPicPr>
          <p:cNvPr id="6" name="Bilde 5"/>
          <p:cNvPicPr>
            <a:picLocks noChangeAspect="1"/>
          </p:cNvPicPr>
          <p:nvPr/>
        </p:nvPicPr>
        <p:blipFill>
          <a:blip r:embed="rId4"/>
          <a:stretch>
            <a:fillRect/>
          </a:stretch>
        </p:blipFill>
        <p:spPr>
          <a:xfrm>
            <a:off x="873724" y="2163614"/>
            <a:ext cx="2800350" cy="3038475"/>
          </a:xfrm>
          <a:prstGeom prst="rect">
            <a:avLst/>
          </a:prstGeom>
        </p:spPr>
      </p:pic>
      <p:pic>
        <p:nvPicPr>
          <p:cNvPr id="8" name="Bilde 7"/>
          <p:cNvPicPr>
            <a:picLocks noChangeAspect="1"/>
          </p:cNvPicPr>
          <p:nvPr/>
        </p:nvPicPr>
        <p:blipFill>
          <a:blip r:embed="rId5"/>
          <a:stretch>
            <a:fillRect/>
          </a:stretch>
        </p:blipFill>
        <p:spPr>
          <a:xfrm>
            <a:off x="3738420" y="2163614"/>
            <a:ext cx="504056" cy="600067"/>
          </a:xfrm>
          <a:prstGeom prst="rect">
            <a:avLst/>
          </a:prstGeom>
        </p:spPr>
      </p:pic>
    </p:spTree>
    <p:extLst>
      <p:ext uri="{BB962C8B-B14F-4D97-AF65-F5344CB8AC3E}">
        <p14:creationId xmlns:p14="http://schemas.microsoft.com/office/powerpoint/2010/main" val="379781704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Erfaringsbaserte teknikker</a:t>
            </a:r>
          </a:p>
        </p:txBody>
      </p:sp>
      <p:sp>
        <p:nvSpPr>
          <p:cNvPr id="3" name="Content Placeholder 2"/>
          <p:cNvSpPr>
            <a:spLocks noGrp="1"/>
          </p:cNvSpPr>
          <p:nvPr>
            <p:ph sz="quarter" idx="13"/>
          </p:nvPr>
        </p:nvSpPr>
        <p:spPr/>
        <p:txBody>
          <a:bodyPr/>
          <a:lstStyle/>
          <a:p>
            <a:r>
              <a:rPr lang="nb-NO"/>
              <a:t>Feilgjetting - </a:t>
            </a:r>
            <a:r>
              <a:rPr lang="nb-NO" i="1" err="1"/>
              <a:t>error</a:t>
            </a:r>
            <a:r>
              <a:rPr lang="nb-NO" i="1"/>
              <a:t> </a:t>
            </a:r>
            <a:r>
              <a:rPr lang="nb-NO" i="1" err="1"/>
              <a:t>guessing</a:t>
            </a:r>
            <a:endParaRPr lang="nb-NO" i="1"/>
          </a:p>
          <a:p>
            <a:r>
              <a:rPr lang="nb-NO"/>
              <a:t>Eksplorativ testing - </a:t>
            </a:r>
            <a:r>
              <a:rPr lang="nb-NO" i="1" err="1"/>
              <a:t>exploratory</a:t>
            </a:r>
            <a:r>
              <a:rPr lang="nb-NO" i="1"/>
              <a:t> testing</a:t>
            </a:r>
          </a:p>
        </p:txBody>
      </p:sp>
      <p:sp>
        <p:nvSpPr>
          <p:cNvPr id="5" name="Slide Number Placeholder 4"/>
          <p:cNvSpPr>
            <a:spLocks noGrp="1"/>
          </p:cNvSpPr>
          <p:nvPr>
            <p:ph type="sldNum" sz="quarter" idx="4"/>
          </p:nvPr>
        </p:nvSpPr>
        <p:spPr/>
        <p:txBody>
          <a:bodyPr/>
          <a:lstStyle/>
          <a:p>
            <a:fld id="{5279AF0B-2D84-CD41-8CAF-017061CB9833}" type="slidenum">
              <a:rPr lang="nb-NO" smtClean="0"/>
              <a:pPr/>
              <a:t>114</a:t>
            </a:fld>
            <a:endParaRPr lang="nb-NO"/>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5652120" y="1340768"/>
            <a:ext cx="1584176" cy="3810000"/>
          </a:xfrm>
          <a:prstGeom prst="rect">
            <a:avLst/>
          </a:prstGeom>
        </p:spPr>
      </p:pic>
    </p:spTree>
    <p:extLst>
      <p:ext uri="{BB962C8B-B14F-4D97-AF65-F5344CB8AC3E}">
        <p14:creationId xmlns:p14="http://schemas.microsoft.com/office/powerpoint/2010/main" val="81098684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lvl="0"/>
            <a:br>
              <a:rPr lang="nb-NO" sz="2000"/>
            </a:br>
            <a:br>
              <a:rPr lang="nb-NO" sz="2000"/>
            </a:br>
            <a:br>
              <a:rPr lang="nb-NO" sz="2000"/>
            </a:br>
            <a:br>
              <a:rPr lang="nb-NO" sz="2000"/>
            </a:br>
            <a:r>
              <a:rPr lang="nb-NO" sz="2000" err="1"/>
              <a:t>Erfaringsbasert</a:t>
            </a:r>
            <a:r>
              <a:rPr lang="nb-NO" sz="2000"/>
              <a:t> teknikk</a:t>
            </a:r>
            <a:br>
              <a:rPr lang="nb-NO" sz="2000">
                <a:solidFill>
                  <a:srgbClr val="FFFFFF"/>
                </a:solidFill>
                <a:cs typeface="Arial" pitchFamily="34" charset="0"/>
              </a:rPr>
            </a:br>
            <a:endParaRPr lang="en-US"/>
          </a:p>
        </p:txBody>
      </p:sp>
      <p:sp>
        <p:nvSpPr>
          <p:cNvPr id="4" name="Plassholder for lysbildenummer 3"/>
          <p:cNvSpPr>
            <a:spLocks noGrp="1"/>
          </p:cNvSpPr>
          <p:nvPr>
            <p:ph type="sldNum" sz="quarter" idx="4"/>
          </p:nvPr>
        </p:nvSpPr>
        <p:spPr/>
        <p:txBody>
          <a:bodyPr/>
          <a:lstStyle/>
          <a:p>
            <a:fld id="{AF43E6FD-AB27-4108-A2FC-346BB5F75E3F}" type="slidenum">
              <a:rPr lang="fr-FR" smtClean="0"/>
              <a:pPr/>
              <a:t>115</a:t>
            </a:fld>
            <a:endParaRPr lang="fr-FR"/>
          </a:p>
        </p:txBody>
      </p:sp>
      <p:graphicFrame>
        <p:nvGraphicFramePr>
          <p:cNvPr id="6" name="Tabell 5"/>
          <p:cNvGraphicFramePr>
            <a:graphicFrameLocks noGrp="1"/>
          </p:cNvGraphicFramePr>
          <p:nvPr>
            <p:extLst>
              <p:ext uri="{D42A27DB-BD31-4B8C-83A1-F6EECF244321}">
                <p14:modId xmlns:p14="http://schemas.microsoft.com/office/powerpoint/2010/main" val="1208177214"/>
              </p:ext>
            </p:extLst>
          </p:nvPr>
        </p:nvGraphicFramePr>
        <p:xfrm>
          <a:off x="544438" y="1301728"/>
          <a:ext cx="7411938" cy="4108076"/>
        </p:xfrm>
        <a:graphic>
          <a:graphicData uri="http://schemas.openxmlformats.org/drawingml/2006/table">
            <a:tbl>
              <a:tblPr firstRow="1" bandRow="1">
                <a:tableStyleId>{00A15C55-8517-42AA-B614-E9B94910E393}</a:tableStyleId>
              </a:tblPr>
              <a:tblGrid>
                <a:gridCol w="3705969">
                  <a:extLst>
                    <a:ext uri="{9D8B030D-6E8A-4147-A177-3AD203B41FA5}">
                      <a16:colId xmlns:a16="http://schemas.microsoft.com/office/drawing/2014/main" val="20000"/>
                    </a:ext>
                  </a:extLst>
                </a:gridCol>
                <a:gridCol w="3705969">
                  <a:extLst>
                    <a:ext uri="{9D8B030D-6E8A-4147-A177-3AD203B41FA5}">
                      <a16:colId xmlns:a16="http://schemas.microsoft.com/office/drawing/2014/main" val="20001"/>
                    </a:ext>
                  </a:extLst>
                </a:gridCol>
              </a:tblGrid>
              <a:tr h="359450">
                <a:tc>
                  <a:txBody>
                    <a:bodyPr/>
                    <a:lstStyle/>
                    <a:p>
                      <a:r>
                        <a:rPr lang="nb-NO" err="1"/>
                        <a:t>Error</a:t>
                      </a:r>
                      <a:r>
                        <a:rPr lang="nb-NO"/>
                        <a:t> </a:t>
                      </a:r>
                      <a:r>
                        <a:rPr lang="nb-NO" err="1"/>
                        <a:t>guessing</a:t>
                      </a:r>
                      <a:endParaRPr lang="nb-NO"/>
                    </a:p>
                  </a:txBody>
                  <a:tcPr/>
                </a:tc>
                <a:tc>
                  <a:txBody>
                    <a:bodyPr/>
                    <a:lstStyle/>
                    <a:p>
                      <a:r>
                        <a:rPr lang="nb-NO"/>
                        <a:t>Exploratory testing</a:t>
                      </a:r>
                    </a:p>
                  </a:txBody>
                  <a:tcPr/>
                </a:tc>
                <a:extLst>
                  <a:ext uri="{0D108BD9-81ED-4DB2-BD59-A6C34878D82A}">
                    <a16:rowId xmlns:a16="http://schemas.microsoft.com/office/drawing/2014/main" val="10000"/>
                  </a:ext>
                </a:extLst>
              </a:tr>
              <a:tr h="638932">
                <a:tc>
                  <a:txBody>
                    <a:bodyPr/>
                    <a:lstStyle/>
                    <a:p>
                      <a:r>
                        <a:rPr lang="nb-NO"/>
                        <a:t>Skrive testcase basert på erfaring.</a:t>
                      </a:r>
                    </a:p>
                  </a:txBody>
                  <a:tcPr anchor="ctr"/>
                </a:tc>
                <a:tc>
                  <a:txBody>
                    <a:bodyPr/>
                    <a:lstStyle/>
                    <a:p>
                      <a:r>
                        <a:rPr lang="nb-NO" err="1"/>
                        <a:t>Timeboxed</a:t>
                      </a:r>
                      <a:endParaRPr lang="nb-NO"/>
                    </a:p>
                  </a:txBody>
                  <a:tcPr anchor="ctr"/>
                </a:tc>
                <a:extLst>
                  <a:ext uri="{0D108BD9-81ED-4DB2-BD59-A6C34878D82A}">
                    <a16:rowId xmlns:a16="http://schemas.microsoft.com/office/drawing/2014/main" val="10001"/>
                  </a:ext>
                </a:extLst>
              </a:tr>
              <a:tr h="912760">
                <a:tc>
                  <a:txBody>
                    <a:bodyPr/>
                    <a:lstStyle/>
                    <a:p>
                      <a:pPr marL="0" marR="0" indent="0" algn="l" defTabSz="914199" rtl="0" eaLnBrk="1" fontAlgn="auto" latinLnBrk="0" hangingPunct="1">
                        <a:lnSpc>
                          <a:spcPct val="100000"/>
                        </a:lnSpc>
                        <a:spcBef>
                          <a:spcPts val="0"/>
                        </a:spcBef>
                        <a:spcAft>
                          <a:spcPts val="0"/>
                        </a:spcAft>
                        <a:buClrTx/>
                        <a:buSzTx/>
                        <a:buFontTx/>
                        <a:buNone/>
                        <a:tabLst/>
                        <a:defRPr/>
                      </a:pPr>
                      <a:r>
                        <a:rPr lang="nb-NO"/>
                        <a:t>Bruke erfaring for</a:t>
                      </a:r>
                      <a:r>
                        <a:rPr lang="nb-NO" baseline="0"/>
                        <a:t> å fremprovosere feil.</a:t>
                      </a:r>
                      <a:endParaRPr lang="nb-NO"/>
                    </a:p>
                  </a:txBody>
                  <a:tcPr anchor="ctr"/>
                </a:tc>
                <a:tc>
                  <a:txBody>
                    <a:bodyPr/>
                    <a:lstStyle/>
                    <a:p>
                      <a:r>
                        <a:rPr lang="nb-NO"/>
                        <a:t>Brukes når det er begrenset tid.</a:t>
                      </a:r>
                    </a:p>
                  </a:txBody>
                  <a:tcPr anchor="ctr"/>
                </a:tc>
                <a:extLst>
                  <a:ext uri="{0D108BD9-81ED-4DB2-BD59-A6C34878D82A}">
                    <a16:rowId xmlns:a16="http://schemas.microsoft.com/office/drawing/2014/main" val="10002"/>
                  </a:ext>
                </a:extLst>
              </a:tr>
              <a:tr h="912760">
                <a:tc>
                  <a:txBody>
                    <a:bodyPr/>
                    <a:lstStyle/>
                    <a:p>
                      <a:r>
                        <a:rPr lang="nb-NO"/>
                        <a:t>Brukt etter formelle testteknikker.</a:t>
                      </a:r>
                    </a:p>
                  </a:txBody>
                  <a:tcPr anchor="ctr"/>
                </a:tc>
                <a:tc>
                  <a:txBody>
                    <a:bodyPr/>
                    <a:lstStyle/>
                    <a:p>
                      <a:r>
                        <a:rPr lang="nb-NO"/>
                        <a:t>Brukes når det er mangelfull</a:t>
                      </a:r>
                      <a:r>
                        <a:rPr lang="nb-NO" baseline="0"/>
                        <a:t> beskrivelse av systemet.</a:t>
                      </a:r>
                      <a:endParaRPr lang="nb-NO"/>
                    </a:p>
                  </a:txBody>
                  <a:tcPr anchor="ctr"/>
                </a:tc>
                <a:extLst>
                  <a:ext uri="{0D108BD9-81ED-4DB2-BD59-A6C34878D82A}">
                    <a16:rowId xmlns:a16="http://schemas.microsoft.com/office/drawing/2014/main" val="10003"/>
                  </a:ext>
                </a:extLst>
              </a:tr>
              <a:tr h="638932">
                <a:tc>
                  <a:txBody>
                    <a:bodyPr/>
                    <a:lstStyle/>
                    <a:p>
                      <a:r>
                        <a:rPr lang="nb-NO"/>
                        <a:t>Strukturert</a:t>
                      </a:r>
                      <a:r>
                        <a:rPr lang="nb-NO" baseline="0"/>
                        <a:t> tilnærming</a:t>
                      </a:r>
                      <a:endParaRPr lang="nb-NO"/>
                    </a:p>
                  </a:txBody>
                  <a:tcPr anchor="ctr"/>
                </a:tc>
                <a:tc>
                  <a:txBody>
                    <a:bodyPr/>
                    <a:lstStyle/>
                    <a:p>
                      <a:r>
                        <a:rPr lang="nb-NO"/>
                        <a:t>Minimum med</a:t>
                      </a:r>
                      <a:r>
                        <a:rPr lang="nb-NO" baseline="0"/>
                        <a:t> planlegging</a:t>
                      </a:r>
                      <a:endParaRPr lang="nb-NO"/>
                    </a:p>
                  </a:txBody>
                  <a:tcPr anchor="ctr"/>
                </a:tc>
                <a:extLst>
                  <a:ext uri="{0D108BD9-81ED-4DB2-BD59-A6C34878D82A}">
                    <a16:rowId xmlns:a16="http://schemas.microsoft.com/office/drawing/2014/main" val="10004"/>
                  </a:ext>
                </a:extLst>
              </a:tr>
              <a:tr h="638932">
                <a:tc>
                  <a:txBody>
                    <a:bodyPr/>
                    <a:lstStyle/>
                    <a:p>
                      <a:r>
                        <a:rPr lang="nb-NO"/>
                        <a:t>Kan</a:t>
                      </a:r>
                      <a:r>
                        <a:rPr lang="nb-NO" baseline="0"/>
                        <a:t> velge </a:t>
                      </a:r>
                      <a:r>
                        <a:rPr lang="nb-NO" baseline="0" err="1"/>
                        <a:t>testcase</a:t>
                      </a:r>
                      <a:r>
                        <a:rPr lang="nb-NO" baseline="0"/>
                        <a:t> eller ikke </a:t>
                      </a:r>
                      <a:r>
                        <a:rPr lang="nb-NO" baseline="0" err="1"/>
                        <a:t>testcase</a:t>
                      </a:r>
                      <a:endParaRPr lang="nb-NO"/>
                    </a:p>
                  </a:txBody>
                  <a:tcPr anchor="ctr"/>
                </a:tc>
                <a:tc>
                  <a:txBody>
                    <a:bodyPr/>
                    <a:lstStyle/>
                    <a:p>
                      <a:r>
                        <a:rPr lang="nb-NO"/>
                        <a:t>Ingen </a:t>
                      </a:r>
                      <a:r>
                        <a:rPr lang="nb-NO" err="1"/>
                        <a:t>testcase</a:t>
                      </a:r>
                      <a:endParaRPr lang="nb-NO"/>
                    </a:p>
                  </a:txBody>
                  <a:tcPr anchor="ctr"/>
                </a:tc>
                <a:extLst>
                  <a:ext uri="{0D108BD9-81ED-4DB2-BD59-A6C34878D82A}">
                    <a16:rowId xmlns:a16="http://schemas.microsoft.com/office/drawing/2014/main" val="10005"/>
                  </a:ext>
                </a:extLst>
              </a:tr>
            </a:tbl>
          </a:graphicData>
        </a:graphic>
      </p:graphicFrame>
      <p:sp>
        <p:nvSpPr>
          <p:cNvPr id="5"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Tree>
    <p:extLst>
      <p:ext uri="{BB962C8B-B14F-4D97-AF65-F5344CB8AC3E}">
        <p14:creationId xmlns:p14="http://schemas.microsoft.com/office/powerpoint/2010/main" val="275175596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Valg av testteknikker</a:t>
            </a:r>
          </a:p>
        </p:txBody>
      </p:sp>
      <p:sp>
        <p:nvSpPr>
          <p:cNvPr id="2" name="Text Placeholder 1"/>
          <p:cNvSpPr>
            <a:spLocks noGrp="1"/>
          </p:cNvSpPr>
          <p:nvPr>
            <p:ph sz="quarter" idx="13"/>
          </p:nvPr>
        </p:nvSpPr>
        <p:spPr/>
        <p:txBody>
          <a:bodyPr>
            <a:normAutofit/>
          </a:bodyPr>
          <a:lstStyle/>
          <a:p>
            <a:pPr marL="342900" indent="-342900">
              <a:buFont typeface="Arial" panose="020B0604020202020204" pitchFamily="34" charset="0"/>
              <a:buChar char="•"/>
            </a:pPr>
            <a:r>
              <a:rPr lang="nb-NO"/>
              <a:t>Avhenger av mange faktorer: typen system, standarder, </a:t>
            </a:r>
            <a:r>
              <a:rPr lang="nb-NO" err="1"/>
              <a:t>kontraktskrav</a:t>
            </a:r>
            <a:r>
              <a:rPr lang="nb-NO"/>
              <a:t>, risikonivå, tid og budsjett osv.</a:t>
            </a:r>
          </a:p>
          <a:p>
            <a:pPr marL="342900" indent="-342900">
              <a:buFont typeface="Arial" panose="020B0604020202020204" pitchFamily="34" charset="0"/>
              <a:buChar char="•"/>
            </a:pPr>
            <a:r>
              <a:rPr lang="nb-NO"/>
              <a:t>Noen teknikker mest egnet for spesielle situasjoner; andre benyttes på alle nivåer</a:t>
            </a:r>
          </a:p>
          <a:p>
            <a:pPr marL="342900" indent="-342900">
              <a:buFont typeface="Arial" panose="020B0604020202020204" pitchFamily="34" charset="0"/>
              <a:buChar char="•"/>
            </a:pPr>
            <a:r>
              <a:rPr lang="nb-NO"/>
              <a:t>Bruker vanligvis kombinasjoner av strategier og teknikker </a:t>
            </a:r>
          </a:p>
        </p:txBody>
      </p:sp>
      <p:sp>
        <p:nvSpPr>
          <p:cNvPr id="4" name="Slide Number Placeholder 3"/>
          <p:cNvSpPr>
            <a:spLocks noGrp="1"/>
          </p:cNvSpPr>
          <p:nvPr>
            <p:ph type="sldNum" sz="quarter" idx="4"/>
          </p:nvPr>
        </p:nvSpPr>
        <p:spPr/>
        <p:txBody>
          <a:bodyPr/>
          <a:lstStyle/>
          <a:p>
            <a:fld id="{AF43E6FD-AB27-4108-A2FC-346BB5F75E3F}" type="slidenum">
              <a:rPr lang="fr-FR" smtClean="0"/>
              <a:pPr/>
              <a:t>116</a:t>
            </a:fld>
            <a:endParaRPr lang="fr-FR"/>
          </a:p>
        </p:txBody>
      </p:sp>
    </p:spTree>
    <p:extLst>
      <p:ext uri="{BB962C8B-B14F-4D97-AF65-F5344CB8AC3E}">
        <p14:creationId xmlns:p14="http://schemas.microsoft.com/office/powerpoint/2010/main" val="175966486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117</a:t>
            </a:fld>
            <a:endParaRPr lang="fr-FR"/>
          </a:p>
        </p:txBody>
      </p:sp>
      <p:sp>
        <p:nvSpPr>
          <p:cNvPr id="5" name="Text Placeholder 4"/>
          <p:cNvSpPr>
            <a:spLocks noGrp="1"/>
          </p:cNvSpPr>
          <p:nvPr>
            <p:ph type="body" sz="quarter" idx="14"/>
          </p:nvPr>
        </p:nvSpPr>
        <p:spPr>
          <a:xfrm>
            <a:off x="539552" y="620688"/>
            <a:ext cx="6480720" cy="576064"/>
          </a:xfrm>
        </p:spPr>
        <p:txBody>
          <a:bodyPr>
            <a:normAutofit/>
          </a:bodyPr>
          <a:lstStyle/>
          <a:p>
            <a:r>
              <a:rPr lang="nb-NO" err="1"/>
              <a:t>Kahoot</a:t>
            </a:r>
            <a:r>
              <a:rPr lang="nb-NO"/>
              <a:t> spørsmål fra kapittel 4</a:t>
            </a:r>
          </a:p>
        </p:txBody>
      </p:sp>
    </p:spTree>
    <p:extLst>
      <p:ext uri="{BB962C8B-B14F-4D97-AF65-F5344CB8AC3E}">
        <p14:creationId xmlns:p14="http://schemas.microsoft.com/office/powerpoint/2010/main" val="380904948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118</a:t>
            </a:fld>
            <a:endParaRPr lang="fr-FR"/>
          </a:p>
        </p:txBody>
      </p:sp>
      <p:sp>
        <p:nvSpPr>
          <p:cNvPr id="5" name="Text Placeholder 4"/>
          <p:cNvSpPr>
            <a:spLocks noGrp="1"/>
          </p:cNvSpPr>
          <p:nvPr>
            <p:ph type="body" sz="quarter" idx="14"/>
          </p:nvPr>
        </p:nvSpPr>
        <p:spPr>
          <a:xfrm>
            <a:off x="539552" y="476672"/>
            <a:ext cx="8280920" cy="720080"/>
          </a:xfrm>
        </p:spPr>
        <p:txBody>
          <a:bodyPr>
            <a:normAutofit/>
          </a:bodyPr>
          <a:lstStyle/>
          <a:p>
            <a:pPr algn="ctr"/>
            <a:r>
              <a:rPr lang="nb-NO"/>
              <a:t>Gruppeoppgaver til kapittel 4</a:t>
            </a:r>
          </a:p>
        </p:txBody>
      </p:sp>
      <p:pic>
        <p:nvPicPr>
          <p:cNvPr id="9" name="Picture 8"/>
          <p:cNvPicPr>
            <a:picLocks noChangeAspect="1"/>
          </p:cNvPicPr>
          <p:nvPr/>
        </p:nvPicPr>
        <p:blipFill>
          <a:blip r:embed="rId2"/>
          <a:stretch>
            <a:fillRect/>
          </a:stretch>
        </p:blipFill>
        <p:spPr>
          <a:xfrm>
            <a:off x="1174440" y="2780928"/>
            <a:ext cx="7011144" cy="3184228"/>
          </a:xfrm>
          <a:prstGeom prst="rect">
            <a:avLst/>
          </a:prstGeom>
        </p:spPr>
      </p:pic>
    </p:spTree>
    <p:extLst>
      <p:ext uri="{BB962C8B-B14F-4D97-AF65-F5344CB8AC3E}">
        <p14:creationId xmlns:p14="http://schemas.microsoft.com/office/powerpoint/2010/main" val="354825192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Ekvivalensklasser</a:t>
            </a:r>
          </a:p>
        </p:txBody>
      </p:sp>
      <p:sp>
        <p:nvSpPr>
          <p:cNvPr id="3" name="Content Placeholder 2"/>
          <p:cNvSpPr>
            <a:spLocks noGrp="1"/>
          </p:cNvSpPr>
          <p:nvPr>
            <p:ph sz="quarter" idx="13"/>
          </p:nvPr>
        </p:nvSpPr>
        <p:spPr/>
        <p:txBody>
          <a:bodyPr/>
          <a:lstStyle/>
          <a:p>
            <a:r>
              <a:rPr lang="nb-NO"/>
              <a:t>Egenandel for bilforsikring er basert på alderen til føreren. 17 til og med 25 har rate A, 26 til og med 50 er rate B, og over 50 er rate C.</a:t>
            </a:r>
          </a:p>
          <a:p>
            <a:r>
              <a:rPr lang="nb-NO"/>
              <a:t>Hvilke verdier er innenfor gyldige ekvivalensklasser?</a:t>
            </a:r>
          </a:p>
          <a:p>
            <a:pPr marL="0" indent="0">
              <a:buNone/>
            </a:pPr>
            <a:r>
              <a:rPr lang="nb-NO"/>
              <a:t>	a) 19,23,44</a:t>
            </a:r>
            <a:br>
              <a:rPr lang="nb-NO"/>
            </a:br>
            <a:r>
              <a:rPr lang="nb-NO"/>
              <a:t>	b) 32,47,49</a:t>
            </a:r>
            <a:br>
              <a:rPr lang="nb-NO"/>
            </a:br>
            <a:r>
              <a:rPr lang="nb-NO"/>
              <a:t>	c) 17,25,55</a:t>
            </a:r>
            <a:br>
              <a:rPr lang="nb-NO"/>
            </a:br>
            <a:r>
              <a:rPr lang="nb-NO"/>
              <a:t>	d) 22,33,55</a:t>
            </a:r>
          </a:p>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119</a:t>
            </a:fld>
            <a:endParaRPr lang="nb-NO"/>
          </a:p>
        </p:txBody>
      </p:sp>
    </p:spTree>
    <p:extLst>
      <p:ext uri="{BB962C8B-B14F-4D97-AF65-F5344CB8AC3E}">
        <p14:creationId xmlns:p14="http://schemas.microsoft.com/office/powerpoint/2010/main" val="1653546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Hva er viktigst for ditt produkt?</a:t>
            </a:r>
          </a:p>
        </p:txBody>
      </p:sp>
      <p:sp>
        <p:nvSpPr>
          <p:cNvPr id="3" name="Content Placeholder 2"/>
          <p:cNvSpPr>
            <a:spLocks noGrp="1"/>
          </p:cNvSpPr>
          <p:nvPr>
            <p:ph sz="quarter" idx="13"/>
          </p:nvPr>
        </p:nvSpPr>
        <p:spPr/>
        <p:txBody>
          <a:bodyPr/>
          <a:lstStyle/>
          <a:p>
            <a:endParaRPr lang="nb-NO"/>
          </a:p>
        </p:txBody>
      </p:sp>
      <p:sp>
        <p:nvSpPr>
          <p:cNvPr id="5" name="Slide Number Placeholder 4"/>
          <p:cNvSpPr>
            <a:spLocks noGrp="1"/>
          </p:cNvSpPr>
          <p:nvPr>
            <p:ph type="sldNum" sz="quarter" idx="4"/>
          </p:nvPr>
        </p:nvSpPr>
        <p:spPr>
          <a:prstGeom prst="rect">
            <a:avLst/>
          </a:prstGeom>
        </p:spPr>
        <p:txBody>
          <a:bodyPr/>
          <a:lstStyle/>
          <a:p>
            <a:fld id="{5279AF0B-2D84-CD41-8CAF-017061CB9833}" type="slidenum">
              <a:rPr lang="nb-NO" smtClean="0"/>
              <a:pPr/>
              <a:t>12</a:t>
            </a:fld>
            <a:endParaRPr lang="nb-NO"/>
          </a:p>
        </p:txBody>
      </p:sp>
      <p:pic>
        <p:nvPicPr>
          <p:cNvPr id="10" name="Picture 9"/>
          <p:cNvPicPr>
            <a:picLocks noChangeAspect="1"/>
          </p:cNvPicPr>
          <p:nvPr/>
        </p:nvPicPr>
        <p:blipFill>
          <a:blip r:embed="rId3"/>
          <a:stretch>
            <a:fillRect/>
          </a:stretch>
        </p:blipFill>
        <p:spPr>
          <a:xfrm>
            <a:off x="563140" y="4738823"/>
            <a:ext cx="6453307" cy="508635"/>
          </a:xfrm>
          <a:prstGeom prst="rect">
            <a:avLst/>
          </a:prstGeom>
        </p:spPr>
      </p:pic>
      <p:pic>
        <p:nvPicPr>
          <p:cNvPr id="11" name="Picture 10"/>
          <p:cNvPicPr>
            <a:picLocks noChangeAspect="1"/>
          </p:cNvPicPr>
          <p:nvPr/>
        </p:nvPicPr>
        <p:blipFill>
          <a:blip r:embed="rId4"/>
          <a:stretch>
            <a:fillRect/>
          </a:stretch>
        </p:blipFill>
        <p:spPr>
          <a:xfrm>
            <a:off x="563140" y="996244"/>
            <a:ext cx="3368243" cy="3590163"/>
          </a:xfrm>
          <a:prstGeom prst="rect">
            <a:avLst/>
          </a:prstGeom>
        </p:spPr>
      </p:pic>
      <p:pic>
        <p:nvPicPr>
          <p:cNvPr id="12" name="Picture 11"/>
          <p:cNvPicPr>
            <a:picLocks noChangeAspect="1"/>
          </p:cNvPicPr>
          <p:nvPr/>
        </p:nvPicPr>
        <p:blipFill>
          <a:blip r:embed="rId5"/>
          <a:stretch>
            <a:fillRect/>
          </a:stretch>
        </p:blipFill>
        <p:spPr>
          <a:xfrm>
            <a:off x="4683833" y="1111178"/>
            <a:ext cx="3189238" cy="3475229"/>
          </a:xfrm>
          <a:prstGeom prst="rect">
            <a:avLst/>
          </a:prstGeom>
        </p:spPr>
      </p:pic>
    </p:spTree>
    <p:extLst>
      <p:ext uri="{BB962C8B-B14F-4D97-AF65-F5344CB8AC3E}">
        <p14:creationId xmlns:p14="http://schemas.microsoft.com/office/powerpoint/2010/main" val="3391922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Grenseverdier</a:t>
            </a:r>
          </a:p>
        </p:txBody>
      </p:sp>
      <p:sp>
        <p:nvSpPr>
          <p:cNvPr id="3" name="Content Placeholder 2"/>
          <p:cNvSpPr>
            <a:spLocks noGrp="1"/>
          </p:cNvSpPr>
          <p:nvPr>
            <p:ph sz="quarter" idx="13"/>
          </p:nvPr>
        </p:nvSpPr>
        <p:spPr/>
        <p:txBody>
          <a:bodyPr/>
          <a:lstStyle/>
          <a:p>
            <a:r>
              <a:rPr lang="nb-NO"/>
              <a:t>Prisen på nedlastning av filer kommer an på tiden det tar å laste ned. For mindre enn 2 minutter koster det 1NOK, filer som tar mer enn 2 og til og med 5 koster 2 NOK og nedlastningstid på lenger enn 5 minutter koster 3NOK. </a:t>
            </a:r>
          </a:p>
          <a:p>
            <a:r>
              <a:rPr lang="nb-NO"/>
              <a:t>Basert på grenseverdier, hvilke tider bør bli testet? </a:t>
            </a:r>
          </a:p>
          <a:p>
            <a:pPr marL="0" indent="0">
              <a:buNone/>
            </a:pPr>
            <a:r>
              <a:rPr lang="nb-NO"/>
              <a:t>	a) 2:00, 2:01, 5:00, 5:01</a:t>
            </a:r>
            <a:br>
              <a:rPr lang="nb-NO"/>
            </a:br>
            <a:r>
              <a:rPr lang="nb-NO"/>
              <a:t>	b) 1:59, 2:00, 4:59, 5:00</a:t>
            </a:r>
            <a:br>
              <a:rPr lang="nb-NO"/>
            </a:br>
            <a:r>
              <a:rPr lang="nb-NO"/>
              <a:t>	c) 1:59, 2:00, 5:00, 5:01</a:t>
            </a:r>
            <a:br>
              <a:rPr lang="nb-NO"/>
            </a:br>
            <a:r>
              <a:rPr lang="nb-NO"/>
              <a:t>	d) 2:00, 2:01, 4:59, 5:00</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120</a:t>
            </a:fld>
            <a:endParaRPr lang="nb-NO"/>
          </a:p>
        </p:txBody>
      </p:sp>
    </p:spTree>
    <p:extLst>
      <p:ext uri="{BB962C8B-B14F-4D97-AF65-F5344CB8AC3E}">
        <p14:creationId xmlns:p14="http://schemas.microsoft.com/office/powerpoint/2010/main" val="418088872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Grenseverdier</a:t>
            </a:r>
          </a:p>
        </p:txBody>
      </p:sp>
      <p:sp>
        <p:nvSpPr>
          <p:cNvPr id="3" name="Content Placeholder 2"/>
          <p:cNvSpPr>
            <a:spLocks noGrp="1"/>
          </p:cNvSpPr>
          <p:nvPr>
            <p:ph sz="quarter" idx="13"/>
          </p:nvPr>
        </p:nvSpPr>
        <p:spPr/>
        <p:txBody>
          <a:bodyPr/>
          <a:lstStyle/>
          <a:p>
            <a:r>
              <a:rPr lang="nb-NO"/>
              <a:t>En klubb gir bare de som er mellom 18 og 30 adgang. Når man bruker 3 grenseverdier, hvilke grenseverdier bør være med?  </a:t>
            </a:r>
          </a:p>
          <a:p>
            <a:pPr marL="0" indent="0">
              <a:buNone/>
            </a:pPr>
            <a:r>
              <a:rPr lang="nb-NO"/>
              <a:t>	a) 18, 19, 20, 28, 29, 30</a:t>
            </a:r>
            <a:br>
              <a:rPr lang="nb-NO"/>
            </a:br>
            <a:r>
              <a:rPr lang="nb-NO"/>
              <a:t>	b) 16, 17, 18, 30, 31, 32</a:t>
            </a:r>
            <a:br>
              <a:rPr lang="nb-NO"/>
            </a:br>
            <a:r>
              <a:rPr lang="nb-NO"/>
              <a:t>	c) 17, 18, 19, 29, 30, 31</a:t>
            </a:r>
            <a:br>
              <a:rPr lang="nb-NO"/>
            </a:br>
            <a:r>
              <a:rPr lang="nb-NO"/>
              <a:t>	d) 18, 19, 21, 29, 30, 35</a:t>
            </a:r>
          </a:p>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121</a:t>
            </a:fld>
            <a:endParaRPr lang="nb-NO"/>
          </a:p>
        </p:txBody>
      </p:sp>
    </p:spTree>
    <p:extLst>
      <p:ext uri="{BB962C8B-B14F-4D97-AF65-F5344CB8AC3E}">
        <p14:creationId xmlns:p14="http://schemas.microsoft.com/office/powerpoint/2010/main" val="68975069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Hva er IKKE RIKTIG for ekvivalensklasseinndeling?</a:t>
            </a:r>
          </a:p>
        </p:txBody>
      </p:sp>
      <p:sp>
        <p:nvSpPr>
          <p:cNvPr id="3" name="Content Placeholder 2"/>
          <p:cNvSpPr>
            <a:spLocks noGrp="1"/>
          </p:cNvSpPr>
          <p:nvPr>
            <p:ph sz="quarter" idx="13"/>
          </p:nvPr>
        </p:nvSpPr>
        <p:spPr/>
        <p:txBody>
          <a:bodyPr>
            <a:normAutofit/>
          </a:bodyPr>
          <a:lstStyle/>
          <a:p>
            <a:pPr marL="0" indent="0">
              <a:buNone/>
            </a:pPr>
            <a:r>
              <a:rPr lang="nb-NO"/>
              <a:t>a) Alle ugyldige data for en input er alltid del av samme ekvivalensklasse.</a:t>
            </a:r>
          </a:p>
          <a:p>
            <a:pPr marL="0" indent="0">
              <a:buNone/>
            </a:pPr>
            <a:r>
              <a:rPr lang="nb-NO"/>
              <a:t>b) Inputdata blir delt i grupper der en forventer at data i en gruppe oppfører seg på </a:t>
            </a:r>
            <a:r>
              <a:rPr lang="nb-NO" u="sng"/>
              <a:t>lik</a:t>
            </a:r>
            <a:r>
              <a:rPr lang="nb-NO"/>
              <a:t> måte.</a:t>
            </a:r>
          </a:p>
          <a:p>
            <a:pPr marL="0" indent="0">
              <a:buNone/>
            </a:pPr>
            <a:r>
              <a:rPr lang="nb-NO"/>
              <a:t>c) Ekvivalensklasseinndeling som teknikk kan brukes for å sikre seg at både input og output blir dekket med sin datavariasjon.</a:t>
            </a:r>
          </a:p>
          <a:p>
            <a:pPr marL="0" indent="0">
              <a:buNone/>
            </a:pPr>
            <a:r>
              <a:rPr lang="nb-NO"/>
              <a:t>d) Ekvivalensklasser kan finnes både for gyldige og for ugyldige data</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122</a:t>
            </a:fld>
            <a:endParaRPr lang="nb-NO"/>
          </a:p>
        </p:txBody>
      </p:sp>
    </p:spTree>
    <p:extLst>
      <p:ext uri="{BB962C8B-B14F-4D97-AF65-F5344CB8AC3E}">
        <p14:creationId xmlns:p14="http://schemas.microsoft.com/office/powerpoint/2010/main" val="281323894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Gitt er følgende programkode: </a:t>
            </a:r>
          </a:p>
        </p:txBody>
      </p:sp>
      <p:sp>
        <p:nvSpPr>
          <p:cNvPr id="3" name="Content Placeholder 2"/>
          <p:cNvSpPr>
            <a:spLocks noGrp="1"/>
          </p:cNvSpPr>
          <p:nvPr>
            <p:ph sz="quarter" idx="13"/>
          </p:nvPr>
        </p:nvSpPr>
        <p:spPr>
          <a:xfrm>
            <a:off x="494953" y="1484784"/>
            <a:ext cx="8088312" cy="4681537"/>
          </a:xfrm>
        </p:spPr>
        <p:txBody>
          <a:bodyPr>
            <a:normAutofit fontScale="92500" lnSpcReduction="10000"/>
          </a:bodyPr>
          <a:lstStyle/>
          <a:p>
            <a:pPr marL="0" indent="0">
              <a:buNone/>
            </a:pPr>
            <a:r>
              <a:rPr lang="en-US" sz="1700" i="1"/>
              <a:t>If (a = 1 AND b &lt; 100)</a:t>
            </a:r>
          </a:p>
          <a:p>
            <a:pPr marL="0" indent="0">
              <a:buNone/>
            </a:pPr>
            <a:r>
              <a:rPr lang="en-US" sz="1700" i="1"/>
              <a:t>         then ...</a:t>
            </a:r>
          </a:p>
          <a:p>
            <a:pPr marL="0" indent="0">
              <a:buNone/>
            </a:pPr>
            <a:r>
              <a:rPr lang="en-US" sz="1700" i="1"/>
              <a:t>end if</a:t>
            </a:r>
          </a:p>
          <a:p>
            <a:pPr marL="0" indent="0">
              <a:buNone/>
            </a:pPr>
            <a:r>
              <a:rPr lang="nb-NO" b="1"/>
              <a:t>Hvilket av de følgende utsagn </a:t>
            </a:r>
            <a:r>
              <a:rPr lang="nb-NO" b="1" u="sng"/>
              <a:t>er FEIL når en krever 100%</a:t>
            </a:r>
            <a:r>
              <a:rPr lang="nb-NO" b="1"/>
              <a:t> av hvert nevnte dekningskriterium?</a:t>
            </a:r>
          </a:p>
          <a:p>
            <a:pPr marL="0" indent="0">
              <a:buNone/>
            </a:pPr>
            <a:r>
              <a:rPr lang="nb-NO"/>
              <a:t>a) For å få programinstruksjonsdekning (statement </a:t>
            </a:r>
            <a:r>
              <a:rPr lang="nb-NO" err="1"/>
              <a:t>coverage</a:t>
            </a:r>
            <a:r>
              <a:rPr lang="nb-NO"/>
              <a:t>) trenger en 2 testtilfelle.</a:t>
            </a:r>
          </a:p>
          <a:p>
            <a:pPr marL="0" indent="0">
              <a:buNone/>
            </a:pPr>
            <a:r>
              <a:rPr lang="nb-NO"/>
              <a:t>b) For å få beslutningsdekning (</a:t>
            </a:r>
            <a:r>
              <a:rPr lang="nb-NO" err="1"/>
              <a:t>decision</a:t>
            </a:r>
            <a:r>
              <a:rPr lang="nb-NO"/>
              <a:t> </a:t>
            </a:r>
            <a:r>
              <a:rPr lang="nb-NO" err="1"/>
              <a:t>coverage</a:t>
            </a:r>
            <a:r>
              <a:rPr lang="nb-NO"/>
              <a:t>) trenger en 2 testtilfelle.</a:t>
            </a:r>
          </a:p>
          <a:p>
            <a:pPr marL="0" indent="0">
              <a:buNone/>
            </a:pPr>
            <a:r>
              <a:rPr lang="nb-NO"/>
              <a:t>c) For å få programinstruksjonsdekning (statement </a:t>
            </a:r>
            <a:r>
              <a:rPr lang="nb-NO" err="1"/>
              <a:t>coverage</a:t>
            </a:r>
            <a:r>
              <a:rPr lang="nb-NO"/>
              <a:t>) trenger en 1 testtilfelle.</a:t>
            </a:r>
          </a:p>
          <a:p>
            <a:pPr marL="0" indent="0">
              <a:buNone/>
            </a:pPr>
            <a:r>
              <a:rPr lang="nb-NO"/>
              <a:t>d) For å få programinstruksjonsdekning (statement </a:t>
            </a:r>
            <a:r>
              <a:rPr lang="nb-NO" err="1"/>
              <a:t>coverage</a:t>
            </a:r>
            <a:r>
              <a:rPr lang="nb-NO"/>
              <a:t>) trenger en 1 testtilfelle, og for beslutningsdekning (</a:t>
            </a:r>
            <a:r>
              <a:rPr lang="nb-NO" err="1"/>
              <a:t>decision</a:t>
            </a:r>
            <a:r>
              <a:rPr lang="nb-NO"/>
              <a:t> </a:t>
            </a:r>
            <a:r>
              <a:rPr lang="nb-NO" err="1"/>
              <a:t>coverage</a:t>
            </a:r>
            <a:r>
              <a:rPr lang="nb-NO"/>
              <a:t>) trenger en 2 testtilfelle</a:t>
            </a:r>
          </a:p>
          <a:p>
            <a:pPr marL="0" indent="0">
              <a:buNone/>
            </a:pPr>
            <a:endParaRPr lang="nb-NO"/>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123</a:t>
            </a:fld>
            <a:endParaRPr lang="nb-NO"/>
          </a:p>
        </p:txBody>
      </p:sp>
    </p:spTree>
    <p:extLst>
      <p:ext uri="{BB962C8B-B14F-4D97-AF65-F5344CB8AC3E}">
        <p14:creationId xmlns:p14="http://schemas.microsoft.com/office/powerpoint/2010/main" val="499456001"/>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Gitt er følgende pseudokode:</a:t>
            </a:r>
          </a:p>
        </p:txBody>
      </p:sp>
      <p:sp>
        <p:nvSpPr>
          <p:cNvPr id="3" name="Content Placeholder 2"/>
          <p:cNvSpPr>
            <a:spLocks noGrp="1"/>
          </p:cNvSpPr>
          <p:nvPr>
            <p:ph sz="quarter" idx="13"/>
          </p:nvPr>
        </p:nvSpPr>
        <p:spPr/>
        <p:txBody>
          <a:bodyPr/>
          <a:lstStyle/>
          <a:p>
            <a:pPr marL="0" indent="0">
              <a:buNone/>
            </a:pPr>
            <a:r>
              <a:rPr lang="en-US" sz="1600" i="1"/>
              <a:t>Integer a;</a:t>
            </a:r>
          </a:p>
          <a:p>
            <a:pPr marL="0" indent="0">
              <a:buNone/>
            </a:pPr>
            <a:r>
              <a:rPr lang="en-US" sz="1600" i="1"/>
              <a:t>	If (a &gt; 1 AND a &lt; 50)</a:t>
            </a:r>
          </a:p>
          <a:p>
            <a:pPr marL="0" indent="0">
              <a:buNone/>
            </a:pPr>
            <a:r>
              <a:rPr lang="en-US" sz="1600" i="1"/>
              <a:t>          Then ...</a:t>
            </a:r>
          </a:p>
          <a:p>
            <a:pPr marL="0" indent="0">
              <a:buNone/>
            </a:pPr>
            <a:r>
              <a:rPr lang="en-US" sz="1600" i="1"/>
              <a:t>End if</a:t>
            </a:r>
          </a:p>
          <a:p>
            <a:pPr marL="0" indent="0">
              <a:buNone/>
            </a:pPr>
            <a:r>
              <a:rPr lang="nb-NO" sz="1600" b="1"/>
              <a:t>Hvilket sett av testverdier er et resultat av en riktig utført grenseverdianalyse?</a:t>
            </a:r>
            <a:endParaRPr lang="en-US" sz="1600" b="1" i="1"/>
          </a:p>
          <a:p>
            <a:pPr marL="0" indent="0">
              <a:buNone/>
            </a:pPr>
            <a:r>
              <a:rPr lang="pt-BR"/>
              <a:t>a) 0, 1, 2, 50, 51</a:t>
            </a:r>
          </a:p>
          <a:p>
            <a:pPr marL="0" indent="0">
              <a:buNone/>
            </a:pPr>
            <a:r>
              <a:rPr lang="pt-BR"/>
              <a:t>b) -1, 0, 1, 49, 50, 51</a:t>
            </a:r>
          </a:p>
          <a:p>
            <a:pPr marL="0" indent="0">
              <a:buNone/>
            </a:pPr>
            <a:r>
              <a:rPr lang="pt-BR"/>
              <a:t>c) 1, 2, 49, 50</a:t>
            </a:r>
          </a:p>
          <a:p>
            <a:pPr marL="0" indent="0">
              <a:buNone/>
            </a:pPr>
            <a:r>
              <a:rPr lang="pt-BR"/>
              <a:t>d) -32767, -1, 0, 1, 49, 50, 51, +32767</a:t>
            </a:r>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124</a:t>
            </a:fld>
            <a:endParaRPr lang="nb-NO"/>
          </a:p>
        </p:txBody>
      </p:sp>
    </p:spTree>
    <p:extLst>
      <p:ext uri="{BB962C8B-B14F-4D97-AF65-F5344CB8AC3E}">
        <p14:creationId xmlns:p14="http://schemas.microsoft.com/office/powerpoint/2010/main" val="282118056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Hvilke verdier for å teste input til et felt for personnavn er et typisk resultat av feilgjetting? </a:t>
            </a:r>
          </a:p>
        </p:txBody>
      </p:sp>
      <p:sp>
        <p:nvSpPr>
          <p:cNvPr id="3" name="Content Placeholder 2"/>
          <p:cNvSpPr>
            <a:spLocks noGrp="1"/>
          </p:cNvSpPr>
          <p:nvPr>
            <p:ph sz="quarter" idx="13"/>
          </p:nvPr>
        </p:nvSpPr>
        <p:spPr/>
        <p:txBody>
          <a:bodyPr>
            <a:normAutofit/>
          </a:bodyPr>
          <a:lstStyle/>
          <a:p>
            <a:pPr marL="0" indent="0">
              <a:buNone/>
            </a:pPr>
            <a:r>
              <a:rPr lang="nb-NO"/>
              <a:t>a) «Anna», «Åse»</a:t>
            </a:r>
          </a:p>
          <a:p>
            <a:pPr marL="0" indent="0">
              <a:buNone/>
            </a:pPr>
            <a:r>
              <a:rPr lang="nb-NO"/>
              <a:t>b) «George W. Bush», «Osama Bin Laden», «007»</a:t>
            </a:r>
          </a:p>
          <a:p>
            <a:pPr marL="0" indent="0">
              <a:buNone/>
            </a:pPr>
            <a:r>
              <a:rPr lang="nb-NO"/>
              <a:t>c) ingen verdi gitt, «Mona Åse </a:t>
            </a:r>
            <a:r>
              <a:rPr lang="nb-NO" err="1"/>
              <a:t>Stöckheim-Ænesdal</a:t>
            </a:r>
            <a:r>
              <a:rPr lang="nb-NO"/>
              <a:t>», et navn som er svært langt</a:t>
            </a:r>
          </a:p>
          <a:p>
            <a:pPr marL="0" indent="0">
              <a:buNone/>
            </a:pPr>
            <a:r>
              <a:rPr lang="nb-NO"/>
              <a:t>d) «Jon D. Olsen», et navn som er svært langt</a:t>
            </a:r>
          </a:p>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125</a:t>
            </a:fld>
            <a:endParaRPr lang="nb-NO"/>
          </a:p>
        </p:txBody>
      </p:sp>
    </p:spTree>
    <p:extLst>
      <p:ext uri="{BB962C8B-B14F-4D97-AF65-F5344CB8AC3E}">
        <p14:creationId xmlns:p14="http://schemas.microsoft.com/office/powerpoint/2010/main" val="248079184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439" y="190697"/>
            <a:ext cx="8045374" cy="1150071"/>
          </a:xfrm>
        </p:spPr>
        <p:txBody>
          <a:bodyPr/>
          <a:lstStyle/>
          <a:p>
            <a:r>
              <a:rPr lang="nb-NO"/>
              <a:t>Et felt på en skjerm </a:t>
            </a:r>
            <a:r>
              <a:rPr lang="nb-NO" u="sng"/>
              <a:t>skal</a:t>
            </a:r>
            <a:r>
              <a:rPr lang="nb-NO"/>
              <a:t> fylles inn med et positivt heltall opp til to sifre langt. Hvilket resultat er en riktig utført ekvivalensklasseinndeling?</a:t>
            </a:r>
          </a:p>
        </p:txBody>
      </p:sp>
      <p:sp>
        <p:nvSpPr>
          <p:cNvPr id="3" name="Content Placeholder 2"/>
          <p:cNvSpPr>
            <a:spLocks noGrp="1"/>
          </p:cNvSpPr>
          <p:nvPr>
            <p:ph sz="quarter" idx="13"/>
          </p:nvPr>
        </p:nvSpPr>
        <p:spPr/>
        <p:txBody>
          <a:bodyPr>
            <a:normAutofit/>
          </a:bodyPr>
          <a:lstStyle/>
          <a:p>
            <a:pPr>
              <a:buFont typeface="Arial" panose="020B0604020202020204" pitchFamily="34" charset="0"/>
              <a:buChar char="•"/>
            </a:pPr>
            <a:r>
              <a:rPr lang="nb-NO"/>
              <a:t>a) </a:t>
            </a:r>
            <a:r>
              <a:rPr lang="nb-NO" b="1"/>
              <a:t>Ugyldige klasser </a:t>
            </a:r>
            <a:r>
              <a:rPr lang="nb-NO"/>
              <a:t>= ikke verdi gitt / ikke heltall / null eller negativt tall / over 99. </a:t>
            </a:r>
            <a:r>
              <a:rPr lang="nb-NO" b="1"/>
              <a:t>Gyldige klasser</a:t>
            </a:r>
            <a:r>
              <a:rPr lang="nb-NO"/>
              <a:t> = verdi gitt / heltall / verdi fra og med 1 til og med 99.</a:t>
            </a:r>
          </a:p>
          <a:p>
            <a:pPr>
              <a:buFont typeface="Arial" panose="020B0604020202020204" pitchFamily="34" charset="0"/>
              <a:buChar char="•"/>
            </a:pPr>
            <a:r>
              <a:rPr lang="nb-NO"/>
              <a:t>b) </a:t>
            </a:r>
            <a:r>
              <a:rPr lang="nb-NO" b="1"/>
              <a:t>Ugyldige klasser </a:t>
            </a:r>
            <a:r>
              <a:rPr lang="nb-NO"/>
              <a:t>= kommatall / ikke tall / ledende nuller / ledende pluss / null eller negativt tall / over 99. </a:t>
            </a:r>
            <a:r>
              <a:rPr lang="nb-NO" b="1"/>
              <a:t>Gyldige klasser </a:t>
            </a:r>
            <a:r>
              <a:rPr lang="nb-NO"/>
              <a:t>= verdi gitt / heltall / verdi fra og med 1 til og med 99.</a:t>
            </a:r>
          </a:p>
          <a:p>
            <a:pPr>
              <a:buFont typeface="Arial" panose="020B0604020202020204" pitchFamily="34" charset="0"/>
              <a:buChar char="•"/>
            </a:pPr>
            <a:r>
              <a:rPr lang="nb-NO"/>
              <a:t>c) </a:t>
            </a:r>
            <a:r>
              <a:rPr lang="nb-NO" b="1"/>
              <a:t>Ugyldige klasser </a:t>
            </a:r>
            <a:r>
              <a:rPr lang="nb-NO"/>
              <a:t>= ingen verdi gitt / kommatall / null eller negativt tall / over 99. </a:t>
            </a:r>
            <a:r>
              <a:rPr lang="nb-NO" b="1"/>
              <a:t>Gyldige klasser </a:t>
            </a:r>
            <a:r>
              <a:rPr lang="nb-NO"/>
              <a:t>= verdi gitt / heltall / verdi fra og med 1 til og med 99.</a:t>
            </a:r>
          </a:p>
          <a:p>
            <a:pPr>
              <a:buFont typeface="Arial" panose="020B0604020202020204" pitchFamily="34" charset="0"/>
              <a:buChar char="•"/>
            </a:pPr>
            <a:r>
              <a:rPr lang="nb-NO"/>
              <a:t>d) </a:t>
            </a:r>
            <a:r>
              <a:rPr lang="nb-NO" b="1"/>
              <a:t>Ugyldige klasser </a:t>
            </a:r>
            <a:r>
              <a:rPr lang="nb-NO"/>
              <a:t>= kommatall / ikke tall / ledende nuller / ledende pluss / null eller negativt tall / over 100. </a:t>
            </a:r>
            <a:r>
              <a:rPr lang="nb-NO" b="1"/>
              <a:t>Gyldige klasser </a:t>
            </a:r>
            <a:r>
              <a:rPr lang="nb-NO"/>
              <a:t>= verdi gitt / heltall / verdi fra og med 2 til og med 99.</a:t>
            </a:r>
          </a:p>
          <a:p>
            <a:pPr marL="0" indent="0">
              <a:buNone/>
            </a:pPr>
            <a:endParaRPr lang="nb-NO"/>
          </a:p>
          <a:p>
            <a:pPr marL="0" indent="0">
              <a:buNone/>
            </a:pPr>
            <a:endParaRPr lang="nb-NO"/>
          </a:p>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126</a:t>
            </a:fld>
            <a:endParaRPr lang="nb-NO"/>
          </a:p>
        </p:txBody>
      </p:sp>
    </p:spTree>
    <p:extLst>
      <p:ext uri="{BB962C8B-B14F-4D97-AF65-F5344CB8AC3E}">
        <p14:creationId xmlns:p14="http://schemas.microsoft.com/office/powerpoint/2010/main" val="320438943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439" y="476672"/>
            <a:ext cx="8045374" cy="1152128"/>
          </a:xfrm>
        </p:spPr>
        <p:txBody>
          <a:bodyPr/>
          <a:lstStyle/>
          <a:p>
            <a:r>
              <a:rPr lang="nb-NO" sz="2000"/>
              <a:t>Et felt på en skjerm skal fylles inn med en tekst på opp til 10 tegns lengde. Hvilket resultat er en gyldig ekvivalensklasseinndeling?</a:t>
            </a:r>
            <a:br>
              <a:rPr lang="nb-NO"/>
            </a:br>
            <a:endParaRPr lang="nb-NO"/>
          </a:p>
        </p:txBody>
      </p:sp>
      <p:sp>
        <p:nvSpPr>
          <p:cNvPr id="3" name="Content Placeholder 2"/>
          <p:cNvSpPr>
            <a:spLocks noGrp="1"/>
          </p:cNvSpPr>
          <p:nvPr>
            <p:ph sz="quarter" idx="13"/>
          </p:nvPr>
        </p:nvSpPr>
        <p:spPr/>
        <p:txBody>
          <a:bodyPr>
            <a:normAutofit/>
          </a:bodyPr>
          <a:lstStyle/>
          <a:p>
            <a:pPr marL="457200" indent="-457200">
              <a:buAutoNum type="alphaLcParenR"/>
            </a:pPr>
            <a:r>
              <a:rPr lang="nb-NO" b="1"/>
              <a:t>Ugyldige klasser</a:t>
            </a:r>
            <a:r>
              <a:rPr lang="nb-NO"/>
              <a:t> = ikke gitt verdi / lengre enn 11 posisjoner. </a:t>
            </a:r>
            <a:r>
              <a:rPr lang="nb-NO" b="1"/>
              <a:t>Gyldige klasser </a:t>
            </a:r>
            <a:r>
              <a:rPr lang="nb-NO"/>
              <a:t>= verdi gitt / lengde mellom 1 og 10 tegn.</a:t>
            </a:r>
          </a:p>
          <a:p>
            <a:pPr marL="457200" indent="-457200">
              <a:buFont typeface="+mj-lt"/>
              <a:buAutoNum type="alphaLcParenR"/>
            </a:pPr>
            <a:r>
              <a:rPr lang="nb-NO" b="1"/>
              <a:t>Ugyldige klasser </a:t>
            </a:r>
            <a:r>
              <a:rPr lang="nb-NO"/>
              <a:t>= ikke gitt verdi / lengre enn 10 posisjoner. </a:t>
            </a:r>
            <a:r>
              <a:rPr lang="nb-NO" b="1"/>
              <a:t>Gyldige klasser </a:t>
            </a:r>
            <a:r>
              <a:rPr lang="nb-NO"/>
              <a:t>= verdi gitt / lengde mellom 1 og 10 tegn.</a:t>
            </a:r>
          </a:p>
          <a:p>
            <a:pPr marL="457200" indent="-457200">
              <a:buFont typeface="+mj-lt"/>
              <a:buAutoNum type="alphaLcParenR"/>
            </a:pPr>
            <a:r>
              <a:rPr lang="nb-NO" b="1"/>
              <a:t>Ugyldige klasser </a:t>
            </a:r>
            <a:r>
              <a:rPr lang="nb-NO"/>
              <a:t>= ikke gitt verdi / andre tegn enn a til z / lengre enn 10 posisjoner. </a:t>
            </a:r>
            <a:r>
              <a:rPr lang="nb-NO" b="1"/>
              <a:t>Gyldige klasser </a:t>
            </a:r>
            <a:r>
              <a:rPr lang="nb-NO"/>
              <a:t>= verdi gitt / lengde mellom 1 og 10 tegn / bare bokstaver fra a til z.</a:t>
            </a:r>
          </a:p>
          <a:p>
            <a:pPr marL="457200" indent="-457200">
              <a:buFont typeface="+mj-lt"/>
              <a:buAutoNum type="alphaLcParenR"/>
            </a:pPr>
            <a:r>
              <a:rPr lang="nb-NO" b="1"/>
              <a:t>Ugyldige klasser</a:t>
            </a:r>
            <a:r>
              <a:rPr lang="nb-NO"/>
              <a:t> = ikke gitt verdi / lengre enn 10 posisjoner. </a:t>
            </a:r>
            <a:r>
              <a:rPr lang="nb-NO" b="1"/>
              <a:t>Gyldige klasser </a:t>
            </a:r>
            <a:r>
              <a:rPr lang="nb-NO"/>
              <a:t>= verdi gitt / en klasse for hver av lengdene fra og med 1 til og med 10</a:t>
            </a:r>
          </a:p>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127</a:t>
            </a:fld>
            <a:endParaRPr lang="nb-NO"/>
          </a:p>
        </p:txBody>
      </p:sp>
    </p:spTree>
    <p:extLst>
      <p:ext uri="{BB962C8B-B14F-4D97-AF65-F5344CB8AC3E}">
        <p14:creationId xmlns:p14="http://schemas.microsoft.com/office/powerpoint/2010/main" val="366495202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Gitt er følgende programkode: </a:t>
            </a:r>
          </a:p>
        </p:txBody>
      </p:sp>
      <p:sp>
        <p:nvSpPr>
          <p:cNvPr id="3" name="Content Placeholder 2"/>
          <p:cNvSpPr>
            <a:spLocks noGrp="1"/>
          </p:cNvSpPr>
          <p:nvPr>
            <p:ph sz="quarter" idx="13"/>
          </p:nvPr>
        </p:nvSpPr>
        <p:spPr/>
        <p:txBody>
          <a:bodyPr>
            <a:normAutofit fontScale="92500" lnSpcReduction="10000"/>
          </a:bodyPr>
          <a:lstStyle/>
          <a:p>
            <a:r>
              <a:rPr lang="nb-NO" sz="1800" i="1"/>
              <a:t>INFO: END FOR er en løkke. Alt i mellom de to stikkord utføres like mange ganger som det er elementer i tabellen som du som tester lar programmet lese).</a:t>
            </a:r>
          </a:p>
          <a:p>
            <a:pPr marL="444500" lvl="1" indent="0">
              <a:spcBef>
                <a:spcPts val="0"/>
              </a:spcBef>
              <a:buNone/>
            </a:pPr>
            <a:r>
              <a:rPr lang="en-US" sz="1200" b="1"/>
              <a:t>BEGIN</a:t>
            </a:r>
          </a:p>
          <a:p>
            <a:pPr marL="444500" lvl="1" indent="0">
              <a:spcBef>
                <a:spcPts val="0"/>
              </a:spcBef>
              <a:buNone/>
            </a:pPr>
            <a:r>
              <a:rPr lang="en-US" sz="1200" b="1"/>
              <a:t>	INDEX := 0;</a:t>
            </a:r>
          </a:p>
          <a:p>
            <a:pPr marL="444500" lvl="1" indent="0">
              <a:spcBef>
                <a:spcPts val="0"/>
              </a:spcBef>
              <a:buNone/>
            </a:pPr>
            <a:r>
              <a:rPr lang="en-US" sz="1200" b="1"/>
              <a:t>FOR ALL ELEMENTS IN THE TABLE BELOW DO THIS:</a:t>
            </a:r>
          </a:p>
          <a:p>
            <a:pPr marL="444500" lvl="1" indent="0">
              <a:spcBef>
                <a:spcPts val="0"/>
              </a:spcBef>
              <a:buNone/>
            </a:pPr>
            <a:r>
              <a:rPr lang="en-US" sz="1200" b="1"/>
              <a:t>	INCREMENT THE INDEX ”INDEX” BY 1;</a:t>
            </a:r>
          </a:p>
          <a:p>
            <a:pPr marL="444500" lvl="1" indent="0">
              <a:spcBef>
                <a:spcPts val="0"/>
              </a:spcBef>
              <a:buNone/>
            </a:pPr>
            <a:r>
              <a:rPr lang="en-US" sz="1200" b="1"/>
              <a:t>		IF (AMOUNT (TABLE(INDEX)) &gt; 0)</a:t>
            </a:r>
          </a:p>
          <a:p>
            <a:pPr marL="444500" lvl="1" indent="0">
              <a:spcBef>
                <a:spcPts val="0"/>
              </a:spcBef>
              <a:buNone/>
            </a:pPr>
            <a:r>
              <a:rPr lang="en-US" sz="1200" b="1"/>
              <a:t>	THEN PAY</a:t>
            </a:r>
          </a:p>
          <a:p>
            <a:pPr marL="444500" lvl="1" indent="0">
              <a:spcBef>
                <a:spcPts val="0"/>
              </a:spcBef>
              <a:buNone/>
            </a:pPr>
            <a:r>
              <a:rPr lang="en-US" sz="1200" b="1"/>
              <a:t>      END IF;</a:t>
            </a:r>
          </a:p>
          <a:p>
            <a:pPr marL="444500" lvl="1" indent="0">
              <a:spcBef>
                <a:spcPts val="0"/>
              </a:spcBef>
              <a:buNone/>
            </a:pPr>
            <a:r>
              <a:rPr lang="en-US" sz="1200" b="1"/>
              <a:t>END FOR;</a:t>
            </a:r>
          </a:p>
          <a:p>
            <a:pPr marL="444500" lvl="1" indent="0">
              <a:spcBef>
                <a:spcPts val="0"/>
              </a:spcBef>
              <a:buNone/>
            </a:pPr>
            <a:r>
              <a:rPr lang="en-US" sz="1200" b="1"/>
              <a:t>END</a:t>
            </a:r>
          </a:p>
          <a:p>
            <a:pPr marL="0" indent="0">
              <a:buNone/>
            </a:pPr>
            <a:r>
              <a:rPr lang="nb-NO"/>
              <a:t>Hvor mange ganger må en minst starte dette programmet for 100% programinstruksjonsdekning (statement </a:t>
            </a:r>
            <a:r>
              <a:rPr lang="nb-NO" err="1"/>
              <a:t>coverage</a:t>
            </a:r>
            <a:r>
              <a:rPr lang="nb-NO"/>
              <a:t>)?</a:t>
            </a:r>
          </a:p>
          <a:p>
            <a:pPr marL="0" indent="0">
              <a:buNone/>
            </a:pPr>
            <a:r>
              <a:rPr lang="nb-NO"/>
              <a:t>a) 1</a:t>
            </a:r>
          </a:p>
          <a:p>
            <a:pPr marL="0" indent="0">
              <a:buNone/>
            </a:pPr>
            <a:r>
              <a:rPr lang="nb-NO"/>
              <a:t>b) 2</a:t>
            </a:r>
          </a:p>
          <a:p>
            <a:pPr marL="0" indent="0">
              <a:buNone/>
            </a:pPr>
            <a:r>
              <a:rPr lang="nb-NO"/>
              <a:t>c) 4</a:t>
            </a:r>
          </a:p>
          <a:p>
            <a:pPr marL="0" indent="0">
              <a:buNone/>
            </a:pPr>
            <a:r>
              <a:rPr lang="nb-NO"/>
              <a:t>d) mange</a:t>
            </a:r>
          </a:p>
          <a:p>
            <a:pPr marL="0" indent="0">
              <a:buNone/>
            </a:pPr>
            <a:endParaRPr lang="nb-NO" i="1"/>
          </a:p>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128</a:t>
            </a:fld>
            <a:endParaRPr lang="nb-NO"/>
          </a:p>
        </p:txBody>
      </p:sp>
    </p:spTree>
    <p:extLst>
      <p:ext uri="{BB962C8B-B14F-4D97-AF65-F5344CB8AC3E}">
        <p14:creationId xmlns:p14="http://schemas.microsoft.com/office/powerpoint/2010/main" val="23894285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br>
              <a:rPr lang="nb-NO"/>
            </a:br>
            <a:br>
              <a:rPr lang="nb-NO"/>
            </a:br>
            <a:r>
              <a:rPr lang="nb-NO"/>
              <a:t>Hvor mange ganger må en starte programmet minst for 100% stidekning (</a:t>
            </a:r>
            <a:r>
              <a:rPr lang="nb-NO" err="1"/>
              <a:t>path</a:t>
            </a:r>
            <a:r>
              <a:rPr lang="nb-NO"/>
              <a:t> </a:t>
            </a:r>
            <a:r>
              <a:rPr lang="nb-NO" err="1"/>
              <a:t>coverage</a:t>
            </a:r>
            <a:r>
              <a:rPr lang="nb-NO"/>
              <a:t>)?</a:t>
            </a:r>
          </a:p>
        </p:txBody>
      </p:sp>
      <p:sp>
        <p:nvSpPr>
          <p:cNvPr id="3" name="Content Placeholder 2"/>
          <p:cNvSpPr>
            <a:spLocks noGrp="1"/>
          </p:cNvSpPr>
          <p:nvPr>
            <p:ph sz="quarter" idx="13"/>
          </p:nvPr>
        </p:nvSpPr>
        <p:spPr/>
        <p:txBody>
          <a:bodyPr>
            <a:normAutofit fontScale="92500" lnSpcReduction="10000"/>
          </a:bodyPr>
          <a:lstStyle/>
          <a:p>
            <a:r>
              <a:rPr lang="nb-NO" i="1">
                <a:solidFill>
                  <a:schemeClr val="bg1">
                    <a:lumMod val="50000"/>
                  </a:schemeClr>
                </a:solidFill>
              </a:rPr>
              <a:t>Samme program som i forrige oppgave:</a:t>
            </a:r>
          </a:p>
          <a:p>
            <a:pPr marL="444500" lvl="1" indent="0">
              <a:spcBef>
                <a:spcPts val="0"/>
              </a:spcBef>
              <a:buNone/>
            </a:pPr>
            <a:r>
              <a:rPr lang="en-US" sz="1200" b="1"/>
              <a:t>BEGIN</a:t>
            </a:r>
          </a:p>
          <a:p>
            <a:pPr marL="444500" lvl="1" indent="0">
              <a:spcBef>
                <a:spcPts val="0"/>
              </a:spcBef>
              <a:buNone/>
            </a:pPr>
            <a:r>
              <a:rPr lang="en-US" sz="1200" b="1"/>
              <a:t>	INDEX := 0;</a:t>
            </a:r>
          </a:p>
          <a:p>
            <a:pPr marL="444500" lvl="1" indent="0">
              <a:spcBef>
                <a:spcPts val="0"/>
              </a:spcBef>
              <a:buNone/>
            </a:pPr>
            <a:r>
              <a:rPr lang="en-US" sz="1200" b="1"/>
              <a:t>FOR ALL ELEMENTS IN THE TABLE BELOW DO THIS:</a:t>
            </a:r>
          </a:p>
          <a:p>
            <a:pPr marL="444500" lvl="1" indent="0">
              <a:spcBef>
                <a:spcPts val="0"/>
              </a:spcBef>
              <a:buNone/>
            </a:pPr>
            <a:r>
              <a:rPr lang="en-US" sz="1200" b="1"/>
              <a:t>	INCREMENT THE INDEX ”INDEX” BY 1;</a:t>
            </a:r>
          </a:p>
          <a:p>
            <a:pPr marL="444500" lvl="1" indent="0">
              <a:spcBef>
                <a:spcPts val="0"/>
              </a:spcBef>
              <a:buNone/>
            </a:pPr>
            <a:r>
              <a:rPr lang="en-US" sz="1200" b="1"/>
              <a:t>		IF (AMOUNT (TABLE(INDEX)) &gt; 0)</a:t>
            </a:r>
          </a:p>
          <a:p>
            <a:pPr marL="444500" lvl="1" indent="0">
              <a:spcBef>
                <a:spcPts val="0"/>
              </a:spcBef>
              <a:buNone/>
            </a:pPr>
            <a:r>
              <a:rPr lang="en-US" sz="1200" b="1"/>
              <a:t>	THEN PAY</a:t>
            </a:r>
          </a:p>
          <a:p>
            <a:pPr marL="444500" lvl="1" indent="0">
              <a:spcBef>
                <a:spcPts val="0"/>
              </a:spcBef>
              <a:buNone/>
            </a:pPr>
            <a:r>
              <a:rPr lang="en-US" sz="1200" b="1"/>
              <a:t>      END IF;</a:t>
            </a:r>
          </a:p>
          <a:p>
            <a:pPr marL="444500" lvl="1" indent="0">
              <a:spcBef>
                <a:spcPts val="0"/>
              </a:spcBef>
              <a:buNone/>
            </a:pPr>
            <a:r>
              <a:rPr lang="en-US" sz="1200" b="1"/>
              <a:t>END FOR;</a:t>
            </a:r>
          </a:p>
          <a:p>
            <a:pPr marL="444500" lvl="1" indent="0">
              <a:spcBef>
                <a:spcPts val="0"/>
              </a:spcBef>
              <a:buNone/>
            </a:pPr>
            <a:r>
              <a:rPr lang="en-US" sz="1200" b="1"/>
              <a:t>END</a:t>
            </a:r>
          </a:p>
          <a:p>
            <a:pPr marL="0" indent="0">
              <a:buNone/>
            </a:pPr>
            <a:r>
              <a:rPr lang="da-DK"/>
              <a:t>a) 1</a:t>
            </a:r>
          </a:p>
          <a:p>
            <a:pPr marL="0" indent="0">
              <a:buNone/>
            </a:pPr>
            <a:r>
              <a:rPr lang="da-DK"/>
              <a:t>b) 2</a:t>
            </a:r>
          </a:p>
          <a:p>
            <a:pPr marL="0" indent="0">
              <a:buNone/>
            </a:pPr>
            <a:r>
              <a:rPr lang="da-DK"/>
              <a:t>c) 4</a:t>
            </a:r>
          </a:p>
          <a:p>
            <a:pPr marL="0" indent="0">
              <a:buNone/>
            </a:pPr>
            <a:r>
              <a:rPr lang="da-DK"/>
              <a:t>d) Mange</a:t>
            </a:r>
          </a:p>
          <a:p>
            <a:pPr marL="0" indent="0">
              <a:buNone/>
            </a:pPr>
            <a:endParaRPr lang="nb-NO"/>
          </a:p>
          <a:p>
            <a:pPr marL="0" indent="0">
              <a:buNone/>
            </a:pPr>
            <a:r>
              <a:rPr lang="nb-NO"/>
              <a:t> </a:t>
            </a:r>
          </a:p>
        </p:txBody>
      </p:sp>
      <p:sp>
        <p:nvSpPr>
          <p:cNvPr id="5" name="Slide Number Placeholder 4"/>
          <p:cNvSpPr>
            <a:spLocks noGrp="1"/>
          </p:cNvSpPr>
          <p:nvPr>
            <p:ph type="sldNum" sz="quarter" idx="4"/>
          </p:nvPr>
        </p:nvSpPr>
        <p:spPr/>
        <p:txBody>
          <a:bodyPr/>
          <a:lstStyle/>
          <a:p>
            <a:fld id="{5279AF0B-2D84-CD41-8CAF-017061CB9833}" type="slidenum">
              <a:rPr lang="nb-NO" smtClean="0"/>
              <a:pPr/>
              <a:t>129</a:t>
            </a:fld>
            <a:endParaRPr lang="nb-NO"/>
          </a:p>
        </p:txBody>
      </p:sp>
    </p:spTree>
    <p:extLst>
      <p:ext uri="{BB962C8B-B14F-4D97-AF65-F5344CB8AC3E}">
        <p14:creationId xmlns:p14="http://schemas.microsoft.com/office/powerpoint/2010/main" val="32294140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en-US"/>
              <a:t>Go to </a:t>
            </a:r>
            <a:r>
              <a:rPr lang="en-US" b="1"/>
              <a:t>www.menti.com</a:t>
            </a:r>
            <a:r>
              <a:rPr lang="en-US"/>
              <a:t> and use the code </a:t>
            </a:r>
            <a:r>
              <a:rPr lang="en-US" b="1"/>
              <a:t>86 61 49</a:t>
            </a:r>
            <a:endParaRPr lang="nb-NO"/>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13</a:t>
            </a:fld>
            <a:endParaRPr lang="fr-FR"/>
          </a:p>
        </p:txBody>
      </p:sp>
      <p:sp>
        <p:nvSpPr>
          <p:cNvPr id="5" name="Text Placeholder 4"/>
          <p:cNvSpPr>
            <a:spLocks noGrp="1"/>
          </p:cNvSpPr>
          <p:nvPr>
            <p:ph type="body" sz="quarter" idx="14"/>
          </p:nvPr>
        </p:nvSpPr>
        <p:spPr/>
        <p:txBody>
          <a:bodyPr>
            <a:normAutofit fontScale="92500" lnSpcReduction="10000"/>
          </a:bodyPr>
          <a:lstStyle/>
          <a:p>
            <a:r>
              <a:rPr lang="nb-NO"/>
              <a:t>ORDSKY</a:t>
            </a:r>
          </a:p>
        </p:txBody>
      </p:sp>
    </p:spTree>
    <p:extLst>
      <p:ext uri="{BB962C8B-B14F-4D97-AF65-F5344CB8AC3E}">
        <p14:creationId xmlns:p14="http://schemas.microsoft.com/office/powerpoint/2010/main" val="3430767798"/>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Gitt følgende programkode: </a:t>
            </a:r>
          </a:p>
        </p:txBody>
      </p:sp>
      <p:sp>
        <p:nvSpPr>
          <p:cNvPr id="3" name="Content Placeholder 2"/>
          <p:cNvSpPr>
            <a:spLocks noGrp="1"/>
          </p:cNvSpPr>
          <p:nvPr>
            <p:ph sz="quarter" idx="13"/>
          </p:nvPr>
        </p:nvSpPr>
        <p:spPr>
          <a:xfrm>
            <a:off x="495697" y="1401911"/>
            <a:ext cx="8088312" cy="4681537"/>
          </a:xfrm>
        </p:spPr>
        <p:txBody>
          <a:bodyPr/>
          <a:lstStyle/>
          <a:p>
            <a:pPr marL="0" indent="0">
              <a:spcBef>
                <a:spcPts val="0"/>
              </a:spcBef>
              <a:buNone/>
            </a:pPr>
            <a:r>
              <a:rPr lang="en-US" sz="1600" b="1"/>
              <a:t>IF (A &gt; B)</a:t>
            </a:r>
          </a:p>
          <a:p>
            <a:pPr marL="0" indent="0">
              <a:spcBef>
                <a:spcPts val="0"/>
              </a:spcBef>
              <a:buNone/>
            </a:pPr>
            <a:r>
              <a:rPr lang="en-US" sz="1600" b="1"/>
              <a:t>      THEN DO X;</a:t>
            </a:r>
          </a:p>
          <a:p>
            <a:pPr marL="0" indent="0">
              <a:spcBef>
                <a:spcPts val="0"/>
              </a:spcBef>
              <a:buNone/>
            </a:pPr>
            <a:r>
              <a:rPr lang="en-US" sz="1600" b="1"/>
              <a:t>END IF</a:t>
            </a:r>
          </a:p>
          <a:p>
            <a:pPr marL="0" indent="0">
              <a:spcBef>
                <a:spcPts val="0"/>
              </a:spcBef>
              <a:buNone/>
            </a:pPr>
            <a:r>
              <a:rPr lang="en-US" sz="1600" b="1"/>
              <a:t>IF (C IS True)</a:t>
            </a:r>
          </a:p>
          <a:p>
            <a:pPr marL="0" indent="0">
              <a:spcBef>
                <a:spcPts val="0"/>
              </a:spcBef>
              <a:buNone/>
            </a:pPr>
            <a:r>
              <a:rPr lang="en-US" sz="1600" b="1"/>
              <a:t>      THEN DO Y;</a:t>
            </a:r>
          </a:p>
          <a:p>
            <a:pPr marL="0" indent="0">
              <a:spcBef>
                <a:spcPts val="0"/>
              </a:spcBef>
              <a:buNone/>
            </a:pPr>
            <a:r>
              <a:rPr lang="en-US" sz="1600" b="1"/>
              <a:t>END IF</a:t>
            </a:r>
          </a:p>
          <a:p>
            <a:pPr marL="0" indent="0">
              <a:buNone/>
            </a:pPr>
            <a:r>
              <a:rPr lang="nb-NO"/>
              <a:t>Hvor mange testtilfelle behøver en minst for 100% av følgende testdekninger?</a:t>
            </a:r>
          </a:p>
          <a:p>
            <a:pPr marL="0" indent="0">
              <a:buNone/>
            </a:pPr>
            <a:r>
              <a:rPr lang="nb-NO"/>
              <a:t>a) Programinstruksjonsdekning: 1, forgreningsdekning: 1</a:t>
            </a:r>
          </a:p>
          <a:p>
            <a:pPr marL="0" indent="0">
              <a:buNone/>
            </a:pPr>
            <a:r>
              <a:rPr lang="nb-NO"/>
              <a:t>b) Programinstruksjonsdekning: 2, forgreningsdekning: 2</a:t>
            </a:r>
          </a:p>
          <a:p>
            <a:pPr marL="0" indent="0">
              <a:buNone/>
            </a:pPr>
            <a:r>
              <a:rPr lang="nb-NO"/>
              <a:t>c) Programinstruksjonsdekning: 2, forgreningsdekning: 1</a:t>
            </a:r>
          </a:p>
          <a:p>
            <a:pPr marL="0" indent="0">
              <a:buNone/>
            </a:pPr>
            <a:r>
              <a:rPr lang="nb-NO"/>
              <a:t>d) Programinstruksjonsdekning: 1, forgreningsdekning: 2</a:t>
            </a:r>
          </a:p>
          <a:p>
            <a:pPr marL="0" indent="0">
              <a:buNone/>
            </a:pPr>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130</a:t>
            </a:fld>
            <a:endParaRPr lang="nb-NO"/>
          </a:p>
        </p:txBody>
      </p:sp>
    </p:spTree>
    <p:extLst>
      <p:ext uri="{BB962C8B-B14F-4D97-AF65-F5344CB8AC3E}">
        <p14:creationId xmlns:p14="http://schemas.microsoft.com/office/powerpoint/2010/main" val="21785804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4439" y="190697"/>
            <a:ext cx="8045374" cy="501999"/>
          </a:xfrm>
        </p:spPr>
        <p:txBody>
          <a:bodyPr/>
          <a:lstStyle/>
          <a:p>
            <a:r>
              <a:rPr lang="nb-NO"/>
              <a:t>Billettpriser</a:t>
            </a:r>
          </a:p>
        </p:txBody>
      </p:sp>
      <p:sp>
        <p:nvSpPr>
          <p:cNvPr id="3" name="Content Placeholder 2"/>
          <p:cNvSpPr>
            <a:spLocks noGrp="1"/>
          </p:cNvSpPr>
          <p:nvPr>
            <p:ph sz="quarter" idx="13"/>
          </p:nvPr>
        </p:nvSpPr>
        <p:spPr/>
        <p:txBody>
          <a:bodyPr>
            <a:normAutofit/>
          </a:bodyPr>
          <a:lstStyle/>
          <a:p>
            <a:pPr marL="0" indent="0">
              <a:buNone/>
            </a:pPr>
            <a:r>
              <a:rPr lang="nb-NO"/>
              <a:t>Billettprisen er avhengig av høyden på en person: Under 1,10m er gratis. Fra og med 1,10m og inntil 1,40m er det halv pris. Over 1,40m er det full pris. Hvilket datasett dekker de gyldige ekvivalensklassene?</a:t>
            </a:r>
            <a:endParaRPr lang="pt-BR"/>
          </a:p>
          <a:p>
            <a:pPr marL="457200" indent="-457200">
              <a:buFont typeface="+mj-lt"/>
              <a:buAutoNum type="alphaLcParenR"/>
            </a:pPr>
            <a:r>
              <a:rPr lang="pt-BR"/>
              <a:t>0,9 – 1,2 – 1,4</a:t>
            </a:r>
          </a:p>
          <a:p>
            <a:pPr marL="457200" indent="-457200">
              <a:buFont typeface="+mj-lt"/>
              <a:buAutoNum type="alphaLcParenR"/>
            </a:pPr>
            <a:r>
              <a:rPr lang="pt-BR"/>
              <a:t>-1,0 – 0,9 – 1,2 – 2,0</a:t>
            </a:r>
          </a:p>
          <a:p>
            <a:pPr marL="457200" indent="-457200">
              <a:buFont typeface="+mj-lt"/>
              <a:buAutoNum type="alphaLcParenR"/>
            </a:pPr>
            <a:r>
              <a:rPr lang="pt-BR"/>
              <a:t>0,0 – 1,1 – 1,4</a:t>
            </a:r>
          </a:p>
          <a:p>
            <a:pPr marL="457200" indent="-457200">
              <a:buFont typeface="+mj-lt"/>
              <a:buAutoNum type="alphaLcParenR"/>
            </a:pPr>
            <a:r>
              <a:rPr lang="pt-BR"/>
              <a:t>1,0 – 1,2 – 2,1</a:t>
            </a:r>
          </a:p>
          <a:p>
            <a:r>
              <a:rPr lang="nb-NO"/>
              <a:t>Variant: Hvis grensene var halv pris fra og med 1,20m til og med 1,50 m, hva er rett svar da?</a:t>
            </a:r>
          </a:p>
          <a:p>
            <a:pPr marL="0" indent="0">
              <a:buNone/>
            </a:pPr>
            <a:endParaRPr lang="pt-BR"/>
          </a:p>
          <a:p>
            <a:pPr marL="0" indent="0">
              <a:buNone/>
            </a:pPr>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131</a:t>
            </a:fld>
            <a:endParaRPr lang="nb-NO"/>
          </a:p>
        </p:txBody>
      </p:sp>
    </p:spTree>
    <p:extLst>
      <p:ext uri="{BB962C8B-B14F-4D97-AF65-F5344CB8AC3E}">
        <p14:creationId xmlns:p14="http://schemas.microsoft.com/office/powerpoint/2010/main" val="28992807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Oppsummering kapittel 4</a:t>
            </a:r>
          </a:p>
        </p:txBody>
      </p:sp>
      <p:sp>
        <p:nvSpPr>
          <p:cNvPr id="3" name="Content Placeholder 2"/>
          <p:cNvSpPr>
            <a:spLocks noGrp="1"/>
          </p:cNvSpPr>
          <p:nvPr>
            <p:ph sz="quarter" idx="13"/>
          </p:nvPr>
        </p:nvSpPr>
        <p:spPr/>
        <p:txBody>
          <a:bodyPr>
            <a:normAutofit/>
          </a:bodyPr>
          <a:lstStyle/>
          <a:p>
            <a:r>
              <a:rPr lang="nb-NO"/>
              <a:t>3 kategorier av testteknikker: </a:t>
            </a:r>
          </a:p>
          <a:p>
            <a:pPr lvl="1"/>
            <a:r>
              <a:rPr lang="nb-NO"/>
              <a:t>Black </a:t>
            </a:r>
            <a:r>
              <a:rPr lang="nb-NO" err="1"/>
              <a:t>box</a:t>
            </a:r>
            <a:r>
              <a:rPr lang="nb-NO"/>
              <a:t> (spesifikasjonsbasert), </a:t>
            </a:r>
            <a:r>
              <a:rPr lang="nb-NO" err="1"/>
              <a:t>white</a:t>
            </a:r>
            <a:r>
              <a:rPr lang="nb-NO"/>
              <a:t> </a:t>
            </a:r>
            <a:r>
              <a:rPr lang="nb-NO" err="1"/>
              <a:t>box</a:t>
            </a:r>
            <a:r>
              <a:rPr lang="nb-NO"/>
              <a:t> (strukturbasert), </a:t>
            </a:r>
            <a:r>
              <a:rPr lang="nb-NO" err="1"/>
              <a:t>erfaringsbasert</a:t>
            </a:r>
            <a:r>
              <a:rPr lang="nb-NO"/>
              <a:t> </a:t>
            </a:r>
          </a:p>
          <a:p>
            <a:r>
              <a:rPr lang="nb-NO"/>
              <a:t>7 </a:t>
            </a:r>
            <a:r>
              <a:rPr lang="nb-NO" err="1"/>
              <a:t>black</a:t>
            </a:r>
            <a:r>
              <a:rPr lang="nb-NO"/>
              <a:t> </a:t>
            </a:r>
            <a:r>
              <a:rPr lang="nb-NO" err="1"/>
              <a:t>box</a:t>
            </a:r>
            <a:r>
              <a:rPr lang="nb-NO"/>
              <a:t>-teknikker:</a:t>
            </a:r>
          </a:p>
          <a:p>
            <a:pPr lvl="1"/>
            <a:r>
              <a:rPr lang="nb-NO" err="1"/>
              <a:t>Equivalence</a:t>
            </a:r>
            <a:r>
              <a:rPr lang="nb-NO"/>
              <a:t> </a:t>
            </a:r>
            <a:r>
              <a:rPr lang="nb-NO" err="1"/>
              <a:t>partitioning</a:t>
            </a:r>
            <a:r>
              <a:rPr lang="nb-NO"/>
              <a:t>, </a:t>
            </a:r>
            <a:r>
              <a:rPr lang="nb-NO" err="1"/>
              <a:t>boundary</a:t>
            </a:r>
            <a:r>
              <a:rPr lang="nb-NO"/>
              <a:t> </a:t>
            </a:r>
            <a:r>
              <a:rPr lang="nb-NO" err="1"/>
              <a:t>value</a:t>
            </a:r>
            <a:r>
              <a:rPr lang="nb-NO"/>
              <a:t> </a:t>
            </a:r>
            <a:r>
              <a:rPr lang="nb-NO" err="1"/>
              <a:t>analysis</a:t>
            </a:r>
            <a:r>
              <a:rPr lang="nb-NO"/>
              <a:t>, </a:t>
            </a:r>
            <a:r>
              <a:rPr lang="nb-NO" err="1"/>
              <a:t>decision</a:t>
            </a:r>
            <a:r>
              <a:rPr lang="nb-NO"/>
              <a:t> </a:t>
            </a:r>
            <a:r>
              <a:rPr lang="nb-NO" err="1"/>
              <a:t>table</a:t>
            </a:r>
            <a:r>
              <a:rPr lang="nb-NO"/>
              <a:t> testing, </a:t>
            </a:r>
            <a:r>
              <a:rPr lang="nb-NO" err="1"/>
              <a:t>state</a:t>
            </a:r>
            <a:r>
              <a:rPr lang="nb-NO"/>
              <a:t> </a:t>
            </a:r>
            <a:r>
              <a:rPr lang="nb-NO" err="1"/>
              <a:t>transition</a:t>
            </a:r>
            <a:r>
              <a:rPr lang="nb-NO"/>
              <a:t> testing, </a:t>
            </a:r>
            <a:r>
              <a:rPr lang="nb-NO" err="1"/>
              <a:t>use</a:t>
            </a:r>
            <a:r>
              <a:rPr lang="nb-NO"/>
              <a:t> case testing,</a:t>
            </a:r>
          </a:p>
          <a:p>
            <a:r>
              <a:rPr lang="nb-NO"/>
              <a:t>2 </a:t>
            </a:r>
            <a:r>
              <a:rPr lang="nb-NO" err="1"/>
              <a:t>white</a:t>
            </a:r>
            <a:r>
              <a:rPr lang="nb-NO"/>
              <a:t> </a:t>
            </a:r>
            <a:r>
              <a:rPr lang="nb-NO" err="1"/>
              <a:t>box</a:t>
            </a:r>
            <a:r>
              <a:rPr lang="nb-NO"/>
              <a:t>-teknikker:</a:t>
            </a:r>
          </a:p>
          <a:p>
            <a:pPr lvl="1"/>
            <a:r>
              <a:rPr lang="nb-NO"/>
              <a:t>Statement testing and </a:t>
            </a:r>
            <a:r>
              <a:rPr lang="nb-NO" err="1"/>
              <a:t>coverage</a:t>
            </a:r>
            <a:r>
              <a:rPr lang="nb-NO"/>
              <a:t>,  </a:t>
            </a:r>
            <a:r>
              <a:rPr lang="nb-NO" err="1"/>
              <a:t>decision</a:t>
            </a:r>
            <a:r>
              <a:rPr lang="nb-NO"/>
              <a:t> testing and </a:t>
            </a:r>
            <a:r>
              <a:rPr lang="nb-NO" err="1"/>
              <a:t>coverage</a:t>
            </a:r>
            <a:r>
              <a:rPr lang="nb-NO"/>
              <a:t>. </a:t>
            </a:r>
          </a:p>
          <a:p>
            <a:r>
              <a:rPr lang="nb-NO"/>
              <a:t>2 erfaringsbaserte teknikker:</a:t>
            </a:r>
          </a:p>
          <a:p>
            <a:pPr lvl="1"/>
            <a:r>
              <a:rPr lang="nb-NO" err="1"/>
              <a:t>Exploratory</a:t>
            </a:r>
            <a:r>
              <a:rPr lang="nb-NO"/>
              <a:t> testing, </a:t>
            </a:r>
            <a:r>
              <a:rPr lang="nb-NO" err="1"/>
              <a:t>error</a:t>
            </a:r>
            <a:r>
              <a:rPr lang="nb-NO"/>
              <a:t> </a:t>
            </a:r>
            <a:r>
              <a:rPr lang="nb-NO" err="1"/>
              <a:t>guessing</a:t>
            </a:r>
            <a:endParaRPr lang="nb-NO"/>
          </a:p>
          <a:p>
            <a:r>
              <a:rPr lang="nb-NO"/>
              <a:t>Hvordan velge testteknikk?</a:t>
            </a:r>
          </a:p>
          <a:p>
            <a:pPr lvl="1"/>
            <a:r>
              <a:rPr lang="nb-NO"/>
              <a:t>Kommer an på flere faktorer som risiko, systemtype, krav, modeller, kunnskap </a:t>
            </a:r>
          </a:p>
        </p:txBody>
      </p:sp>
      <p:sp>
        <p:nvSpPr>
          <p:cNvPr id="5" name="Slide Number Placeholder 4"/>
          <p:cNvSpPr>
            <a:spLocks noGrp="1"/>
          </p:cNvSpPr>
          <p:nvPr>
            <p:ph type="sldNum" sz="quarter" idx="4"/>
          </p:nvPr>
        </p:nvSpPr>
        <p:spPr/>
        <p:txBody>
          <a:bodyPr/>
          <a:lstStyle/>
          <a:p>
            <a:fld id="{5279AF0B-2D84-CD41-8CAF-017061CB9833}" type="slidenum">
              <a:rPr lang="nb-NO" smtClean="0"/>
              <a:pPr/>
              <a:t>132</a:t>
            </a:fld>
            <a:endParaRPr lang="nb-NO"/>
          </a:p>
        </p:txBody>
      </p:sp>
    </p:spTree>
    <p:extLst>
      <p:ext uri="{BB962C8B-B14F-4D97-AF65-F5344CB8AC3E}">
        <p14:creationId xmlns:p14="http://schemas.microsoft.com/office/powerpoint/2010/main" val="376975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133</a:t>
            </a:fld>
            <a:endParaRPr lang="fr-FR"/>
          </a:p>
        </p:txBody>
      </p:sp>
      <p:sp>
        <p:nvSpPr>
          <p:cNvPr id="5" name="Text Placeholder 4"/>
          <p:cNvSpPr>
            <a:spLocks noGrp="1"/>
          </p:cNvSpPr>
          <p:nvPr>
            <p:ph type="body" sz="quarter" idx="14"/>
          </p:nvPr>
        </p:nvSpPr>
        <p:spPr>
          <a:xfrm>
            <a:off x="512912" y="332656"/>
            <a:ext cx="8352928" cy="720402"/>
          </a:xfrm>
        </p:spPr>
        <p:txBody>
          <a:bodyPr>
            <a:normAutofit/>
          </a:bodyPr>
          <a:lstStyle/>
          <a:p>
            <a:pPr algn="ctr"/>
            <a:r>
              <a:rPr lang="nb-NO"/>
              <a:t>Kaffepause!</a:t>
            </a: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7880" y="1916832"/>
            <a:ext cx="5496272" cy="4354078"/>
          </a:xfrm>
          <a:prstGeom prst="rect">
            <a:avLst/>
          </a:prstGeom>
        </p:spPr>
      </p:pic>
    </p:spTree>
    <p:extLst>
      <p:ext uri="{BB962C8B-B14F-4D97-AF65-F5344CB8AC3E}">
        <p14:creationId xmlns:p14="http://schemas.microsoft.com/office/powerpoint/2010/main" val="242536996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134</a:t>
            </a:fld>
            <a:endParaRPr lang="fr-FR"/>
          </a:p>
        </p:txBody>
      </p:sp>
      <p:sp>
        <p:nvSpPr>
          <p:cNvPr id="5" name="Text Placeholder 4"/>
          <p:cNvSpPr>
            <a:spLocks noGrp="1"/>
          </p:cNvSpPr>
          <p:nvPr>
            <p:ph type="body" sz="quarter" idx="14"/>
          </p:nvPr>
        </p:nvSpPr>
        <p:spPr>
          <a:xfrm>
            <a:off x="539552" y="836390"/>
            <a:ext cx="7560840" cy="432370"/>
          </a:xfrm>
        </p:spPr>
        <p:txBody>
          <a:bodyPr>
            <a:normAutofit/>
          </a:bodyPr>
          <a:lstStyle/>
          <a:p>
            <a:r>
              <a:rPr lang="nb-NO"/>
              <a:t>Kapittel 5: Testledelse</a:t>
            </a:r>
          </a:p>
        </p:txBody>
      </p:sp>
      <p:pic>
        <p:nvPicPr>
          <p:cNvPr id="6" name="Bilde 8"/>
          <p:cNvPicPr>
            <a:picLocks noChangeAspect="1"/>
          </p:cNvPicPr>
          <p:nvPr/>
        </p:nvPicPr>
        <p:blipFill>
          <a:blip r:embed="rId3"/>
          <a:stretch>
            <a:fillRect/>
          </a:stretch>
        </p:blipFill>
        <p:spPr>
          <a:xfrm>
            <a:off x="4917330" y="2204863"/>
            <a:ext cx="3776242" cy="2175341"/>
          </a:xfrm>
          <a:prstGeom prst="rect">
            <a:avLst/>
          </a:prstGeom>
        </p:spPr>
      </p:pic>
      <p:sp>
        <p:nvSpPr>
          <p:cNvPr id="7" name="TextBox 6"/>
          <p:cNvSpPr txBox="1"/>
          <p:nvPr/>
        </p:nvSpPr>
        <p:spPr>
          <a:xfrm>
            <a:off x="539552" y="2348880"/>
            <a:ext cx="4377778" cy="2523768"/>
          </a:xfrm>
          <a:prstGeom prst="rect">
            <a:avLst/>
          </a:prstGeom>
          <a:noFill/>
        </p:spPr>
        <p:txBody>
          <a:bodyPr wrap="square" rtlCol="0">
            <a:spAutoFit/>
          </a:bodyPr>
          <a:lstStyle/>
          <a:p>
            <a:pPr marL="285750" indent="-285750">
              <a:buFont typeface="Arial" panose="020B0604020202020204" pitchFamily="34" charset="0"/>
              <a:buChar char="•"/>
            </a:pPr>
            <a:r>
              <a:rPr lang="nb-NO" sz="2000"/>
              <a:t>Testorganisasjon </a:t>
            </a:r>
          </a:p>
          <a:p>
            <a:pPr marL="285750" indent="-285750">
              <a:buFont typeface="Arial" panose="020B0604020202020204" pitchFamily="34" charset="0"/>
              <a:buChar char="•"/>
            </a:pPr>
            <a:r>
              <a:rPr lang="nb-NO" sz="2000"/>
              <a:t>Testplanlegging og estimering</a:t>
            </a:r>
          </a:p>
          <a:p>
            <a:pPr marL="285750" indent="-285750">
              <a:buFont typeface="Arial" panose="020B0604020202020204" pitchFamily="34" charset="0"/>
              <a:buChar char="•"/>
            </a:pPr>
            <a:r>
              <a:rPr lang="nb-NO" sz="2000"/>
              <a:t>Overvåking og kontroll av testfremdrift</a:t>
            </a:r>
          </a:p>
          <a:p>
            <a:pPr marL="285750" indent="-285750">
              <a:buFont typeface="Arial" panose="020B0604020202020204" pitchFamily="34" charset="0"/>
              <a:buChar char="•"/>
            </a:pPr>
            <a:r>
              <a:rPr lang="nb-NO" sz="2000"/>
              <a:t>Konfigurasjonsstyring</a:t>
            </a:r>
          </a:p>
          <a:p>
            <a:pPr marL="285750" indent="-285750">
              <a:buFont typeface="Arial" panose="020B0604020202020204" pitchFamily="34" charset="0"/>
              <a:buChar char="•"/>
            </a:pPr>
            <a:r>
              <a:rPr lang="nb-NO" sz="2000"/>
              <a:t>Risiko og testing</a:t>
            </a:r>
          </a:p>
          <a:p>
            <a:pPr marL="285750" indent="-285750">
              <a:buFont typeface="Arial" panose="020B0604020202020204" pitchFamily="34" charset="0"/>
              <a:buChar char="•"/>
            </a:pPr>
            <a:r>
              <a:rPr lang="nb-NO" sz="2000"/>
              <a:t>Hendelses- og feilstyring</a:t>
            </a:r>
          </a:p>
          <a:p>
            <a:endParaRPr lang="nb-NO"/>
          </a:p>
        </p:txBody>
      </p:sp>
    </p:spTree>
    <p:extLst>
      <p:ext uri="{BB962C8B-B14F-4D97-AF65-F5344CB8AC3E}">
        <p14:creationId xmlns:p14="http://schemas.microsoft.com/office/powerpoint/2010/main" val="167820059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fld id="{5279AF0B-2D84-CD41-8CAF-017061CB9833}" type="slidenum">
              <a:rPr lang="nb-NO" smtClean="0"/>
              <a:pPr/>
              <a:t>135</a:t>
            </a:fld>
            <a:endParaRPr lang="nb-NO"/>
          </a:p>
        </p:txBody>
      </p:sp>
      <p:sp>
        <p:nvSpPr>
          <p:cNvPr id="6" name="Title 1"/>
          <p:cNvSpPr txBox="1">
            <a:spLocks/>
          </p:cNvSpPr>
          <p:nvPr/>
        </p:nvSpPr>
        <p:spPr bwMode="gray">
          <a:xfrm>
            <a:off x="544439" y="190697"/>
            <a:ext cx="8045374" cy="790031"/>
          </a:xfrm>
          <a:prstGeom prst="rect">
            <a:avLst/>
          </a:prstGeom>
        </p:spPr>
        <p:txBody>
          <a:bodyPr vert="horz" lIns="0" tIns="45710" rIns="0" bIns="45710" rtlCol="0" anchor="b">
            <a:noAutofit/>
          </a:bodyPr>
          <a:lstStyle>
            <a:lvl1pPr algn="l" defTabSz="914199" rtl="0" eaLnBrk="1" latinLnBrk="0" hangingPunct="1">
              <a:lnSpc>
                <a:spcPct val="90000"/>
              </a:lnSpc>
              <a:spcBef>
                <a:spcPct val="0"/>
              </a:spcBef>
              <a:buNone/>
              <a:defRPr sz="2200" kern="1200" cap="none" baseline="0">
                <a:solidFill>
                  <a:schemeClr val="tx1"/>
                </a:solidFill>
                <a:latin typeface="Tahoma" panose="020B0604030504040204" pitchFamily="34" charset="0"/>
                <a:ea typeface="Tahoma" panose="020B0604030504040204" pitchFamily="34" charset="0"/>
                <a:cs typeface="Tahoma" panose="020B0604030504040204" pitchFamily="34" charset="0"/>
              </a:defRPr>
            </a:lvl1pPr>
          </a:lstStyle>
          <a:p>
            <a:r>
              <a:rPr lang="nb-NO"/>
              <a:t>Testorganisasjon og uavhengighet</a:t>
            </a:r>
          </a:p>
        </p:txBody>
      </p:sp>
      <p:graphicFrame>
        <p:nvGraphicFramePr>
          <p:cNvPr id="7" name="Content Placeholder 4"/>
          <p:cNvGraphicFramePr>
            <a:graphicFrameLocks/>
          </p:cNvGraphicFramePr>
          <p:nvPr>
            <p:extLst/>
          </p:nvPr>
        </p:nvGraphicFramePr>
        <p:xfrm>
          <a:off x="544439" y="2492896"/>
          <a:ext cx="7728470" cy="252075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Slide Number Placeholder 3"/>
          <p:cNvSpPr txBox="1">
            <a:spLocks/>
          </p:cNvSpPr>
          <p:nvPr/>
        </p:nvSpPr>
        <p:spPr>
          <a:xfrm>
            <a:off x="122130" y="6502208"/>
            <a:ext cx="296226" cy="162152"/>
          </a:xfrm>
          <a:prstGeom prst="rect">
            <a:avLst/>
          </a:prstGeom>
        </p:spPr>
        <p:txBody>
          <a:bodyPr/>
          <a:ls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a:lstStyle>
          <a:p>
            <a:pPr>
              <a:defRPr/>
            </a:pPr>
            <a:fld id="{893D829B-884C-48FC-A86D-F82371DCC8D5}" type="slidenum">
              <a:rPr lang="en-GB" smtClean="0"/>
              <a:pPr>
                <a:defRPr/>
              </a:pPr>
              <a:t>135</a:t>
            </a:fld>
            <a:endParaRPr lang="en-GB"/>
          </a:p>
        </p:txBody>
      </p:sp>
      <p:sp>
        <p:nvSpPr>
          <p:cNvPr id="9" name="TextBox 8"/>
          <p:cNvSpPr txBox="1"/>
          <p:nvPr/>
        </p:nvSpPr>
        <p:spPr>
          <a:xfrm>
            <a:off x="544439" y="1628800"/>
            <a:ext cx="1579289" cy="646331"/>
          </a:xfrm>
          <a:prstGeom prst="rect">
            <a:avLst/>
          </a:prstGeom>
          <a:noFill/>
        </p:spPr>
        <p:txBody>
          <a:bodyPr wrap="square" rtlCol="0">
            <a:spAutoFit/>
          </a:bodyPr>
          <a:lstStyle/>
          <a:p>
            <a:r>
              <a:rPr lang="nb-NO"/>
              <a:t>Ingen uavhengighet</a:t>
            </a:r>
          </a:p>
        </p:txBody>
      </p:sp>
      <p:sp>
        <p:nvSpPr>
          <p:cNvPr id="10" name="TextBox 9"/>
          <p:cNvSpPr txBox="1"/>
          <p:nvPr/>
        </p:nvSpPr>
        <p:spPr>
          <a:xfrm>
            <a:off x="6660232" y="1628799"/>
            <a:ext cx="1584176" cy="646331"/>
          </a:xfrm>
          <a:prstGeom prst="rect">
            <a:avLst/>
          </a:prstGeom>
          <a:noFill/>
        </p:spPr>
        <p:txBody>
          <a:bodyPr wrap="square" rtlCol="0">
            <a:spAutoFit/>
          </a:bodyPr>
          <a:lstStyle/>
          <a:p>
            <a:r>
              <a:rPr lang="nb-NO"/>
              <a:t>Stor uavhengighet</a:t>
            </a:r>
          </a:p>
        </p:txBody>
      </p:sp>
      <p:sp>
        <p:nvSpPr>
          <p:cNvPr id="11" name="TextBox 10"/>
          <p:cNvSpPr txBox="1"/>
          <p:nvPr/>
        </p:nvSpPr>
        <p:spPr>
          <a:xfrm>
            <a:off x="659089" y="5322896"/>
            <a:ext cx="1176607" cy="923330"/>
          </a:xfrm>
          <a:prstGeom prst="rect">
            <a:avLst/>
          </a:prstGeom>
          <a:noFill/>
        </p:spPr>
        <p:txBody>
          <a:bodyPr wrap="square" rtlCol="0">
            <a:spAutoFit/>
          </a:bodyPr>
          <a:lstStyle/>
          <a:p>
            <a:r>
              <a:rPr lang="nb-NO"/>
              <a:t>Utvikler tester på egen kode</a:t>
            </a:r>
          </a:p>
        </p:txBody>
      </p:sp>
      <p:sp>
        <p:nvSpPr>
          <p:cNvPr id="12" name="TextBox 11"/>
          <p:cNvSpPr txBox="1"/>
          <p:nvPr/>
        </p:nvSpPr>
        <p:spPr>
          <a:xfrm>
            <a:off x="2596667" y="5322896"/>
            <a:ext cx="1075233" cy="923330"/>
          </a:xfrm>
          <a:prstGeom prst="rect">
            <a:avLst/>
          </a:prstGeom>
          <a:noFill/>
        </p:spPr>
        <p:txBody>
          <a:bodyPr wrap="square" rtlCol="0">
            <a:spAutoFit/>
          </a:bodyPr>
          <a:lstStyle/>
          <a:p>
            <a:r>
              <a:rPr lang="nb-NO"/>
              <a:t>Noen andre på teamet</a:t>
            </a:r>
          </a:p>
        </p:txBody>
      </p:sp>
      <p:sp>
        <p:nvSpPr>
          <p:cNvPr id="13" name="TextBox 12"/>
          <p:cNvSpPr txBox="1"/>
          <p:nvPr/>
        </p:nvSpPr>
        <p:spPr>
          <a:xfrm>
            <a:off x="4716016" y="5322896"/>
            <a:ext cx="1512168" cy="923330"/>
          </a:xfrm>
          <a:prstGeom prst="rect">
            <a:avLst/>
          </a:prstGeom>
          <a:noFill/>
        </p:spPr>
        <p:txBody>
          <a:bodyPr wrap="square" rtlCol="0">
            <a:spAutoFit/>
          </a:bodyPr>
          <a:lstStyle/>
          <a:p>
            <a:r>
              <a:rPr lang="nb-NO"/>
              <a:t>Noen fra et annet team eller testteam</a:t>
            </a:r>
          </a:p>
        </p:txBody>
      </p:sp>
      <p:sp>
        <p:nvSpPr>
          <p:cNvPr id="14" name="TextBox 13"/>
          <p:cNvSpPr txBox="1"/>
          <p:nvPr/>
        </p:nvSpPr>
        <p:spPr>
          <a:xfrm>
            <a:off x="6804248" y="5322896"/>
            <a:ext cx="1368152" cy="923330"/>
          </a:xfrm>
          <a:prstGeom prst="rect">
            <a:avLst/>
          </a:prstGeom>
          <a:noFill/>
        </p:spPr>
        <p:txBody>
          <a:bodyPr wrap="square" rtlCol="0">
            <a:spAutoFit/>
          </a:bodyPr>
          <a:lstStyle/>
          <a:p>
            <a:r>
              <a:rPr lang="nb-NO"/>
              <a:t>Noen fra en annen organisasjon</a:t>
            </a:r>
          </a:p>
        </p:txBody>
      </p:sp>
    </p:spTree>
    <p:extLst>
      <p:ext uri="{BB962C8B-B14F-4D97-AF65-F5344CB8AC3E}">
        <p14:creationId xmlns:p14="http://schemas.microsoft.com/office/powerpoint/2010/main" val="201270796"/>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Testleders oppgaver</a:t>
            </a:r>
          </a:p>
        </p:txBody>
      </p:sp>
      <p:sp>
        <p:nvSpPr>
          <p:cNvPr id="3" name="Content Placeholder 2"/>
          <p:cNvSpPr>
            <a:spLocks noGrp="1"/>
          </p:cNvSpPr>
          <p:nvPr>
            <p:ph sz="quarter" idx="13"/>
          </p:nvPr>
        </p:nvSpPr>
        <p:spPr/>
        <p:txBody>
          <a:bodyPr>
            <a:normAutofit lnSpcReduction="10000"/>
          </a:bodyPr>
          <a:lstStyle/>
          <a:p>
            <a:pPr>
              <a:spcBef>
                <a:spcPts val="0"/>
              </a:spcBef>
              <a:buFont typeface="Arial" panose="020B0604020202020204" pitchFamily="34" charset="0"/>
              <a:buChar char="•"/>
            </a:pPr>
            <a:r>
              <a:rPr lang="nb-NO"/>
              <a:t>Koordinere teststrategi og plan med prosjektleder++</a:t>
            </a:r>
          </a:p>
          <a:p>
            <a:pPr>
              <a:spcBef>
                <a:spcPts val="0"/>
              </a:spcBef>
              <a:buFont typeface="Arial" panose="020B0604020202020204" pitchFamily="34" charset="0"/>
              <a:buChar char="•"/>
            </a:pPr>
            <a:r>
              <a:rPr lang="nb-NO"/>
              <a:t>Skrive strategi og testpolicy for organisasjonen</a:t>
            </a:r>
          </a:p>
          <a:p>
            <a:pPr>
              <a:spcBef>
                <a:spcPts val="0"/>
              </a:spcBef>
              <a:buFont typeface="Arial" panose="020B0604020202020204" pitchFamily="34" charset="0"/>
              <a:buChar char="•"/>
            </a:pPr>
            <a:r>
              <a:rPr lang="nb-NO"/>
              <a:t>Bidra med andre prosjektaktiviteter med testbriller, som integrasjonsplanlegging</a:t>
            </a:r>
          </a:p>
          <a:p>
            <a:pPr>
              <a:spcBef>
                <a:spcPts val="0"/>
              </a:spcBef>
              <a:buFont typeface="Arial" panose="020B0604020202020204" pitchFamily="34" charset="0"/>
              <a:buChar char="•"/>
            </a:pPr>
            <a:r>
              <a:rPr lang="nb-NO"/>
              <a:t>Planlegge testene med hensyn på kontekst, målsetning, risiko -&gt; velge teststrategi, estimere tid, arbeidsmengde og kostnad, ressurser, definere testnivå og syklus, planlegge hendelseshåndtering</a:t>
            </a:r>
          </a:p>
          <a:p>
            <a:pPr>
              <a:spcBef>
                <a:spcPts val="0"/>
              </a:spcBef>
              <a:buFont typeface="Arial" panose="020B0604020202020204" pitchFamily="34" charset="0"/>
              <a:buChar char="•"/>
            </a:pPr>
            <a:r>
              <a:rPr lang="nb-NO"/>
              <a:t>Starte opp spesifikasjon, forberedelse, implementering og utføring av tester, overvåke testresultater og sjekke sluttkriterier</a:t>
            </a:r>
          </a:p>
          <a:p>
            <a:pPr>
              <a:spcBef>
                <a:spcPts val="0"/>
              </a:spcBef>
              <a:buFont typeface="Arial" panose="020B0604020202020204" pitchFamily="34" charset="0"/>
              <a:buChar char="•"/>
            </a:pPr>
            <a:r>
              <a:rPr lang="nb-NO"/>
              <a:t>Tilpasse planlegging på basis av testresultater og framdrift </a:t>
            </a:r>
          </a:p>
          <a:p>
            <a:pPr>
              <a:spcBef>
                <a:spcPts val="0"/>
              </a:spcBef>
              <a:buFont typeface="Arial" panose="020B0604020202020204" pitchFamily="34" charset="0"/>
              <a:buChar char="•"/>
            </a:pPr>
            <a:r>
              <a:rPr lang="nb-NO"/>
              <a:t>Sette opp passende konfigurasjonsstyring av </a:t>
            </a:r>
            <a:r>
              <a:rPr lang="nb-NO" err="1"/>
              <a:t>testmateriale</a:t>
            </a:r>
            <a:r>
              <a:rPr lang="nb-NO"/>
              <a:t> for sporbarhet</a:t>
            </a:r>
          </a:p>
          <a:p>
            <a:pPr>
              <a:spcBef>
                <a:spcPts val="0"/>
              </a:spcBef>
              <a:buFont typeface="Arial" panose="020B0604020202020204" pitchFamily="34" charset="0"/>
              <a:buChar char="•"/>
            </a:pPr>
            <a:r>
              <a:rPr lang="nb-NO"/>
              <a:t>Innførende passende måledata</a:t>
            </a:r>
          </a:p>
          <a:p>
            <a:pPr>
              <a:spcBef>
                <a:spcPts val="0"/>
              </a:spcBef>
              <a:buFont typeface="Arial" panose="020B0604020202020204" pitchFamily="34" charset="0"/>
              <a:buChar char="•"/>
            </a:pPr>
            <a:r>
              <a:rPr lang="nb-NO"/>
              <a:t>Beslutte hva som skal bli automatisert</a:t>
            </a:r>
          </a:p>
          <a:p>
            <a:pPr>
              <a:spcBef>
                <a:spcPts val="0"/>
              </a:spcBef>
              <a:buFont typeface="Arial" panose="020B0604020202020204" pitchFamily="34" charset="0"/>
              <a:buChar char="•"/>
            </a:pPr>
            <a:r>
              <a:rPr lang="nb-NO"/>
              <a:t>Velge verktøy </a:t>
            </a:r>
          </a:p>
          <a:p>
            <a:pPr>
              <a:spcBef>
                <a:spcPts val="0"/>
              </a:spcBef>
              <a:buFont typeface="Arial" panose="020B0604020202020204" pitchFamily="34" charset="0"/>
              <a:buChar char="•"/>
            </a:pPr>
            <a:r>
              <a:rPr lang="nb-NO"/>
              <a:t>Beslutninger rundt implementering av testmiljø</a:t>
            </a:r>
          </a:p>
          <a:p>
            <a:pPr>
              <a:spcBef>
                <a:spcPts val="0"/>
              </a:spcBef>
              <a:buFont typeface="Arial" panose="020B0604020202020204" pitchFamily="34" charset="0"/>
              <a:buChar char="•"/>
            </a:pPr>
            <a:r>
              <a:rPr lang="nb-NO"/>
              <a:t>Skrive sluttrapporter fra testing</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136</a:t>
            </a:fld>
            <a:endParaRPr lang="nb-NO"/>
          </a:p>
        </p:txBody>
      </p:sp>
    </p:spTree>
    <p:extLst>
      <p:ext uri="{BB962C8B-B14F-4D97-AF65-F5344CB8AC3E}">
        <p14:creationId xmlns:p14="http://schemas.microsoft.com/office/powerpoint/2010/main" val="298459643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Testers oppgaver</a:t>
            </a:r>
          </a:p>
        </p:txBody>
      </p:sp>
      <p:sp>
        <p:nvSpPr>
          <p:cNvPr id="3" name="Content Placeholder 2"/>
          <p:cNvSpPr>
            <a:spLocks noGrp="1"/>
          </p:cNvSpPr>
          <p:nvPr>
            <p:ph sz="quarter" idx="13"/>
          </p:nvPr>
        </p:nvSpPr>
        <p:spPr/>
        <p:txBody>
          <a:bodyPr/>
          <a:lstStyle/>
          <a:p>
            <a:pPr>
              <a:spcBef>
                <a:spcPts val="0"/>
              </a:spcBef>
              <a:buFont typeface="Arial" panose="020B0604020202020204" pitchFamily="34" charset="0"/>
              <a:buChar char="•"/>
            </a:pPr>
            <a:r>
              <a:rPr lang="nb-NO"/>
              <a:t>Gjennomgå og bidra til testplaner</a:t>
            </a:r>
          </a:p>
          <a:p>
            <a:pPr>
              <a:spcBef>
                <a:spcPts val="0"/>
              </a:spcBef>
              <a:buFont typeface="Arial" panose="020B0604020202020204" pitchFamily="34" charset="0"/>
              <a:buChar char="•"/>
            </a:pPr>
            <a:r>
              <a:rPr lang="nb-NO"/>
              <a:t>Analysere og bedømme brukerkrav, spesifikasjoner og modeller </a:t>
            </a:r>
            <a:r>
              <a:rPr lang="nb-NO" err="1"/>
              <a:t>mtp</a:t>
            </a:r>
            <a:r>
              <a:rPr lang="nb-NO"/>
              <a:t> testbarhet</a:t>
            </a:r>
          </a:p>
          <a:p>
            <a:pPr>
              <a:spcBef>
                <a:spcPts val="0"/>
              </a:spcBef>
              <a:buFont typeface="Arial" panose="020B0604020202020204" pitchFamily="34" charset="0"/>
              <a:buChar char="•"/>
            </a:pPr>
            <a:r>
              <a:rPr lang="nb-NO"/>
              <a:t>Lage testspesifikasjoner</a:t>
            </a:r>
          </a:p>
          <a:p>
            <a:pPr>
              <a:spcBef>
                <a:spcPts val="0"/>
              </a:spcBef>
              <a:buFont typeface="Arial" panose="020B0604020202020204" pitchFamily="34" charset="0"/>
              <a:buChar char="•"/>
            </a:pPr>
            <a:r>
              <a:rPr lang="nb-NO"/>
              <a:t>Sette opp testmiljø sammen med </a:t>
            </a:r>
            <a:r>
              <a:rPr lang="nb-NO" err="1"/>
              <a:t>systemforvaltnting</a:t>
            </a:r>
            <a:r>
              <a:rPr lang="nb-NO"/>
              <a:t> og nettverksadministrasjon</a:t>
            </a:r>
          </a:p>
          <a:p>
            <a:pPr>
              <a:spcBef>
                <a:spcPts val="0"/>
              </a:spcBef>
              <a:buFont typeface="Arial" panose="020B0604020202020204" pitchFamily="34" charset="0"/>
              <a:buChar char="•"/>
            </a:pPr>
            <a:r>
              <a:rPr lang="nb-NO"/>
              <a:t>Forberede og fremskaffe </a:t>
            </a:r>
            <a:r>
              <a:rPr lang="nb-NO" err="1"/>
              <a:t>testdata</a:t>
            </a:r>
            <a:endParaRPr lang="nb-NO"/>
          </a:p>
          <a:p>
            <a:pPr>
              <a:spcBef>
                <a:spcPts val="0"/>
              </a:spcBef>
              <a:buFont typeface="Arial" panose="020B0604020202020204" pitchFamily="34" charset="0"/>
              <a:buChar char="•"/>
            </a:pPr>
            <a:r>
              <a:rPr lang="nb-NO"/>
              <a:t>Implementere tester på alle nivåer, utføre tester på alle nivåer</a:t>
            </a:r>
          </a:p>
          <a:p>
            <a:pPr>
              <a:spcBef>
                <a:spcPts val="0"/>
              </a:spcBef>
              <a:buFont typeface="Arial" panose="020B0604020202020204" pitchFamily="34" charset="0"/>
              <a:buChar char="•"/>
            </a:pPr>
            <a:r>
              <a:rPr lang="nb-NO"/>
              <a:t>Bruke verktøy</a:t>
            </a:r>
          </a:p>
          <a:p>
            <a:pPr>
              <a:spcBef>
                <a:spcPts val="0"/>
              </a:spcBef>
              <a:buFont typeface="Arial" panose="020B0604020202020204" pitchFamily="34" charset="0"/>
              <a:buChar char="•"/>
            </a:pPr>
            <a:r>
              <a:rPr lang="nb-NO"/>
              <a:t>Automatisere tester, sammen med utvikler </a:t>
            </a:r>
          </a:p>
          <a:p>
            <a:pPr>
              <a:spcBef>
                <a:spcPts val="0"/>
              </a:spcBef>
              <a:buFont typeface="Arial" panose="020B0604020202020204" pitchFamily="34" charset="0"/>
              <a:buChar char="•"/>
            </a:pPr>
            <a:r>
              <a:rPr lang="nb-NO"/>
              <a:t>Måle ytelse av komponenter og system</a:t>
            </a:r>
          </a:p>
          <a:p>
            <a:pPr>
              <a:spcBef>
                <a:spcPts val="0"/>
              </a:spcBef>
              <a:buFont typeface="Arial" panose="020B0604020202020204" pitchFamily="34" charset="0"/>
              <a:buChar char="•"/>
            </a:pPr>
            <a:r>
              <a:rPr lang="nb-NO"/>
              <a:t>Gjennomgå tester utviklet av andre.</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137</a:t>
            </a:fld>
            <a:endParaRPr lang="nb-NO"/>
          </a:p>
        </p:txBody>
      </p:sp>
    </p:spTree>
    <p:extLst>
      <p:ext uri="{BB962C8B-B14F-4D97-AF65-F5344CB8AC3E}">
        <p14:creationId xmlns:p14="http://schemas.microsoft.com/office/powerpoint/2010/main" val="285020544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br>
              <a:rPr lang="nb-NO"/>
            </a:br>
            <a:r>
              <a:rPr lang="nb-NO"/>
              <a:t>Testplanlegging og estimering</a:t>
            </a:r>
          </a:p>
        </p:txBody>
      </p:sp>
      <p:sp>
        <p:nvSpPr>
          <p:cNvPr id="2" name="Text Placeholder 1"/>
          <p:cNvSpPr>
            <a:spLocks noGrp="1"/>
          </p:cNvSpPr>
          <p:nvPr>
            <p:ph sz="quarter" idx="13"/>
          </p:nvPr>
        </p:nvSpPr>
        <p:spPr/>
        <p:txBody>
          <a:bodyPr>
            <a:normAutofit/>
          </a:bodyPr>
          <a:lstStyle/>
          <a:p>
            <a:pPr>
              <a:buFont typeface="Arial" panose="020B0604020202020204" pitchFamily="34" charset="0"/>
              <a:buChar char="•"/>
            </a:pPr>
            <a:r>
              <a:rPr lang="nb-NO"/>
              <a:t>Testplanlegging: testleder lager overordnet testplan og i separate planer for de enkelte testnivå</a:t>
            </a:r>
          </a:p>
          <a:p>
            <a:pPr lvl="1">
              <a:buFont typeface="Arial" panose="020B0604020202020204" pitchFamily="34" charset="0"/>
              <a:buChar char="•"/>
            </a:pPr>
            <a:r>
              <a:rPr lang="nb-NO"/>
              <a:t>Aktiviteter: bestemme omfang og risiko, testnivå, testobjekter, roller +++</a:t>
            </a:r>
          </a:p>
          <a:p>
            <a:pPr lvl="1">
              <a:buFont typeface="Arial" panose="020B0604020202020204" pitchFamily="34" charset="0"/>
              <a:buChar char="•"/>
            </a:pPr>
            <a:r>
              <a:rPr lang="nb-NO"/>
              <a:t>Bestemme start- og sluttkriterier</a:t>
            </a:r>
          </a:p>
          <a:p>
            <a:pPr>
              <a:buFont typeface="Arial" panose="020B0604020202020204" pitchFamily="34" charset="0"/>
              <a:buChar char="•"/>
            </a:pPr>
            <a:endParaRPr lang="nb-NO"/>
          </a:p>
          <a:p>
            <a:pPr>
              <a:buFont typeface="Arial" panose="020B0604020202020204" pitchFamily="34" charset="0"/>
              <a:buChar char="•"/>
            </a:pPr>
            <a:r>
              <a:rPr lang="nb-NO"/>
              <a:t>Testestimering: viktig del av testplanleggingen</a:t>
            </a:r>
          </a:p>
          <a:p>
            <a:pPr lvl="1">
              <a:buFont typeface="Arial" panose="020B0604020202020204" pitchFamily="34" charset="0"/>
              <a:buChar char="•"/>
            </a:pPr>
            <a:r>
              <a:rPr lang="nb-NO"/>
              <a:t>Basert på måledata eller ekspertbasert</a:t>
            </a:r>
          </a:p>
          <a:p>
            <a:pPr lvl="1">
              <a:buFont typeface="Arial" panose="020B0604020202020204" pitchFamily="34" charset="0"/>
              <a:buChar char="•"/>
            </a:pPr>
            <a:r>
              <a:rPr lang="nb-NO"/>
              <a:t>Omfanget avhenger av: produktegenskaper, utviklingsprosessens egenskaper og testresultatet.</a:t>
            </a:r>
          </a:p>
        </p:txBody>
      </p:sp>
      <p:sp>
        <p:nvSpPr>
          <p:cNvPr id="4" name="Slide Number Placeholder 3"/>
          <p:cNvSpPr>
            <a:spLocks noGrp="1"/>
          </p:cNvSpPr>
          <p:nvPr>
            <p:ph type="sldNum" sz="quarter" idx="4"/>
          </p:nvPr>
        </p:nvSpPr>
        <p:spPr/>
        <p:txBody>
          <a:bodyPr/>
          <a:lstStyle/>
          <a:p>
            <a:fld id="{AF43E6FD-AB27-4108-A2FC-346BB5F75E3F}" type="slidenum">
              <a:rPr lang="fr-FR" smtClean="0"/>
              <a:pPr/>
              <a:t>138</a:t>
            </a:fld>
            <a:endParaRPr lang="fr-FR"/>
          </a:p>
        </p:txBody>
      </p:sp>
    </p:spTree>
    <p:extLst>
      <p:ext uri="{BB962C8B-B14F-4D97-AF65-F5344CB8AC3E}">
        <p14:creationId xmlns:p14="http://schemas.microsoft.com/office/powerpoint/2010/main" val="415700305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Teststrategier og testmetoder</a:t>
            </a:r>
          </a:p>
        </p:txBody>
      </p:sp>
      <p:sp>
        <p:nvSpPr>
          <p:cNvPr id="3" name="Content Placeholder 2"/>
          <p:cNvSpPr>
            <a:spLocks noGrp="1"/>
          </p:cNvSpPr>
          <p:nvPr>
            <p:ph sz="quarter" idx="13"/>
          </p:nvPr>
        </p:nvSpPr>
        <p:spPr/>
        <p:txBody>
          <a:bodyPr>
            <a:normAutofit/>
          </a:bodyPr>
          <a:lstStyle/>
          <a:p>
            <a:r>
              <a:rPr lang="nb-NO"/>
              <a:t>Testmetoden er </a:t>
            </a:r>
            <a:r>
              <a:rPr lang="nb-NO" i="1"/>
              <a:t>realiseringen </a:t>
            </a:r>
            <a:r>
              <a:rPr lang="nb-NO"/>
              <a:t>av teststrategien for et spesifikt prosjekt</a:t>
            </a:r>
          </a:p>
          <a:p>
            <a:pPr lvl="1"/>
            <a:r>
              <a:rPr lang="nb-NO"/>
              <a:t>Utgangspunkt for å velge teknikker for testdesign og testtyper</a:t>
            </a:r>
          </a:p>
          <a:p>
            <a:r>
              <a:rPr lang="nb-NO"/>
              <a:t>Typiske metoder</a:t>
            </a:r>
          </a:p>
          <a:p>
            <a:pPr lvl="1">
              <a:buFont typeface="Arial" panose="020B0604020202020204" pitchFamily="34" charset="0"/>
              <a:buChar char="•"/>
            </a:pPr>
            <a:r>
              <a:rPr lang="nb-NO" sz="1500"/>
              <a:t>Analytiske metoder: </a:t>
            </a:r>
            <a:r>
              <a:rPr lang="nb-NO" sz="1500" err="1"/>
              <a:t>f.eks</a:t>
            </a:r>
            <a:r>
              <a:rPr lang="nb-NO" sz="1500"/>
              <a:t> risikobasert testing</a:t>
            </a:r>
          </a:p>
          <a:p>
            <a:pPr lvl="1">
              <a:buFont typeface="Arial" panose="020B0604020202020204" pitchFamily="34" charset="0"/>
              <a:buChar char="•"/>
            </a:pPr>
            <a:r>
              <a:rPr lang="nb-NO" sz="1500"/>
              <a:t>Modellbaserte metoder: </a:t>
            </a:r>
            <a:r>
              <a:rPr lang="nb-NO" sz="1500" err="1"/>
              <a:t>f.eks</a:t>
            </a:r>
            <a:r>
              <a:rPr lang="nb-NO" sz="1500"/>
              <a:t> tilfeldig stikkprøvetesting </a:t>
            </a:r>
          </a:p>
          <a:p>
            <a:pPr lvl="1">
              <a:buFont typeface="Arial" panose="020B0604020202020204" pitchFamily="34" charset="0"/>
              <a:buChar char="•"/>
            </a:pPr>
            <a:r>
              <a:rPr lang="nb-NO" sz="1500"/>
              <a:t>Metodiske metoder: feilbasert, </a:t>
            </a:r>
            <a:r>
              <a:rPr lang="nb-NO" sz="1500" err="1"/>
              <a:t>erfaringsbasert</a:t>
            </a:r>
            <a:r>
              <a:rPr lang="nb-NO" sz="1500"/>
              <a:t>, sjekklistebasert og kvalitetsegenskapsbasert. </a:t>
            </a:r>
          </a:p>
          <a:p>
            <a:pPr lvl="1">
              <a:buFont typeface="Arial" panose="020B0604020202020204" pitchFamily="34" charset="0"/>
              <a:buChar char="•"/>
            </a:pPr>
            <a:r>
              <a:rPr lang="nb-NO" sz="1500"/>
              <a:t>Prosess- eller standardkonforme metoder: spesifisert i bransjestandarder. </a:t>
            </a:r>
          </a:p>
          <a:p>
            <a:pPr lvl="1">
              <a:buFont typeface="Arial" panose="020B0604020202020204" pitchFamily="34" charset="0"/>
              <a:buChar char="•"/>
            </a:pPr>
            <a:r>
              <a:rPr lang="nb-NO" sz="1500"/>
              <a:t>Dynamiske eller heuristiske metode: eksplorativ testing (</a:t>
            </a:r>
            <a:r>
              <a:rPr lang="nb-NO" sz="1500" err="1"/>
              <a:t>uforskende</a:t>
            </a:r>
            <a:r>
              <a:rPr lang="nb-NO" sz="1500"/>
              <a:t> testing)</a:t>
            </a:r>
          </a:p>
          <a:p>
            <a:pPr lvl="1">
              <a:buFont typeface="Arial" panose="020B0604020202020204" pitchFamily="34" charset="0"/>
              <a:buChar char="•"/>
            </a:pPr>
            <a:r>
              <a:rPr lang="nb-NO" sz="1500"/>
              <a:t>Konsultative metoder: teknologiske eksperter og/eller forretningseksperter</a:t>
            </a:r>
          </a:p>
          <a:p>
            <a:pPr lvl="1">
              <a:buFont typeface="Arial" panose="020B0604020202020204" pitchFamily="34" charset="0"/>
              <a:buChar char="•"/>
            </a:pPr>
            <a:r>
              <a:rPr lang="nb-NO" sz="1500"/>
              <a:t>Regresjonsbekjempende metoder</a:t>
            </a:r>
          </a:p>
          <a:p>
            <a:pPr lvl="1">
              <a:buFont typeface="Arial" panose="020B0604020202020204" pitchFamily="34" charset="0"/>
              <a:buChar char="•"/>
            </a:pPr>
            <a:endParaRPr lang="nb-NO" sz="1500"/>
          </a:p>
          <a:p>
            <a:pPr marL="0" indent="0">
              <a:buNone/>
            </a:pPr>
            <a:r>
              <a:rPr lang="nb-NO" sz="1700"/>
              <a:t>Ulike metoder kan kombineres!</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139</a:t>
            </a:fld>
            <a:endParaRPr lang="nb-NO"/>
          </a:p>
        </p:txBody>
      </p:sp>
    </p:spTree>
    <p:extLst>
      <p:ext uri="{BB962C8B-B14F-4D97-AF65-F5344CB8AC3E}">
        <p14:creationId xmlns:p14="http://schemas.microsoft.com/office/powerpoint/2010/main" val="35614804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43169" y="253885"/>
            <a:ext cx="8045374" cy="790031"/>
          </a:xfrm>
        </p:spPr>
        <p:txBody>
          <a:bodyPr/>
          <a:lstStyle/>
          <a:p>
            <a:r>
              <a:rPr lang="nb-NO"/>
              <a:t>QA, QC og Test</a:t>
            </a:r>
          </a:p>
        </p:txBody>
      </p:sp>
      <p:sp>
        <p:nvSpPr>
          <p:cNvPr id="4" name="Plassholder for lysbildenummer 3"/>
          <p:cNvSpPr>
            <a:spLocks noGrp="1"/>
          </p:cNvSpPr>
          <p:nvPr>
            <p:ph type="sldNum" sz="quarter" idx="4"/>
          </p:nvPr>
        </p:nvSpPr>
        <p:spPr/>
        <p:txBody>
          <a:bodyPr/>
          <a:lstStyle/>
          <a:p>
            <a:fld id="{AF43E6FD-AB27-4108-A2FC-346BB5F75E3F}" type="slidenum">
              <a:rPr lang="fr-FR" smtClean="0"/>
              <a:pPr/>
              <a:t>14</a:t>
            </a:fld>
            <a:endParaRPr lang="fr-FR"/>
          </a:p>
        </p:txBody>
      </p:sp>
      <p:sp>
        <p:nvSpPr>
          <p:cNvPr id="7" name="Plassholder for innhold 2"/>
          <p:cNvSpPr txBox="1">
            <a:spLocks/>
          </p:cNvSpPr>
          <p:nvPr/>
        </p:nvSpPr>
        <p:spPr bwMode="gray">
          <a:xfrm>
            <a:off x="542942" y="253886"/>
            <a:ext cx="8229600" cy="562338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None/>
              <a:tabLst/>
              <a:defRPr/>
            </a:pPr>
            <a:endParaRPr kumimoji="0" lang="nb-NO" sz="2000" b="0"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nb-NO" sz="2000" b="0" i="0" u="none" strike="noStrike" kern="1200" cap="none" spc="0" normalizeH="0" baseline="0" noProof="0">
              <a:ln>
                <a:noFill/>
              </a:ln>
              <a:solidFill>
                <a:srgbClr val="494A4B"/>
              </a:solidFill>
              <a:effectLst/>
              <a:uLnTx/>
              <a:uFillTx/>
              <a:latin typeface="Arial" pitchFamily="34" charset="0"/>
              <a:cs typeface="Arial" pitchFamily="34" charset="0"/>
            </a:endParaRPr>
          </a:p>
        </p:txBody>
      </p:sp>
      <p:pic>
        <p:nvPicPr>
          <p:cNvPr id="5" name="Content Placeholder 15"/>
          <p:cNvPicPr>
            <a:picLocks noGrp="1" noChangeAspect="1"/>
          </p:cNvPicPr>
          <p:nvPr>
            <p:ph sz="quarter" idx="4294967295"/>
          </p:nvPr>
        </p:nvPicPr>
        <p:blipFill>
          <a:blip r:embed="rId3"/>
          <a:stretch>
            <a:fillRect/>
          </a:stretch>
        </p:blipFill>
        <p:spPr>
          <a:xfrm>
            <a:off x="817482" y="1844824"/>
            <a:ext cx="4697413" cy="3481387"/>
          </a:xfrm>
          <a:prstGeom prst="rect">
            <a:avLst/>
          </a:prstGeom>
        </p:spPr>
      </p:pic>
    </p:spTree>
    <p:extLst>
      <p:ext uri="{BB962C8B-B14F-4D97-AF65-F5344CB8AC3E}">
        <p14:creationId xmlns:p14="http://schemas.microsoft.com/office/powerpoint/2010/main" val="174701710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Overvåkning og kontroll av testfremdrift</a:t>
            </a:r>
            <a:br>
              <a:rPr lang="nb-NO"/>
            </a:br>
            <a:endParaRPr lang="nb-NO"/>
          </a:p>
        </p:txBody>
      </p:sp>
      <p:sp>
        <p:nvSpPr>
          <p:cNvPr id="2" name="Text Placeholder 1"/>
          <p:cNvSpPr>
            <a:spLocks noGrp="1"/>
          </p:cNvSpPr>
          <p:nvPr>
            <p:ph sz="quarter" idx="13"/>
          </p:nvPr>
        </p:nvSpPr>
        <p:spPr/>
        <p:txBody>
          <a:bodyPr>
            <a:normAutofit/>
          </a:bodyPr>
          <a:lstStyle/>
          <a:p>
            <a:pPr>
              <a:buFont typeface="Arial" panose="020B0604020202020204" pitchFamily="34" charset="0"/>
              <a:buChar char="•"/>
            </a:pPr>
            <a:r>
              <a:rPr lang="nb-NO"/>
              <a:t>Oppfølging av testfremdrift</a:t>
            </a:r>
          </a:p>
          <a:p>
            <a:pPr lvl="1">
              <a:buFont typeface="Arial" panose="020B0604020202020204" pitchFamily="34" charset="0"/>
              <a:buChar char="•"/>
            </a:pPr>
            <a:r>
              <a:rPr lang="nb-NO"/>
              <a:t>Vanlige måledata omfatter: prosent arbeid utført, informasjon om feil, testmilepæler, kostnader.. </a:t>
            </a:r>
          </a:p>
          <a:p>
            <a:pPr>
              <a:buFont typeface="Arial" panose="020B0604020202020204" pitchFamily="34" charset="0"/>
              <a:buChar char="•"/>
            </a:pPr>
            <a:r>
              <a:rPr lang="nb-NO"/>
              <a:t>Rapportering – hva skjedde under testing?</a:t>
            </a:r>
          </a:p>
          <a:p>
            <a:pPr lvl="1">
              <a:buFont typeface="Arial" panose="020B0604020202020204" pitchFamily="34" charset="0"/>
              <a:buChar char="•"/>
            </a:pPr>
            <a:r>
              <a:rPr lang="nb-NO"/>
              <a:t>Antall feil som gjenstår</a:t>
            </a:r>
          </a:p>
          <a:p>
            <a:pPr lvl="1">
              <a:buFont typeface="Arial" panose="020B0604020202020204" pitchFamily="34" charset="0"/>
              <a:buChar char="•"/>
            </a:pPr>
            <a:r>
              <a:rPr lang="nb-NO"/>
              <a:t>Eksisterende risiko </a:t>
            </a:r>
          </a:p>
          <a:p>
            <a:pPr>
              <a:buFont typeface="Arial" panose="020B0604020202020204" pitchFamily="34" charset="0"/>
              <a:buChar char="•"/>
            </a:pPr>
            <a:r>
              <a:rPr lang="nb-NO"/>
              <a:t>Teststyring</a:t>
            </a:r>
          </a:p>
          <a:p>
            <a:pPr lvl="1">
              <a:buFont typeface="Arial" panose="020B0604020202020204" pitchFamily="34" charset="0"/>
              <a:buChar char="•"/>
            </a:pPr>
            <a:r>
              <a:rPr lang="nb-NO"/>
              <a:t>Beslutning eller endring gjort på grunnlag av måledata </a:t>
            </a:r>
          </a:p>
        </p:txBody>
      </p:sp>
      <p:sp>
        <p:nvSpPr>
          <p:cNvPr id="4" name="Slide Number Placeholder 3"/>
          <p:cNvSpPr>
            <a:spLocks noGrp="1"/>
          </p:cNvSpPr>
          <p:nvPr>
            <p:ph type="sldNum" sz="quarter" idx="4"/>
          </p:nvPr>
        </p:nvSpPr>
        <p:spPr/>
        <p:txBody>
          <a:bodyPr/>
          <a:lstStyle/>
          <a:p>
            <a:fld id="{AF43E6FD-AB27-4108-A2FC-346BB5F75E3F}" type="slidenum">
              <a:rPr lang="fr-FR" smtClean="0"/>
              <a:pPr/>
              <a:t>140</a:t>
            </a:fld>
            <a:endParaRPr lang="fr-FR"/>
          </a:p>
        </p:txBody>
      </p:sp>
    </p:spTree>
    <p:extLst>
      <p:ext uri="{BB962C8B-B14F-4D97-AF65-F5344CB8AC3E}">
        <p14:creationId xmlns:p14="http://schemas.microsoft.com/office/powerpoint/2010/main" val="200902027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Konfigurasjonsstyring</a:t>
            </a:r>
            <a:br>
              <a:rPr lang="nb-NO"/>
            </a:br>
            <a:endParaRPr lang="nb-NO"/>
          </a:p>
        </p:txBody>
      </p:sp>
      <p:sp>
        <p:nvSpPr>
          <p:cNvPr id="2" name="Text Placeholder 1"/>
          <p:cNvSpPr>
            <a:spLocks noGrp="1"/>
          </p:cNvSpPr>
          <p:nvPr>
            <p:ph sz="quarter" idx="13"/>
          </p:nvPr>
        </p:nvSpPr>
        <p:spPr/>
        <p:txBody>
          <a:bodyPr>
            <a:normAutofit/>
          </a:bodyPr>
          <a:lstStyle/>
          <a:p>
            <a:pPr>
              <a:buFont typeface="Arial" panose="020B0604020202020204" pitchFamily="34" charset="0"/>
              <a:buChar char="•"/>
            </a:pPr>
            <a:r>
              <a:rPr lang="nb-NO"/>
              <a:t>Etablere og vedlikeholde integritet</a:t>
            </a:r>
          </a:p>
          <a:p>
            <a:pPr lvl="1">
              <a:buFont typeface="Arial" panose="020B0604020202020204" pitchFamily="34" charset="0"/>
              <a:buChar char="•"/>
            </a:pPr>
            <a:r>
              <a:rPr lang="nb-NO" err="1"/>
              <a:t>Testmateriale</a:t>
            </a:r>
            <a:r>
              <a:rPr lang="nb-NO"/>
              <a:t> er underlagt versjonskontroll</a:t>
            </a:r>
          </a:p>
          <a:p>
            <a:pPr lvl="1">
              <a:buFont typeface="Arial" panose="020B0604020202020204" pitchFamily="34" charset="0"/>
              <a:buChar char="•"/>
            </a:pPr>
            <a:r>
              <a:rPr lang="nb-NO"/>
              <a:t>Sporbarhet mellom testobjekter</a:t>
            </a:r>
          </a:p>
          <a:p>
            <a:pPr lvl="1">
              <a:buFont typeface="Arial" panose="020B0604020202020204" pitchFamily="34" charset="0"/>
              <a:buChar char="•"/>
            </a:pPr>
            <a:endParaRPr lang="nb-NO"/>
          </a:p>
          <a:p>
            <a:pPr>
              <a:buFont typeface="Arial" panose="020B0604020202020204" pitchFamily="34" charset="0"/>
              <a:buChar char="•"/>
            </a:pPr>
            <a:r>
              <a:rPr lang="nb-NO"/>
              <a:t>Hva skjer ved dårlig konfigurasjonsstyring</a:t>
            </a:r>
          </a:p>
          <a:p>
            <a:pPr lvl="1">
              <a:buFont typeface="Arial" panose="020B0604020202020204" pitchFamily="34" charset="0"/>
              <a:buChar char="•"/>
            </a:pPr>
            <a:r>
              <a:rPr lang="nb-NO"/>
              <a:t>Vi greier ikke reprodusere </a:t>
            </a:r>
            <a:r>
              <a:rPr lang="nb-NO" err="1"/>
              <a:t>defects</a:t>
            </a:r>
            <a:r>
              <a:rPr lang="nb-NO"/>
              <a:t> </a:t>
            </a:r>
          </a:p>
          <a:p>
            <a:pPr lvl="1">
              <a:buFont typeface="Arial" panose="020B0604020202020204" pitchFamily="34" charset="0"/>
              <a:buChar char="•"/>
            </a:pPr>
            <a:r>
              <a:rPr lang="nb-NO"/>
              <a:t>Kan ikke gjøre rollbacks </a:t>
            </a:r>
          </a:p>
          <a:p>
            <a:pPr lvl="1">
              <a:buFont typeface="Arial" panose="020B0604020202020204" pitchFamily="34" charset="0"/>
              <a:buChar char="•"/>
            </a:pPr>
            <a:r>
              <a:rPr lang="nb-NO"/>
              <a:t>Fiksede </a:t>
            </a:r>
            <a:r>
              <a:rPr lang="nb-NO" err="1"/>
              <a:t>defects</a:t>
            </a:r>
            <a:r>
              <a:rPr lang="nb-NO"/>
              <a:t> gjenoppstår </a:t>
            </a:r>
          </a:p>
          <a:p>
            <a:pPr lvl="1">
              <a:buFont typeface="Arial" panose="020B0604020202020204" pitchFamily="34" charset="0"/>
              <a:buChar char="•"/>
            </a:pPr>
            <a:r>
              <a:rPr lang="nb-NO"/>
              <a:t>+++</a:t>
            </a:r>
          </a:p>
        </p:txBody>
      </p:sp>
      <p:sp>
        <p:nvSpPr>
          <p:cNvPr id="4" name="Slide Number Placeholder 3"/>
          <p:cNvSpPr>
            <a:spLocks noGrp="1"/>
          </p:cNvSpPr>
          <p:nvPr>
            <p:ph type="sldNum" sz="quarter" idx="4"/>
          </p:nvPr>
        </p:nvSpPr>
        <p:spPr/>
        <p:txBody>
          <a:bodyPr/>
          <a:lstStyle/>
          <a:p>
            <a:fld id="{AF43E6FD-AB27-4108-A2FC-346BB5F75E3F}" type="slidenum">
              <a:rPr lang="fr-FR" smtClean="0"/>
              <a:pPr/>
              <a:t>141</a:t>
            </a:fld>
            <a:endParaRPr lang="fr-FR"/>
          </a:p>
        </p:txBody>
      </p:sp>
    </p:spTree>
    <p:extLst>
      <p:ext uri="{BB962C8B-B14F-4D97-AF65-F5344CB8AC3E}">
        <p14:creationId xmlns:p14="http://schemas.microsoft.com/office/powerpoint/2010/main" val="415555517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Risiko og testing</a:t>
            </a:r>
            <a:br>
              <a:rPr lang="nb-NO"/>
            </a:br>
            <a:endParaRPr lang="nb-NO"/>
          </a:p>
        </p:txBody>
      </p:sp>
      <p:sp>
        <p:nvSpPr>
          <p:cNvPr id="2" name="Text Placeholder 1"/>
          <p:cNvSpPr>
            <a:spLocks noGrp="1"/>
          </p:cNvSpPr>
          <p:nvPr>
            <p:ph sz="quarter" idx="13"/>
          </p:nvPr>
        </p:nvSpPr>
        <p:spPr/>
        <p:txBody>
          <a:bodyPr>
            <a:normAutofit/>
          </a:bodyPr>
          <a:lstStyle/>
          <a:p>
            <a:pPr>
              <a:buFont typeface="Arial" panose="020B0604020202020204" pitchFamily="34" charset="0"/>
              <a:buChar char="•"/>
            </a:pPr>
            <a:r>
              <a:rPr lang="nb-NO"/>
              <a:t>Risiko: muligheten for at hendelse vil inntre samt dens uønskede konsekvenser = et mulig problem</a:t>
            </a:r>
          </a:p>
          <a:p>
            <a:pPr>
              <a:buFont typeface="Arial" panose="020B0604020202020204" pitchFamily="34" charset="0"/>
              <a:buChar char="•"/>
            </a:pPr>
            <a:r>
              <a:rPr lang="nb-NO"/>
              <a:t>Kan slå ut i prosjektrisiko eller produktrisiko </a:t>
            </a:r>
          </a:p>
          <a:p>
            <a:pPr>
              <a:buFont typeface="Arial" panose="020B0604020202020204" pitchFamily="34" charset="0"/>
              <a:buChar char="•"/>
            </a:pPr>
            <a:r>
              <a:rPr lang="nb-NO"/>
              <a:t>Testing kan hjelpe med å identifisere ny risiko, hvilke som burde reduseres og reduksjon av usikkerhet rundt eksisterende risiko</a:t>
            </a:r>
          </a:p>
          <a:p>
            <a:pPr lvl="1">
              <a:buFont typeface="Arial" panose="020B0604020202020204" pitchFamily="34" charset="0"/>
              <a:buChar char="•"/>
            </a:pPr>
            <a:r>
              <a:rPr lang="nb-NO"/>
              <a:t>Risikobasert testing</a:t>
            </a:r>
          </a:p>
        </p:txBody>
      </p:sp>
      <p:sp>
        <p:nvSpPr>
          <p:cNvPr id="4" name="Slide Number Placeholder 3"/>
          <p:cNvSpPr>
            <a:spLocks noGrp="1"/>
          </p:cNvSpPr>
          <p:nvPr>
            <p:ph type="sldNum" sz="quarter" idx="4"/>
          </p:nvPr>
        </p:nvSpPr>
        <p:spPr/>
        <p:txBody>
          <a:bodyPr/>
          <a:lstStyle/>
          <a:p>
            <a:fld id="{AF43E6FD-AB27-4108-A2FC-346BB5F75E3F}" type="slidenum">
              <a:rPr lang="fr-FR" smtClean="0"/>
              <a:pPr/>
              <a:t>142</a:t>
            </a:fld>
            <a:endParaRPr lang="fr-FR"/>
          </a:p>
        </p:txBody>
      </p:sp>
    </p:spTree>
    <p:extLst>
      <p:ext uri="{BB962C8B-B14F-4D97-AF65-F5344CB8AC3E}">
        <p14:creationId xmlns:p14="http://schemas.microsoft.com/office/powerpoint/2010/main" val="381026109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Hendelses- og feilhåndtering</a:t>
            </a:r>
            <a:br>
              <a:rPr lang="nb-NO"/>
            </a:br>
            <a:endParaRPr lang="nb-NO"/>
          </a:p>
        </p:txBody>
      </p:sp>
      <p:sp>
        <p:nvSpPr>
          <p:cNvPr id="2" name="Text Placeholder 1"/>
          <p:cNvSpPr>
            <a:spLocks noGrp="1"/>
          </p:cNvSpPr>
          <p:nvPr>
            <p:ph sz="quarter" idx="13"/>
          </p:nvPr>
        </p:nvSpPr>
        <p:spPr/>
        <p:txBody>
          <a:bodyPr/>
          <a:lstStyle/>
          <a:p>
            <a:pPr>
              <a:buFont typeface="Arial" panose="020B0604020202020204" pitchFamily="34" charset="0"/>
              <a:buChar char="•"/>
            </a:pPr>
            <a:r>
              <a:rPr lang="nb-NO"/>
              <a:t>Faktiske resultater matcher ikke forventede resultater</a:t>
            </a:r>
          </a:p>
          <a:p>
            <a:pPr lvl="1">
              <a:buFont typeface="Arial" panose="020B0604020202020204" pitchFamily="34" charset="0"/>
              <a:buChar char="•"/>
            </a:pPr>
            <a:r>
              <a:rPr lang="nb-NO"/>
              <a:t>Testmiljøproblemer?</a:t>
            </a:r>
          </a:p>
          <a:p>
            <a:pPr lvl="1">
              <a:buFont typeface="Arial" panose="020B0604020202020204" pitchFamily="34" charset="0"/>
              <a:buChar char="•"/>
            </a:pPr>
            <a:r>
              <a:rPr lang="nb-NO"/>
              <a:t>Var forventede resultater feil?</a:t>
            </a:r>
          </a:p>
          <a:p>
            <a:pPr lvl="1">
              <a:buFont typeface="Arial" panose="020B0604020202020204" pitchFamily="34" charset="0"/>
              <a:buChar char="•"/>
            </a:pPr>
            <a:r>
              <a:rPr lang="nb-NO"/>
              <a:t>Var testen gjort riktig?</a:t>
            </a:r>
          </a:p>
          <a:p>
            <a:pPr lvl="1">
              <a:buFont typeface="Arial" panose="020B0604020202020204" pitchFamily="34" charset="0"/>
              <a:buChar char="•"/>
            </a:pPr>
            <a:r>
              <a:rPr lang="nb-NO"/>
              <a:t>Feil i softwaren?</a:t>
            </a:r>
          </a:p>
          <a:p>
            <a:pPr lvl="1">
              <a:buFont typeface="Arial" panose="020B0604020202020204" pitchFamily="34" charset="0"/>
              <a:buChar char="•"/>
            </a:pPr>
            <a:r>
              <a:rPr lang="nb-NO"/>
              <a:t>Feil versjon av softwaren?</a:t>
            </a:r>
          </a:p>
          <a:p>
            <a:pPr lvl="1">
              <a:buFont typeface="Arial" panose="020B0604020202020204" pitchFamily="34" charset="0"/>
              <a:buChar char="•"/>
            </a:pPr>
            <a:endParaRPr lang="nb-NO"/>
          </a:p>
          <a:p>
            <a:pPr>
              <a:buFont typeface="Arial" panose="020B0604020202020204" pitchFamily="34" charset="0"/>
              <a:buChar char="•"/>
            </a:pPr>
            <a:r>
              <a:rPr lang="nb-NO"/>
              <a:t>Hendelsesrapporter</a:t>
            </a:r>
          </a:p>
          <a:p>
            <a:pPr lvl="1">
              <a:buFont typeface="Arial" panose="020B0604020202020204" pitchFamily="34" charset="0"/>
              <a:buChar char="•"/>
            </a:pPr>
            <a:r>
              <a:rPr lang="nb-NO"/>
              <a:t>Lages under utvikling, </a:t>
            </a:r>
            <a:r>
              <a:rPr lang="nb-NO" err="1"/>
              <a:t>review</a:t>
            </a:r>
            <a:r>
              <a:rPr lang="nb-NO"/>
              <a:t> eller testing</a:t>
            </a:r>
          </a:p>
          <a:p>
            <a:pPr lvl="1">
              <a:buFont typeface="Arial" panose="020B0604020202020204" pitchFamily="34" charset="0"/>
              <a:buChar char="•"/>
            </a:pPr>
            <a:r>
              <a:rPr lang="nb-NO"/>
              <a:t>Gi feedback</a:t>
            </a:r>
          </a:p>
          <a:p>
            <a:pPr lvl="1">
              <a:buFont typeface="Arial" panose="020B0604020202020204" pitchFamily="34" charset="0"/>
              <a:buChar char="•"/>
            </a:pPr>
            <a:r>
              <a:rPr lang="nb-NO"/>
              <a:t>Gir testleder mulighet til å holde kontroll over kvalitet og fremdrift</a:t>
            </a:r>
          </a:p>
          <a:p>
            <a:pPr lvl="1">
              <a:buFont typeface="Arial" panose="020B0604020202020204" pitchFamily="34" charset="0"/>
              <a:buChar char="•"/>
            </a:pPr>
            <a:endParaRPr lang="nb-NO"/>
          </a:p>
          <a:p>
            <a:pPr>
              <a:buFont typeface="Arial" panose="020B0604020202020204" pitchFamily="34" charset="0"/>
              <a:buChar char="•"/>
            </a:pPr>
            <a:r>
              <a:rPr lang="nb-NO"/>
              <a:t>Verktøy: </a:t>
            </a:r>
            <a:r>
              <a:rPr lang="nb-NO" err="1"/>
              <a:t>defect</a:t>
            </a:r>
            <a:r>
              <a:rPr lang="nb-NO"/>
              <a:t> </a:t>
            </a:r>
            <a:r>
              <a:rPr lang="nb-NO" err="1"/>
              <a:t>tracking</a:t>
            </a:r>
            <a:r>
              <a:rPr lang="nb-NO"/>
              <a:t>, «</a:t>
            </a:r>
            <a:r>
              <a:rPr lang="nb-NO" err="1"/>
              <a:t>bug</a:t>
            </a:r>
            <a:r>
              <a:rPr lang="nb-NO"/>
              <a:t> </a:t>
            </a:r>
            <a:r>
              <a:rPr lang="nb-NO" err="1"/>
              <a:t>tools</a:t>
            </a:r>
            <a:r>
              <a:rPr lang="nb-NO"/>
              <a:t>» </a:t>
            </a:r>
          </a:p>
          <a:p>
            <a:pPr lvl="1">
              <a:buFont typeface="Arial" panose="020B0604020202020204" pitchFamily="34" charset="0"/>
              <a:buChar char="•"/>
            </a:pPr>
            <a:endParaRPr lang="nb-NO"/>
          </a:p>
          <a:p>
            <a:pPr lvl="1">
              <a:buFont typeface="Arial" panose="020B0604020202020204" pitchFamily="34" charset="0"/>
              <a:buChar char="•"/>
            </a:pPr>
            <a:endParaRPr lang="nb-NO"/>
          </a:p>
        </p:txBody>
      </p:sp>
      <p:sp>
        <p:nvSpPr>
          <p:cNvPr id="4" name="Slide Number Placeholder 3"/>
          <p:cNvSpPr>
            <a:spLocks noGrp="1"/>
          </p:cNvSpPr>
          <p:nvPr>
            <p:ph type="sldNum" sz="quarter" idx="4"/>
          </p:nvPr>
        </p:nvSpPr>
        <p:spPr/>
        <p:txBody>
          <a:bodyPr/>
          <a:lstStyle/>
          <a:p>
            <a:fld id="{AF43E6FD-AB27-4108-A2FC-346BB5F75E3F}" type="slidenum">
              <a:rPr lang="fr-FR" smtClean="0"/>
              <a:pPr/>
              <a:t>143</a:t>
            </a:fld>
            <a:endParaRPr lang="fr-FR"/>
          </a:p>
        </p:txBody>
      </p:sp>
    </p:spTree>
    <p:extLst>
      <p:ext uri="{BB962C8B-B14F-4D97-AF65-F5344CB8AC3E}">
        <p14:creationId xmlns:p14="http://schemas.microsoft.com/office/powerpoint/2010/main" val="2313894471"/>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Detaljer i en hendelsesrapport kan omfatte:</a:t>
            </a:r>
          </a:p>
        </p:txBody>
      </p:sp>
      <p:sp>
        <p:nvSpPr>
          <p:cNvPr id="3" name="Content Placeholder 2"/>
          <p:cNvSpPr>
            <a:spLocks noGrp="1"/>
          </p:cNvSpPr>
          <p:nvPr>
            <p:ph sz="quarter" idx="13"/>
          </p:nvPr>
        </p:nvSpPr>
        <p:spPr>
          <a:xfrm>
            <a:off x="515938" y="1412775"/>
            <a:ext cx="8088312" cy="4753075"/>
          </a:xfrm>
        </p:spPr>
        <p:txBody>
          <a:bodyPr>
            <a:normAutofit fontScale="92500" lnSpcReduction="10000"/>
          </a:bodyPr>
          <a:lstStyle/>
          <a:p>
            <a:pPr>
              <a:spcBef>
                <a:spcPts val="0"/>
              </a:spcBef>
            </a:pPr>
            <a:r>
              <a:rPr lang="nb-NO" sz="1700"/>
              <a:t>Dato, organisasjon og forfatter som skriver rapporten.</a:t>
            </a:r>
          </a:p>
          <a:p>
            <a:pPr>
              <a:spcBef>
                <a:spcPts val="0"/>
              </a:spcBef>
            </a:pPr>
            <a:r>
              <a:rPr lang="nb-NO" sz="1700"/>
              <a:t>Forventede og virkelige resultater.</a:t>
            </a:r>
          </a:p>
          <a:p>
            <a:pPr>
              <a:spcBef>
                <a:spcPts val="0"/>
              </a:spcBef>
            </a:pPr>
            <a:r>
              <a:rPr lang="nb-NO" sz="1700"/>
              <a:t>Identifikasjon av testobjektet (konfigurasjonselementet) og omgivelsen.</a:t>
            </a:r>
          </a:p>
          <a:p>
            <a:pPr>
              <a:spcBef>
                <a:spcPts val="0"/>
              </a:spcBef>
            </a:pPr>
            <a:r>
              <a:rPr lang="nb-NO" sz="1700"/>
              <a:t>Software- eller systemlivssyklusprosess som hendelsen ble observert i.</a:t>
            </a:r>
          </a:p>
          <a:p>
            <a:pPr>
              <a:spcBef>
                <a:spcPts val="0"/>
              </a:spcBef>
            </a:pPr>
            <a:r>
              <a:rPr lang="nb-NO" sz="1700"/>
              <a:t>Beskrivelsen av hendelsen for å muliggjøre gjenskapelse og retting, noe som kan inkludere logger, kopier av databasen eller kopier av skjermbilder. </a:t>
            </a:r>
          </a:p>
          <a:p>
            <a:pPr>
              <a:spcBef>
                <a:spcPts val="0"/>
              </a:spcBef>
            </a:pPr>
            <a:r>
              <a:rPr lang="nb-NO" sz="1700"/>
              <a:t>Omfang eller virkning på den rapporterende parts eller andres interesser.</a:t>
            </a:r>
          </a:p>
          <a:p>
            <a:pPr>
              <a:spcBef>
                <a:spcPts val="0"/>
              </a:spcBef>
            </a:pPr>
            <a:r>
              <a:rPr lang="nb-NO" sz="1700"/>
              <a:t>Alvorligheten av feilens følger for systemet.</a:t>
            </a:r>
          </a:p>
          <a:p>
            <a:pPr>
              <a:spcBef>
                <a:spcPts val="0"/>
              </a:spcBef>
            </a:pPr>
            <a:r>
              <a:rPr lang="nb-NO" sz="1700"/>
              <a:t>Hvor mye det haster med rettelsen.</a:t>
            </a:r>
          </a:p>
          <a:p>
            <a:pPr>
              <a:spcBef>
                <a:spcPts val="0"/>
              </a:spcBef>
            </a:pPr>
            <a:r>
              <a:rPr lang="nb-NO" sz="1700"/>
              <a:t>Status av hendelsen (for eksempel åpen, utsatt, duplisert, venter på rettelse, rettet men ikke re-testet, lukket).</a:t>
            </a:r>
          </a:p>
          <a:p>
            <a:pPr>
              <a:spcBef>
                <a:spcPts val="0"/>
              </a:spcBef>
            </a:pPr>
            <a:r>
              <a:rPr lang="nb-NO" sz="1700"/>
              <a:t>Slutninger, anbefalinger og godkjenninger.</a:t>
            </a:r>
          </a:p>
          <a:p>
            <a:pPr>
              <a:spcBef>
                <a:spcPts val="0"/>
              </a:spcBef>
            </a:pPr>
            <a:r>
              <a:rPr lang="nb-NO" sz="1700"/>
              <a:t>Globale forhold, som for eksempel at endringen som kommer fra en hendelse kan ha virkninger på andre områder.</a:t>
            </a:r>
          </a:p>
          <a:p>
            <a:pPr>
              <a:spcBef>
                <a:spcPts val="0"/>
              </a:spcBef>
            </a:pPr>
            <a:r>
              <a:rPr lang="nb-NO" sz="1700"/>
              <a:t>Endringshistorie, som viser rekkefølgen av handlingene foretatt av prosjektgruppens medlemmer med hensyn til hendelsen for å isolere, rette og sjekke den, og vise at den er rettet.</a:t>
            </a:r>
          </a:p>
          <a:p>
            <a:pPr>
              <a:spcBef>
                <a:spcPts val="0"/>
              </a:spcBef>
            </a:pPr>
            <a:r>
              <a:rPr lang="nb-NO" sz="1700"/>
              <a:t>Referanser, inklusive identifikasjonen av testtilfelle(ne) som avslørte problemet.</a:t>
            </a:r>
          </a:p>
          <a:p>
            <a:pPr marL="0" indent="0">
              <a:buNone/>
            </a:pPr>
            <a:r>
              <a:rPr lang="nb-NO"/>
              <a:t>Strukturen til en hendelsesrapport er også dekket i ‘Standard for Software Test </a:t>
            </a:r>
            <a:r>
              <a:rPr lang="nb-NO" err="1"/>
              <a:t>Documentation</a:t>
            </a:r>
            <a:r>
              <a:rPr lang="nb-NO"/>
              <a:t>’ (IEEE 829-1998).</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144</a:t>
            </a:fld>
            <a:endParaRPr lang="nb-NO"/>
          </a:p>
        </p:txBody>
      </p:sp>
    </p:spTree>
    <p:extLst>
      <p:ext uri="{BB962C8B-B14F-4D97-AF65-F5344CB8AC3E}">
        <p14:creationId xmlns:p14="http://schemas.microsoft.com/office/powerpoint/2010/main" val="1229098991"/>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Oppsummering kapittel 5</a:t>
            </a:r>
          </a:p>
        </p:txBody>
      </p:sp>
      <p:sp>
        <p:nvSpPr>
          <p:cNvPr id="3" name="Content Placeholder 2"/>
          <p:cNvSpPr>
            <a:spLocks noGrp="1"/>
          </p:cNvSpPr>
          <p:nvPr>
            <p:ph sz="quarter" idx="13"/>
          </p:nvPr>
        </p:nvSpPr>
        <p:spPr/>
        <p:txBody>
          <a:bodyPr/>
          <a:lstStyle/>
          <a:p>
            <a:r>
              <a:rPr lang="nb-NO"/>
              <a:t>Hvilke nivåer av uavhengighet har vi: </a:t>
            </a:r>
          </a:p>
          <a:p>
            <a:pPr lvl="1"/>
            <a:r>
              <a:rPr lang="nb-NO"/>
              <a:t>Utviklere(?), tester på utviklingsteam, uavhengig testteam, forretningsrepresentanter, spesialister, noen fra en annen organisasjon</a:t>
            </a:r>
          </a:p>
          <a:p>
            <a:r>
              <a:rPr lang="nb-NO"/>
              <a:t>To metoder for estimering: </a:t>
            </a:r>
          </a:p>
          <a:p>
            <a:pPr lvl="1"/>
            <a:r>
              <a:rPr lang="nb-NO"/>
              <a:t>Basert på måledata, eksperttilnærming</a:t>
            </a:r>
          </a:p>
          <a:p>
            <a:r>
              <a:rPr lang="nb-NO" err="1"/>
              <a:t>Risko</a:t>
            </a:r>
            <a:r>
              <a:rPr lang="nb-NO"/>
              <a:t> – hva er det?</a:t>
            </a:r>
          </a:p>
          <a:p>
            <a:pPr lvl="1"/>
            <a:r>
              <a:rPr lang="nb-NO"/>
              <a:t>Mulighet for at en hendelse, fare, trussel eller situasjon vil inntre, samt uønskede konsekvenser = et mulig problem.</a:t>
            </a:r>
          </a:p>
          <a:p>
            <a:r>
              <a:rPr lang="nb-NO"/>
              <a:t>To hovedtyper risiko: </a:t>
            </a:r>
          </a:p>
          <a:p>
            <a:pPr lvl="1"/>
            <a:r>
              <a:rPr lang="nb-NO"/>
              <a:t>Prosjektrisiko og produktrisiko</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145</a:t>
            </a:fld>
            <a:endParaRPr lang="nb-NO"/>
          </a:p>
        </p:txBody>
      </p:sp>
    </p:spTree>
    <p:extLst>
      <p:ext uri="{BB962C8B-B14F-4D97-AF65-F5344CB8AC3E}">
        <p14:creationId xmlns:p14="http://schemas.microsoft.com/office/powerpoint/2010/main" val="362484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146</a:t>
            </a:fld>
            <a:endParaRPr lang="fr-FR"/>
          </a:p>
        </p:txBody>
      </p:sp>
      <p:sp>
        <p:nvSpPr>
          <p:cNvPr id="5" name="Text Placeholder 4"/>
          <p:cNvSpPr>
            <a:spLocks noGrp="1"/>
          </p:cNvSpPr>
          <p:nvPr>
            <p:ph type="body" sz="quarter" idx="14"/>
          </p:nvPr>
        </p:nvSpPr>
        <p:spPr>
          <a:xfrm>
            <a:off x="539552" y="548680"/>
            <a:ext cx="6120680" cy="576064"/>
          </a:xfrm>
        </p:spPr>
        <p:txBody>
          <a:bodyPr>
            <a:normAutofit/>
          </a:bodyPr>
          <a:lstStyle/>
          <a:p>
            <a:r>
              <a:rPr lang="nb-NO" err="1"/>
              <a:t>Kahoot</a:t>
            </a:r>
            <a:r>
              <a:rPr lang="nb-NO"/>
              <a:t> spørsmål fra kapittel 5</a:t>
            </a:r>
          </a:p>
        </p:txBody>
      </p:sp>
    </p:spTree>
    <p:extLst>
      <p:ext uri="{BB962C8B-B14F-4D97-AF65-F5344CB8AC3E}">
        <p14:creationId xmlns:p14="http://schemas.microsoft.com/office/powerpoint/2010/main" val="165670838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F43E6FD-AB27-4108-A2FC-346BB5F75E3F}" type="slidenum">
              <a:rPr lang="fr-FR" smtClean="0"/>
              <a:pPr/>
              <a:t>147</a:t>
            </a:fld>
            <a:endParaRPr lang="fr-FR"/>
          </a:p>
        </p:txBody>
      </p:sp>
      <p:sp>
        <p:nvSpPr>
          <p:cNvPr id="5" name="Text Placeholder 4"/>
          <p:cNvSpPr>
            <a:spLocks noGrp="1"/>
          </p:cNvSpPr>
          <p:nvPr>
            <p:ph type="body" sz="quarter" idx="14"/>
          </p:nvPr>
        </p:nvSpPr>
        <p:spPr>
          <a:xfrm>
            <a:off x="321556" y="476672"/>
            <a:ext cx="8498916" cy="504056"/>
          </a:xfrm>
        </p:spPr>
        <p:txBody>
          <a:bodyPr>
            <a:normAutofit/>
          </a:bodyPr>
          <a:lstStyle/>
          <a:p>
            <a:pPr algn="ctr"/>
            <a:r>
              <a:rPr lang="nb-NO"/>
              <a:t>Kaffepause!</a:t>
            </a: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14458" y="1988840"/>
            <a:ext cx="2913112" cy="3998246"/>
          </a:xfrm>
          <a:prstGeom prst="rect">
            <a:avLst/>
          </a:prstGeom>
        </p:spPr>
      </p:pic>
    </p:spTree>
    <p:extLst>
      <p:ext uri="{BB962C8B-B14F-4D97-AF65-F5344CB8AC3E}">
        <p14:creationId xmlns:p14="http://schemas.microsoft.com/office/powerpoint/2010/main" val="345164730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148</a:t>
            </a:fld>
            <a:endParaRPr lang="fr-FR"/>
          </a:p>
        </p:txBody>
      </p:sp>
      <p:sp>
        <p:nvSpPr>
          <p:cNvPr id="5" name="Text Placeholder 4"/>
          <p:cNvSpPr>
            <a:spLocks noGrp="1"/>
          </p:cNvSpPr>
          <p:nvPr>
            <p:ph type="body" sz="quarter" idx="14"/>
          </p:nvPr>
        </p:nvSpPr>
        <p:spPr>
          <a:xfrm>
            <a:off x="539552" y="548680"/>
            <a:ext cx="6120680" cy="576064"/>
          </a:xfrm>
        </p:spPr>
        <p:txBody>
          <a:bodyPr>
            <a:normAutofit/>
          </a:bodyPr>
          <a:lstStyle/>
          <a:p>
            <a:r>
              <a:rPr lang="nb-NO"/>
              <a:t>Kapittel 6 – verktøystøtte til test</a:t>
            </a:r>
          </a:p>
        </p:txBody>
      </p:sp>
      <p:pic>
        <p:nvPicPr>
          <p:cNvPr id="7" name="Plassholder for innhold 4"/>
          <p:cNvPicPr>
            <a:picLocks noChangeAspect="1"/>
          </p:cNvPicPr>
          <p:nvPr/>
        </p:nvPicPr>
        <p:blipFill>
          <a:blip r:embed="rId3"/>
          <a:stretch>
            <a:fillRect/>
          </a:stretch>
        </p:blipFill>
        <p:spPr>
          <a:xfrm>
            <a:off x="6012160" y="2060848"/>
            <a:ext cx="2380130" cy="3141771"/>
          </a:xfrm>
          <a:prstGeom prst="rect">
            <a:avLst/>
          </a:prstGeom>
        </p:spPr>
      </p:pic>
      <p:sp>
        <p:nvSpPr>
          <p:cNvPr id="8" name="TextBox 7"/>
          <p:cNvSpPr txBox="1"/>
          <p:nvPr/>
        </p:nvSpPr>
        <p:spPr>
          <a:xfrm>
            <a:off x="539552" y="3050376"/>
            <a:ext cx="4896544" cy="1477328"/>
          </a:xfrm>
          <a:prstGeom prst="rect">
            <a:avLst/>
          </a:prstGeom>
          <a:noFill/>
        </p:spPr>
        <p:txBody>
          <a:bodyPr wrap="square" rtlCol="0">
            <a:spAutoFit/>
          </a:bodyPr>
          <a:lstStyle/>
          <a:p>
            <a:pPr marL="285750" indent="-285750">
              <a:buFont typeface="Arial" panose="020B0604020202020204" pitchFamily="34" charset="0"/>
              <a:buChar char="•"/>
            </a:pPr>
            <a:r>
              <a:rPr lang="nb-NO"/>
              <a:t>Typer testverktøy</a:t>
            </a:r>
          </a:p>
          <a:p>
            <a:pPr marL="285750" indent="-285750">
              <a:buFont typeface="Arial" panose="020B0604020202020204" pitchFamily="34" charset="0"/>
              <a:buChar char="•"/>
            </a:pPr>
            <a:r>
              <a:rPr lang="nb-NO"/>
              <a:t>Effektiv bruk av verktøy: mulige fordeler og risikoer</a:t>
            </a:r>
          </a:p>
          <a:p>
            <a:pPr marL="285750" indent="-285750">
              <a:buFont typeface="Arial" panose="020B0604020202020204" pitchFamily="34" charset="0"/>
              <a:buChar char="•"/>
            </a:pPr>
            <a:r>
              <a:rPr lang="nb-NO"/>
              <a:t>Introduksjon av et verktøy i en organisasjon</a:t>
            </a:r>
          </a:p>
          <a:p>
            <a:endParaRPr lang="nb-NO"/>
          </a:p>
        </p:txBody>
      </p:sp>
    </p:spTree>
    <p:extLst>
      <p:ext uri="{BB962C8B-B14F-4D97-AF65-F5344CB8AC3E}">
        <p14:creationId xmlns:p14="http://schemas.microsoft.com/office/powerpoint/2010/main" val="67215696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Hensikt</a:t>
            </a:r>
          </a:p>
        </p:txBody>
      </p:sp>
      <p:sp>
        <p:nvSpPr>
          <p:cNvPr id="3" name="Content Placeholder 2"/>
          <p:cNvSpPr>
            <a:spLocks noGrp="1"/>
          </p:cNvSpPr>
          <p:nvPr>
            <p:ph sz="quarter" idx="13"/>
          </p:nvPr>
        </p:nvSpPr>
        <p:spPr/>
        <p:txBody>
          <a:bodyPr/>
          <a:lstStyle/>
          <a:p>
            <a:r>
              <a:rPr lang="nb-NO"/>
              <a:t>Hensikten med testverktøy er å:</a:t>
            </a:r>
          </a:p>
          <a:p>
            <a:pPr lvl="1"/>
            <a:r>
              <a:rPr lang="nb-NO"/>
              <a:t>Forbedre effektiviteten av testing</a:t>
            </a:r>
          </a:p>
          <a:p>
            <a:pPr lvl="1"/>
            <a:r>
              <a:rPr lang="nb-NO"/>
              <a:t>Automatisere aktiviteter som er ressurskrevende manuelt</a:t>
            </a:r>
          </a:p>
          <a:p>
            <a:pPr lvl="1"/>
            <a:r>
              <a:rPr lang="nb-NO"/>
              <a:t>Automatisere aktiviteter som ikke kan utføres manuelt</a:t>
            </a:r>
          </a:p>
          <a:p>
            <a:pPr lvl="1"/>
            <a:r>
              <a:rPr lang="nb-NO"/>
              <a:t>Øke påliteligheten ved testing av komplekse manuelle oppgaver</a:t>
            </a:r>
          </a:p>
          <a:p>
            <a:r>
              <a:rPr lang="nb-NO"/>
              <a:t>Noen verktøy støtter tydelig én bestemt aktivitet, andre kan støtte flere. Mange er samlet i enn felles verktøypakke/suite. </a:t>
            </a:r>
          </a:p>
          <a:p>
            <a:r>
              <a:rPr lang="nb-NO"/>
              <a:t>Omfatter også verktøy som brukes til </a:t>
            </a:r>
            <a:r>
              <a:rPr lang="nb-NO" err="1"/>
              <a:t>monitorering</a:t>
            </a:r>
            <a:r>
              <a:rPr lang="nb-NO"/>
              <a:t> (</a:t>
            </a:r>
            <a:r>
              <a:rPr lang="nb-NO" err="1"/>
              <a:t>f.eks</a:t>
            </a:r>
            <a:r>
              <a:rPr lang="nb-NO"/>
              <a:t> verktøy som overvåker </a:t>
            </a:r>
            <a:r>
              <a:rPr lang="nb-NO" err="1"/>
              <a:t>filaktivitet</a:t>
            </a:r>
            <a:r>
              <a:rPr lang="nb-NO"/>
              <a:t> i en applikasjon)</a:t>
            </a:r>
          </a:p>
          <a:p>
            <a:r>
              <a:rPr lang="nb-NO" err="1"/>
              <a:t>Excelark</a:t>
            </a:r>
            <a:r>
              <a:rPr lang="nb-NO"/>
              <a:t> </a:t>
            </a:r>
            <a:r>
              <a:rPr lang="nb-NO">
                <a:sym typeface="Wingdings" panose="05000000000000000000" pitchFamily="2" charset="2"/>
              </a:rPr>
              <a:t></a:t>
            </a:r>
            <a:endParaRPr lang="nb-NO"/>
          </a:p>
          <a:p>
            <a:pPr marL="0" indent="0">
              <a:buNone/>
            </a:pPr>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149</a:t>
            </a:fld>
            <a:endParaRPr lang="nb-NO"/>
          </a:p>
        </p:txBody>
      </p:sp>
    </p:spTree>
    <p:extLst>
      <p:ext uri="{BB962C8B-B14F-4D97-AF65-F5344CB8AC3E}">
        <p14:creationId xmlns:p14="http://schemas.microsoft.com/office/powerpoint/2010/main" val="227671266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p:txBody>
          <a:bodyPr>
            <a:normAutofit fontScale="85000" lnSpcReduction="10000"/>
          </a:bodyPr>
          <a:lstStyle/>
          <a:p>
            <a:pPr>
              <a:buFont typeface="Arial" panose="020B0604020202020204" pitchFamily="34" charset="0"/>
              <a:buChar char="•"/>
            </a:pPr>
            <a:r>
              <a:rPr lang="nb-NO"/>
              <a:t>Finne feil </a:t>
            </a:r>
          </a:p>
          <a:p>
            <a:pPr>
              <a:buFont typeface="Arial" panose="020B0604020202020204" pitchFamily="34" charset="0"/>
              <a:buChar char="•"/>
            </a:pPr>
            <a:r>
              <a:rPr lang="nb-NO"/>
              <a:t>Forhindre feil</a:t>
            </a:r>
            <a:endParaRPr lang="nb-NO">
              <a:solidFill>
                <a:srgbClr val="494A4B"/>
              </a:solidFill>
            </a:endParaRPr>
          </a:p>
          <a:p>
            <a:pPr lvl="0">
              <a:buFont typeface="Arial" panose="020B0604020202020204" pitchFamily="34" charset="0"/>
              <a:buChar char="•"/>
              <a:defRPr/>
            </a:pPr>
            <a:r>
              <a:rPr lang="nb-NO"/>
              <a:t>Kontrollere produktkvalitet er i henhold til krav og spesifikasjoner</a:t>
            </a:r>
          </a:p>
          <a:p>
            <a:pPr>
              <a:buFont typeface="Arial" panose="020B0604020202020204" pitchFamily="34" charset="0"/>
              <a:buChar char="•"/>
            </a:pPr>
            <a:r>
              <a:rPr lang="nb-NO"/>
              <a:t>Få tillit til kvalitetsnivået </a:t>
            </a:r>
          </a:p>
          <a:p>
            <a:pPr>
              <a:buFont typeface="Arial" panose="020B0604020202020204" pitchFamily="34" charset="0"/>
              <a:buChar char="•"/>
            </a:pPr>
            <a:r>
              <a:rPr lang="nb-NO"/>
              <a:t>Gi informasjon for å skaffe beslutningsgrunnlag </a:t>
            </a:r>
          </a:p>
          <a:p>
            <a:pPr>
              <a:buFont typeface="Arial" panose="020B0604020202020204" pitchFamily="34" charset="0"/>
              <a:buChar char="•"/>
            </a:pPr>
            <a:r>
              <a:rPr lang="nb-NO"/>
              <a:t>Risikostyring</a:t>
            </a:r>
          </a:p>
          <a:p>
            <a:pPr>
              <a:buFont typeface="Arial" panose="020B0604020202020204" pitchFamily="34" charset="0"/>
              <a:buChar char="•"/>
            </a:pPr>
            <a:endParaRPr lang="nb-NO"/>
          </a:p>
          <a:p>
            <a:pPr marL="0" lvl="0" indent="0">
              <a:buNone/>
              <a:defRPr/>
            </a:pPr>
            <a:r>
              <a:rPr lang="nb-NO" b="1">
                <a:solidFill>
                  <a:srgbClr val="494A4B"/>
                </a:solidFill>
              </a:rPr>
              <a:t>Verifisere – Har programvaren blitt laget </a:t>
            </a:r>
            <a:r>
              <a:rPr lang="nb-NO" b="1" i="1">
                <a:solidFill>
                  <a:srgbClr val="494A4B"/>
                </a:solidFill>
              </a:rPr>
              <a:t>riktig</a:t>
            </a:r>
            <a:r>
              <a:rPr lang="nb-NO" b="1">
                <a:solidFill>
                  <a:srgbClr val="494A4B"/>
                </a:solidFill>
              </a:rPr>
              <a:t>?</a:t>
            </a:r>
          </a:p>
          <a:p>
            <a:pPr marL="0" lvl="0" indent="0">
              <a:buNone/>
              <a:defRPr/>
            </a:pPr>
            <a:r>
              <a:rPr lang="nb-NO" b="1">
                <a:solidFill>
                  <a:srgbClr val="494A4B"/>
                </a:solidFill>
              </a:rPr>
              <a:t>Validere – Har </a:t>
            </a:r>
            <a:r>
              <a:rPr lang="nb-NO" b="1" i="1">
                <a:solidFill>
                  <a:srgbClr val="494A4B"/>
                </a:solidFill>
              </a:rPr>
              <a:t>riktig </a:t>
            </a:r>
            <a:r>
              <a:rPr lang="nb-NO" b="1">
                <a:solidFill>
                  <a:srgbClr val="494A4B"/>
                </a:solidFill>
              </a:rPr>
              <a:t>programvare blitt laget?</a:t>
            </a:r>
          </a:p>
        </p:txBody>
      </p:sp>
      <p:sp>
        <p:nvSpPr>
          <p:cNvPr id="2" name="Title 1"/>
          <p:cNvSpPr>
            <a:spLocks noGrp="1"/>
          </p:cNvSpPr>
          <p:nvPr>
            <p:ph type="title"/>
          </p:nvPr>
        </p:nvSpPr>
        <p:spPr/>
        <p:txBody>
          <a:bodyPr/>
          <a:lstStyle/>
          <a:p>
            <a:r>
              <a:rPr lang="nb-NO"/>
              <a:t>Testformål</a:t>
            </a:r>
          </a:p>
        </p:txBody>
      </p:sp>
      <p:sp>
        <p:nvSpPr>
          <p:cNvPr id="3" name="Content Placeholder 2"/>
          <p:cNvSpPr>
            <a:spLocks noGrp="1"/>
          </p:cNvSpPr>
          <p:nvPr>
            <p:ph idx="13"/>
          </p:nvPr>
        </p:nvSpPr>
        <p:spPr/>
        <p:txBody>
          <a:bodyPr>
            <a:normAutofit/>
          </a:bodyPr>
          <a:lstStyle/>
          <a:p>
            <a:pPr marL="0" indent="0">
              <a:buNone/>
            </a:pPr>
            <a:endParaRPr lang="nb-NO"/>
          </a:p>
          <a:p>
            <a:pPr marL="0" indent="0">
              <a:buNone/>
            </a:pPr>
            <a:endParaRPr lang="nb-NO"/>
          </a:p>
          <a:p>
            <a:pPr marL="0" indent="0">
              <a:buNone/>
            </a:pPr>
            <a:endParaRPr lang="nb-NO"/>
          </a:p>
        </p:txBody>
      </p:sp>
      <p:pic>
        <p:nvPicPr>
          <p:cNvPr id="7" name="Content Placeholder 6"/>
          <p:cNvPicPr>
            <a:picLocks noGrp="1" noChangeAspect="1"/>
          </p:cNvPicPr>
          <p:nvPr>
            <p:ph idx="14"/>
          </p:nvPr>
        </p:nvPicPr>
        <p:blipFill rotWithShape="1">
          <a:blip r:embed="rId3">
            <a:extLst>
              <a:ext uri="{28A0092B-C50C-407E-A947-70E740481C1C}">
                <a14:useLocalDpi xmlns:a14="http://schemas.microsoft.com/office/drawing/2010/main" val="0"/>
              </a:ext>
            </a:extLst>
          </a:blip>
          <a:srcRect t="28510" b="25094"/>
          <a:stretch/>
        </p:blipFill>
        <p:spPr>
          <a:xfrm>
            <a:off x="5076056" y="1916832"/>
            <a:ext cx="3153717" cy="3168352"/>
          </a:xfrm>
        </p:spPr>
      </p:pic>
      <p:sp>
        <p:nvSpPr>
          <p:cNvPr id="5" name="Slide Number Placeholder 4"/>
          <p:cNvSpPr>
            <a:spLocks noGrp="1"/>
          </p:cNvSpPr>
          <p:nvPr>
            <p:ph type="sldNum" sz="quarter" idx="4294967295"/>
          </p:nvPr>
        </p:nvSpPr>
        <p:spPr>
          <a:xfrm>
            <a:off x="0" y="6453188"/>
            <a:ext cx="333375" cy="215900"/>
          </a:xfrm>
        </p:spPr>
        <p:txBody>
          <a:bodyPr/>
          <a:lstStyle/>
          <a:p>
            <a:fld id="{5279AF0B-2D84-CD41-8CAF-017061CB9833}" type="slidenum">
              <a:rPr lang="nb-NO" smtClean="0"/>
              <a:pPr/>
              <a:t>15</a:t>
            </a:fld>
            <a:endParaRPr lang="nb-NO"/>
          </a:p>
        </p:txBody>
      </p:sp>
    </p:spTree>
    <p:extLst>
      <p:ext uri="{BB962C8B-B14F-4D97-AF65-F5344CB8AC3E}">
        <p14:creationId xmlns:p14="http://schemas.microsoft.com/office/powerpoint/2010/main" val="13120300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Klassifisering av testverktøy</a:t>
            </a:r>
          </a:p>
        </p:txBody>
      </p:sp>
      <p:graphicFrame>
        <p:nvGraphicFramePr>
          <p:cNvPr id="8" name="Content Placeholder 7"/>
          <p:cNvGraphicFramePr>
            <a:graphicFrameLocks noGrp="1"/>
          </p:cNvGraphicFramePr>
          <p:nvPr>
            <p:ph sz="quarter" idx="13"/>
            <p:extLst>
              <p:ext uri="{D42A27DB-BD31-4B8C-83A1-F6EECF244321}">
                <p14:modId xmlns:p14="http://schemas.microsoft.com/office/powerpoint/2010/main" val="4024364078"/>
              </p:ext>
            </p:extLst>
          </p:nvPr>
        </p:nvGraphicFramePr>
        <p:xfrm>
          <a:off x="515938" y="1484313"/>
          <a:ext cx="8088312"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p:txBody>
          <a:bodyPr/>
          <a:lstStyle/>
          <a:p>
            <a:fld id="{5279AF0B-2D84-CD41-8CAF-017061CB9833}" type="slidenum">
              <a:rPr lang="nb-NO" smtClean="0"/>
              <a:pPr/>
              <a:t>150</a:t>
            </a:fld>
            <a:endParaRPr lang="nb-NO"/>
          </a:p>
        </p:txBody>
      </p:sp>
    </p:spTree>
    <p:extLst>
      <p:ext uri="{BB962C8B-B14F-4D97-AF65-F5344CB8AC3E}">
        <p14:creationId xmlns:p14="http://schemas.microsoft.com/office/powerpoint/2010/main" val="418880877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Mulige fordeler og risikoer</a:t>
            </a:r>
            <a:br>
              <a:rPr lang="nb-NO"/>
            </a:br>
            <a:endParaRPr lang="nb-NO"/>
          </a:p>
        </p:txBody>
      </p:sp>
      <p:sp>
        <p:nvSpPr>
          <p:cNvPr id="2" name="Text Placeholder 1"/>
          <p:cNvSpPr>
            <a:spLocks noGrp="1"/>
          </p:cNvSpPr>
          <p:nvPr>
            <p:ph sz="quarter" idx="13"/>
          </p:nvPr>
        </p:nvSpPr>
        <p:spPr/>
        <p:txBody>
          <a:bodyPr/>
          <a:lstStyle/>
          <a:p>
            <a:pPr>
              <a:buFont typeface="Arial" panose="020B0604020202020204" pitchFamily="34" charset="0"/>
              <a:buChar char="•"/>
            </a:pPr>
            <a:r>
              <a:rPr lang="nb-NO"/>
              <a:t>Fordeler</a:t>
            </a:r>
          </a:p>
          <a:p>
            <a:pPr lvl="1">
              <a:buFont typeface="Arial" panose="020B0604020202020204" pitchFamily="34" charset="0"/>
              <a:buChar char="•"/>
            </a:pPr>
            <a:r>
              <a:rPr lang="nb-NO" err="1"/>
              <a:t>Repetativt</a:t>
            </a:r>
            <a:r>
              <a:rPr lang="nb-NO"/>
              <a:t> arbeid reduseres (</a:t>
            </a:r>
            <a:r>
              <a:rPr lang="nb-NO" err="1"/>
              <a:t>f.eks</a:t>
            </a:r>
            <a:r>
              <a:rPr lang="nb-NO"/>
              <a:t> kjøring av regresjonstest, oppgi </a:t>
            </a:r>
            <a:r>
              <a:rPr lang="nb-NO" err="1"/>
              <a:t>testdata</a:t>
            </a:r>
            <a:r>
              <a:rPr lang="nb-NO"/>
              <a:t> på nytt)</a:t>
            </a:r>
          </a:p>
          <a:p>
            <a:pPr lvl="1">
              <a:buFont typeface="Arial" panose="020B0604020202020204" pitchFamily="34" charset="0"/>
              <a:buChar char="•"/>
            </a:pPr>
            <a:r>
              <a:rPr lang="nb-NO"/>
              <a:t>Bedre konsistens og </a:t>
            </a:r>
            <a:r>
              <a:rPr lang="nb-NO" err="1"/>
              <a:t>repeterbarhet</a:t>
            </a:r>
            <a:endParaRPr lang="nb-NO"/>
          </a:p>
          <a:p>
            <a:pPr lvl="1">
              <a:buFont typeface="Arial" panose="020B0604020202020204" pitchFamily="34" charset="0"/>
              <a:buChar char="•"/>
            </a:pPr>
            <a:r>
              <a:rPr lang="nb-NO"/>
              <a:t>Enkel tilgang til informasjon om tester og status </a:t>
            </a:r>
          </a:p>
          <a:p>
            <a:pPr>
              <a:buFont typeface="Arial" panose="020B0604020202020204" pitchFamily="34" charset="0"/>
              <a:buChar char="•"/>
            </a:pPr>
            <a:r>
              <a:rPr lang="nb-NO"/>
              <a:t>Risiko</a:t>
            </a:r>
          </a:p>
          <a:p>
            <a:pPr lvl="1">
              <a:buFont typeface="Arial" panose="020B0604020202020204" pitchFamily="34" charset="0"/>
              <a:buChar char="•"/>
            </a:pPr>
            <a:r>
              <a:rPr lang="nb-NO"/>
              <a:t>Urealistiske forventninger</a:t>
            </a:r>
          </a:p>
          <a:p>
            <a:pPr lvl="1">
              <a:buFont typeface="Arial" panose="020B0604020202020204" pitchFamily="34" charset="0"/>
              <a:buChar char="•"/>
            </a:pPr>
            <a:r>
              <a:rPr lang="nb-NO"/>
              <a:t>Undervurdering av tid, kostnad, opplæring.. </a:t>
            </a:r>
          </a:p>
          <a:p>
            <a:pPr lvl="1">
              <a:buFont typeface="Arial" panose="020B0604020202020204" pitchFamily="34" charset="0"/>
              <a:buChar char="•"/>
            </a:pPr>
            <a:r>
              <a:rPr lang="nb-NO"/>
              <a:t>Innsats med tanke på testprosessen</a:t>
            </a:r>
          </a:p>
        </p:txBody>
      </p:sp>
      <p:sp>
        <p:nvSpPr>
          <p:cNvPr id="4" name="Slide Number Placeholder 3"/>
          <p:cNvSpPr>
            <a:spLocks noGrp="1"/>
          </p:cNvSpPr>
          <p:nvPr>
            <p:ph type="sldNum" sz="quarter" idx="4"/>
          </p:nvPr>
        </p:nvSpPr>
        <p:spPr/>
        <p:txBody>
          <a:bodyPr/>
          <a:lstStyle/>
          <a:p>
            <a:fld id="{AF43E6FD-AB27-4108-A2FC-346BB5F75E3F}" type="slidenum">
              <a:rPr lang="fr-FR" smtClean="0"/>
              <a:pPr/>
              <a:t>151</a:t>
            </a:fld>
            <a:endParaRPr lang="fr-FR"/>
          </a:p>
        </p:txBody>
      </p:sp>
    </p:spTree>
    <p:extLst>
      <p:ext uri="{BB962C8B-B14F-4D97-AF65-F5344CB8AC3E}">
        <p14:creationId xmlns:p14="http://schemas.microsoft.com/office/powerpoint/2010/main" val="288462976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Introduksjon av et verktøy i en organisasjon </a:t>
            </a:r>
          </a:p>
        </p:txBody>
      </p:sp>
      <p:sp>
        <p:nvSpPr>
          <p:cNvPr id="2" name="Text Placeholder 1"/>
          <p:cNvSpPr>
            <a:spLocks noGrp="1"/>
          </p:cNvSpPr>
          <p:nvPr>
            <p:ph sz="quarter" idx="13"/>
          </p:nvPr>
        </p:nvSpPr>
        <p:spPr/>
        <p:txBody>
          <a:bodyPr>
            <a:normAutofit/>
          </a:bodyPr>
          <a:lstStyle/>
          <a:p>
            <a:pPr>
              <a:buFont typeface="Arial" panose="020B0604020202020204" pitchFamily="34" charset="0"/>
              <a:buChar char="•"/>
            </a:pPr>
            <a:r>
              <a:rPr lang="nb-NO"/>
              <a:t>Bør innføres som et pilotprosjekt</a:t>
            </a:r>
          </a:p>
          <a:p>
            <a:pPr>
              <a:buFont typeface="Arial" panose="020B0604020202020204" pitchFamily="34" charset="0"/>
              <a:buChar char="•"/>
            </a:pPr>
            <a:r>
              <a:rPr lang="nb-NO"/>
              <a:t>Suksessfaktorer: trinnvis utrulling, tilpasse og forbedre arbeidsprosesser..</a:t>
            </a:r>
          </a:p>
          <a:p>
            <a:pPr>
              <a:buFont typeface="Arial" panose="020B0604020202020204" pitchFamily="34" charset="0"/>
              <a:buChar char="•"/>
            </a:pPr>
            <a:endParaRPr lang="nb-NO"/>
          </a:p>
          <a:p>
            <a:pPr marL="0" indent="0">
              <a:buNone/>
            </a:pPr>
            <a:r>
              <a:rPr lang="nb-NO" err="1"/>
              <a:t>Hovedvurderingene</a:t>
            </a:r>
            <a:r>
              <a:rPr lang="nb-NO"/>
              <a:t> i å velge verktøy omfatter: </a:t>
            </a:r>
          </a:p>
          <a:p>
            <a:pPr>
              <a:buFont typeface="Arial" panose="020B0604020202020204" pitchFamily="34" charset="0"/>
              <a:buChar char="•"/>
            </a:pPr>
            <a:r>
              <a:rPr lang="nb-NO"/>
              <a:t>Organisasjons modenhet</a:t>
            </a:r>
          </a:p>
          <a:p>
            <a:pPr>
              <a:buFont typeface="Arial" panose="020B0604020202020204" pitchFamily="34" charset="0"/>
              <a:buChar char="•"/>
            </a:pPr>
            <a:r>
              <a:rPr lang="nb-NO" err="1"/>
              <a:t>Proof-of-concept</a:t>
            </a:r>
            <a:endParaRPr lang="nb-NO"/>
          </a:p>
          <a:p>
            <a:pPr>
              <a:buFont typeface="Arial" panose="020B0604020202020204" pitchFamily="34" charset="0"/>
              <a:buChar char="•"/>
            </a:pPr>
            <a:r>
              <a:rPr lang="nb-NO"/>
              <a:t>Evaluering av leverandør</a:t>
            </a:r>
          </a:p>
          <a:p>
            <a:pPr>
              <a:buFont typeface="Arial" panose="020B0604020202020204" pitchFamily="34" charset="0"/>
              <a:buChar char="•"/>
            </a:pPr>
            <a:r>
              <a:rPr lang="nb-NO"/>
              <a:t>Evaluering av opplæringsbehov</a:t>
            </a:r>
          </a:p>
          <a:p>
            <a:pPr>
              <a:buFont typeface="Arial" panose="020B0604020202020204" pitchFamily="34" charset="0"/>
              <a:buChar char="•"/>
            </a:pPr>
            <a:r>
              <a:rPr lang="nb-NO"/>
              <a:t>Kost-nytte </a:t>
            </a:r>
          </a:p>
        </p:txBody>
      </p:sp>
      <p:sp>
        <p:nvSpPr>
          <p:cNvPr id="4" name="Slide Number Placeholder 3"/>
          <p:cNvSpPr>
            <a:spLocks noGrp="1"/>
          </p:cNvSpPr>
          <p:nvPr>
            <p:ph type="sldNum" sz="quarter" idx="4"/>
          </p:nvPr>
        </p:nvSpPr>
        <p:spPr/>
        <p:txBody>
          <a:bodyPr/>
          <a:lstStyle/>
          <a:p>
            <a:fld id="{AF43E6FD-AB27-4108-A2FC-346BB5F75E3F}" type="slidenum">
              <a:rPr lang="fr-FR" smtClean="0"/>
              <a:pPr/>
              <a:t>152</a:t>
            </a:fld>
            <a:endParaRPr lang="fr-FR"/>
          </a:p>
        </p:txBody>
      </p:sp>
    </p:spTree>
    <p:extLst>
      <p:ext uri="{BB962C8B-B14F-4D97-AF65-F5344CB8AC3E}">
        <p14:creationId xmlns:p14="http://schemas.microsoft.com/office/powerpoint/2010/main" val="532169502"/>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153</a:t>
            </a:fld>
            <a:endParaRPr lang="fr-FR"/>
          </a:p>
        </p:txBody>
      </p:sp>
      <p:sp>
        <p:nvSpPr>
          <p:cNvPr id="5" name="Text Placeholder 4"/>
          <p:cNvSpPr>
            <a:spLocks noGrp="1"/>
          </p:cNvSpPr>
          <p:nvPr>
            <p:ph type="body" sz="quarter" idx="14"/>
          </p:nvPr>
        </p:nvSpPr>
        <p:spPr>
          <a:xfrm>
            <a:off x="539552" y="764704"/>
            <a:ext cx="6552728" cy="864096"/>
          </a:xfrm>
        </p:spPr>
        <p:txBody>
          <a:bodyPr>
            <a:normAutofit/>
          </a:bodyPr>
          <a:lstStyle/>
          <a:p>
            <a:r>
              <a:rPr lang="nb-NO" err="1"/>
              <a:t>Kahoot</a:t>
            </a:r>
            <a:r>
              <a:rPr lang="nb-NO"/>
              <a:t> spørsmål fra kapittel 6</a:t>
            </a:r>
          </a:p>
        </p:txBody>
      </p:sp>
    </p:spTree>
    <p:extLst>
      <p:ext uri="{BB962C8B-B14F-4D97-AF65-F5344CB8AC3E}">
        <p14:creationId xmlns:p14="http://schemas.microsoft.com/office/powerpoint/2010/main" val="2404644498"/>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Oppsummering kapittel 6</a:t>
            </a:r>
          </a:p>
        </p:txBody>
      </p:sp>
      <p:sp>
        <p:nvSpPr>
          <p:cNvPr id="3" name="Content Placeholder 2"/>
          <p:cNvSpPr>
            <a:spLocks noGrp="1"/>
          </p:cNvSpPr>
          <p:nvPr>
            <p:ph sz="quarter" idx="13"/>
          </p:nvPr>
        </p:nvSpPr>
        <p:spPr/>
        <p:txBody>
          <a:bodyPr>
            <a:normAutofit/>
          </a:bodyPr>
          <a:lstStyle/>
          <a:p>
            <a:r>
              <a:rPr lang="nb-NO"/>
              <a:t>Hva er de 6 kategoriene av testverktøy? </a:t>
            </a:r>
          </a:p>
          <a:p>
            <a:pPr lvl="1"/>
            <a:r>
              <a:rPr lang="nb-NO"/>
              <a:t>Administrasjon av test, statisk testing, testspesifikasjon, testutføring og logging, ytelse og overvåkning, spesifikke testbehov</a:t>
            </a:r>
          </a:p>
          <a:p>
            <a:r>
              <a:rPr lang="nb-NO"/>
              <a:t>Fordeler ved å benytte et verktøy: </a:t>
            </a:r>
          </a:p>
          <a:p>
            <a:pPr lvl="1"/>
            <a:r>
              <a:rPr lang="nb-NO"/>
              <a:t>Redusere repeterende arbeid, konsistens, objektiv vurdering, enkel tilgang til informasjon om test </a:t>
            </a:r>
          </a:p>
          <a:p>
            <a:r>
              <a:rPr lang="nb-NO"/>
              <a:t>Risiko ved bruk av verktøy:</a:t>
            </a:r>
          </a:p>
          <a:p>
            <a:pPr lvl="1"/>
            <a:r>
              <a:rPr lang="nb-NO"/>
              <a:t>Urealistisk forventning, undervurdering av innsats, for stor tillit, neglisjering av versjonskontroll</a:t>
            </a:r>
          </a:p>
          <a:p>
            <a:r>
              <a:rPr lang="nb-NO"/>
              <a:t>Hva er hovedmålene med et pilotprosjekt?</a:t>
            </a:r>
          </a:p>
          <a:p>
            <a:pPr lvl="1"/>
            <a:r>
              <a:rPr lang="nb-NO"/>
              <a:t>Få erfaring, vurdere om verktøyet passer eksisterende prosesser</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154</a:t>
            </a:fld>
            <a:endParaRPr lang="nb-NO"/>
          </a:p>
        </p:txBody>
      </p:sp>
    </p:spTree>
    <p:extLst>
      <p:ext uri="{BB962C8B-B14F-4D97-AF65-F5344CB8AC3E}">
        <p14:creationId xmlns:p14="http://schemas.microsoft.com/office/powerpoint/2010/main" val="21718358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Noen tips og råd helt til slutt.. </a:t>
            </a:r>
          </a:p>
        </p:txBody>
      </p:sp>
      <p:sp>
        <p:nvSpPr>
          <p:cNvPr id="3" name="Content Placeholder 2"/>
          <p:cNvSpPr>
            <a:spLocks noGrp="1"/>
          </p:cNvSpPr>
          <p:nvPr>
            <p:ph sz="quarter" idx="13"/>
          </p:nvPr>
        </p:nvSpPr>
        <p:spPr/>
        <p:txBody>
          <a:bodyPr/>
          <a:lstStyle/>
          <a:p>
            <a:r>
              <a:rPr lang="nb-NO"/>
              <a:t>Husk at du ikke får minuspoeng for å svare feil! Det er bedre å gjette enn å ikke svare.</a:t>
            </a:r>
          </a:p>
          <a:p>
            <a:r>
              <a:rPr lang="nb-NO"/>
              <a:t>Les spørsmålet nøye – vær obs på ordene </a:t>
            </a:r>
            <a:r>
              <a:rPr lang="nb-NO" i="1"/>
              <a:t>aldri </a:t>
            </a:r>
            <a:r>
              <a:rPr lang="nb-NO"/>
              <a:t>og </a:t>
            </a:r>
            <a:r>
              <a:rPr lang="nb-NO" i="1"/>
              <a:t>alltid </a:t>
            </a:r>
            <a:r>
              <a:rPr lang="nb-NO"/>
              <a:t>eller doble negasjoner</a:t>
            </a:r>
          </a:p>
          <a:p>
            <a:r>
              <a:rPr lang="nb-NO"/>
              <a:t>Bruk kunnskapen du har lært for å fjerne helt uaktuelle svar først når du er usikker</a:t>
            </a:r>
          </a:p>
        </p:txBody>
      </p:sp>
      <p:sp>
        <p:nvSpPr>
          <p:cNvPr id="5" name="Slide Number Placeholder 4"/>
          <p:cNvSpPr>
            <a:spLocks noGrp="1"/>
          </p:cNvSpPr>
          <p:nvPr>
            <p:ph type="sldNum" sz="quarter" idx="4"/>
          </p:nvPr>
        </p:nvSpPr>
        <p:spPr/>
        <p:txBody>
          <a:bodyPr/>
          <a:lstStyle/>
          <a:p>
            <a:fld id="{5279AF0B-2D84-CD41-8CAF-017061CB9833}" type="slidenum">
              <a:rPr lang="nb-NO" smtClean="0"/>
              <a:pPr/>
              <a:t>155</a:t>
            </a:fld>
            <a:endParaRPr lang="nb-NO"/>
          </a:p>
        </p:txBody>
      </p:sp>
    </p:spTree>
    <p:extLst>
      <p:ext uri="{BB962C8B-B14F-4D97-AF65-F5344CB8AC3E}">
        <p14:creationId xmlns:p14="http://schemas.microsoft.com/office/powerpoint/2010/main" val="5692659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Hvordan alt henger sammen med alt</a:t>
            </a:r>
          </a:p>
        </p:txBody>
      </p:sp>
      <p:sp>
        <p:nvSpPr>
          <p:cNvPr id="5" name="Slide Number Placeholder 4"/>
          <p:cNvSpPr>
            <a:spLocks noGrp="1"/>
          </p:cNvSpPr>
          <p:nvPr>
            <p:ph type="sldNum" sz="quarter" idx="4"/>
          </p:nvPr>
        </p:nvSpPr>
        <p:spPr/>
        <p:txBody>
          <a:bodyPr/>
          <a:lstStyle/>
          <a:p>
            <a:fld id="{5279AF0B-2D84-CD41-8CAF-017061CB9833}" type="slidenum">
              <a:rPr lang="nb-NO" smtClean="0"/>
              <a:pPr/>
              <a:t>156</a:t>
            </a:fld>
            <a:endParaRPr lang="nb-NO"/>
          </a:p>
        </p:txBody>
      </p:sp>
      <p:graphicFrame>
        <p:nvGraphicFramePr>
          <p:cNvPr id="7" name="Diagram 6"/>
          <p:cNvGraphicFramePr/>
          <p:nvPr>
            <p:extLst>
              <p:ext uri="{D42A27DB-BD31-4B8C-83A1-F6EECF244321}">
                <p14:modId xmlns:p14="http://schemas.microsoft.com/office/powerpoint/2010/main" val="1679882342"/>
              </p:ext>
            </p:extLst>
          </p:nvPr>
        </p:nvGraphicFramePr>
        <p:xfrm>
          <a:off x="480390" y="983053"/>
          <a:ext cx="4608512" cy="112178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8" name="Diagram 7"/>
          <p:cNvGraphicFramePr/>
          <p:nvPr>
            <p:extLst>
              <p:ext uri="{D42A27DB-BD31-4B8C-83A1-F6EECF244321}">
                <p14:modId xmlns:p14="http://schemas.microsoft.com/office/powerpoint/2010/main" val="2808780327"/>
              </p:ext>
            </p:extLst>
          </p:nvPr>
        </p:nvGraphicFramePr>
        <p:xfrm>
          <a:off x="5358099" y="956255"/>
          <a:ext cx="3575720" cy="102388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sp>
        <p:nvSpPr>
          <p:cNvPr id="10" name="Explosion 2 9"/>
          <p:cNvSpPr/>
          <p:nvPr/>
        </p:nvSpPr>
        <p:spPr>
          <a:xfrm>
            <a:off x="6572190" y="4625712"/>
            <a:ext cx="2361629" cy="1337810"/>
          </a:xfrm>
          <a:prstGeom prst="irregularSeal2">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b-NO" b="1"/>
              <a:t>Risiko </a:t>
            </a:r>
          </a:p>
          <a:p>
            <a:pPr algn="ctr"/>
            <a:r>
              <a:rPr lang="nb-NO"/>
              <a:t>2 typer</a:t>
            </a:r>
          </a:p>
        </p:txBody>
      </p:sp>
      <p:sp>
        <p:nvSpPr>
          <p:cNvPr id="21" name="TextBox 20"/>
          <p:cNvSpPr txBox="1"/>
          <p:nvPr/>
        </p:nvSpPr>
        <p:spPr>
          <a:xfrm>
            <a:off x="2200520" y="1868808"/>
            <a:ext cx="1296143" cy="276999"/>
          </a:xfrm>
          <a:prstGeom prst="rect">
            <a:avLst/>
          </a:prstGeom>
          <a:noFill/>
        </p:spPr>
        <p:txBody>
          <a:bodyPr wrap="square" rtlCol="0">
            <a:spAutoFit/>
          </a:bodyPr>
          <a:lstStyle/>
          <a:p>
            <a:r>
              <a:rPr lang="nb-NO" sz="1200"/>
              <a:t>Testprinsipper (7)</a:t>
            </a:r>
          </a:p>
        </p:txBody>
      </p:sp>
      <p:sp>
        <p:nvSpPr>
          <p:cNvPr id="22" name="TextBox 21"/>
          <p:cNvSpPr txBox="1"/>
          <p:nvPr/>
        </p:nvSpPr>
        <p:spPr>
          <a:xfrm>
            <a:off x="5857550" y="1663185"/>
            <a:ext cx="2593164" cy="276999"/>
          </a:xfrm>
          <a:prstGeom prst="rect">
            <a:avLst/>
          </a:prstGeom>
          <a:noFill/>
        </p:spPr>
        <p:txBody>
          <a:bodyPr wrap="square" rtlCol="0">
            <a:spAutoFit/>
          </a:bodyPr>
          <a:lstStyle/>
          <a:p>
            <a:r>
              <a:rPr lang="nb-NO" sz="1200"/>
              <a:t>Den grunnleggende testprosessen (5)</a:t>
            </a:r>
          </a:p>
        </p:txBody>
      </p:sp>
      <p:grpSp>
        <p:nvGrpSpPr>
          <p:cNvPr id="30" name="Group 29"/>
          <p:cNvGrpSpPr/>
          <p:nvPr/>
        </p:nvGrpSpPr>
        <p:grpSpPr>
          <a:xfrm>
            <a:off x="285551" y="2706970"/>
            <a:ext cx="8858449" cy="3545514"/>
            <a:chOff x="285551" y="2303208"/>
            <a:chExt cx="8858449" cy="3545514"/>
          </a:xfrm>
        </p:grpSpPr>
        <p:cxnSp>
          <p:nvCxnSpPr>
            <p:cNvPr id="13" name="Curved Connector 12"/>
            <p:cNvCxnSpPr/>
            <p:nvPr/>
          </p:nvCxnSpPr>
          <p:spPr>
            <a:xfrm rot="5400000">
              <a:off x="-425015" y="4025782"/>
              <a:ext cx="1615971" cy="194839"/>
            </a:xfrm>
            <a:prstGeom prst="curvedConnector4">
              <a:avLst>
                <a:gd name="adj1" fmla="val 45238"/>
                <a:gd name="adj2" fmla="val 217328"/>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285551" y="4790204"/>
              <a:ext cx="1963906" cy="307777"/>
            </a:xfrm>
            <a:prstGeom prst="rect">
              <a:avLst/>
            </a:prstGeom>
            <a:noFill/>
          </p:spPr>
          <p:txBody>
            <a:bodyPr wrap="square" rtlCol="0">
              <a:spAutoFit/>
            </a:bodyPr>
            <a:lstStyle/>
            <a:p>
              <a:r>
                <a:rPr lang="nb-NO" sz="1400" err="1"/>
                <a:t>Maintenance</a:t>
              </a:r>
              <a:r>
                <a:rPr lang="nb-NO" sz="1400"/>
                <a:t> test (3)</a:t>
              </a:r>
            </a:p>
          </p:txBody>
        </p:sp>
        <p:cxnSp>
          <p:nvCxnSpPr>
            <p:cNvPr id="18" name="Curved Connector 17"/>
            <p:cNvCxnSpPr/>
            <p:nvPr/>
          </p:nvCxnSpPr>
          <p:spPr>
            <a:xfrm rot="16200000" flipH="1">
              <a:off x="3090761" y="3746818"/>
              <a:ext cx="1401838" cy="684934"/>
            </a:xfrm>
            <a:prstGeom prst="curvedConnector3">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p:cNvSpPr txBox="1"/>
            <p:nvPr/>
          </p:nvSpPr>
          <p:spPr>
            <a:xfrm>
              <a:off x="3791679" y="4740726"/>
              <a:ext cx="2329243" cy="1107996"/>
            </a:xfrm>
            <a:prstGeom prst="rect">
              <a:avLst/>
            </a:prstGeom>
            <a:noFill/>
          </p:spPr>
          <p:txBody>
            <a:bodyPr wrap="square" rtlCol="0">
              <a:spAutoFit/>
            </a:bodyPr>
            <a:lstStyle/>
            <a:p>
              <a:r>
                <a:rPr lang="nb-NO" sz="1200"/>
                <a:t>Testteknikker (3)</a:t>
              </a:r>
            </a:p>
            <a:p>
              <a:pPr marL="285750" indent="-285750">
                <a:buFont typeface="Arial" panose="020B0604020202020204" pitchFamily="34" charset="0"/>
                <a:buChar char="•"/>
              </a:pPr>
              <a:r>
                <a:rPr lang="nb-NO" sz="1200"/>
                <a:t>BB (5)</a:t>
              </a:r>
            </a:p>
            <a:p>
              <a:pPr marL="285750" indent="-285750">
                <a:buFont typeface="Arial" panose="020B0604020202020204" pitchFamily="34" charset="0"/>
                <a:buChar char="•"/>
              </a:pPr>
              <a:r>
                <a:rPr lang="nb-NO" sz="1200"/>
                <a:t>WB (2)</a:t>
              </a:r>
            </a:p>
            <a:p>
              <a:pPr marL="285750" indent="-285750">
                <a:buFont typeface="Arial" panose="020B0604020202020204" pitchFamily="34" charset="0"/>
                <a:buChar char="•"/>
              </a:pPr>
              <a:r>
                <a:rPr lang="nb-NO" sz="1200" err="1"/>
                <a:t>Erfaringsbasert</a:t>
              </a:r>
              <a:r>
                <a:rPr lang="nb-NO" sz="1200"/>
                <a:t> (2)</a:t>
              </a:r>
            </a:p>
            <a:p>
              <a:endParaRPr lang="nb-NO"/>
            </a:p>
          </p:txBody>
        </p:sp>
        <p:graphicFrame>
          <p:nvGraphicFramePr>
            <p:cNvPr id="23" name="Diagram 22"/>
            <p:cNvGraphicFramePr/>
            <p:nvPr>
              <p:extLst>
                <p:ext uri="{D42A27DB-BD31-4B8C-83A1-F6EECF244321}">
                  <p14:modId xmlns:p14="http://schemas.microsoft.com/office/powerpoint/2010/main" val="3860508954"/>
                </p:ext>
              </p:extLst>
            </p:nvPr>
          </p:nvGraphicFramePr>
          <p:xfrm>
            <a:off x="385598" y="2303208"/>
            <a:ext cx="8362865" cy="1675526"/>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sp>
          <p:nvSpPr>
            <p:cNvPr id="24" name="TextBox 23"/>
            <p:cNvSpPr txBox="1"/>
            <p:nvPr/>
          </p:nvSpPr>
          <p:spPr>
            <a:xfrm>
              <a:off x="503987" y="3510648"/>
              <a:ext cx="2651450" cy="707886"/>
            </a:xfrm>
            <a:prstGeom prst="rect">
              <a:avLst/>
            </a:prstGeom>
            <a:noFill/>
          </p:spPr>
          <p:txBody>
            <a:bodyPr wrap="square" rtlCol="0">
              <a:spAutoFit/>
            </a:bodyPr>
            <a:lstStyle/>
            <a:p>
              <a:pPr marL="285750" indent="-285750">
                <a:buFont typeface="Arial" panose="020B0604020202020204" pitchFamily="34" charset="0"/>
                <a:buChar char="•"/>
              </a:pPr>
              <a:r>
                <a:rPr lang="nb-NO" sz="1400"/>
                <a:t>Systemutviklingsmodeller (2)</a:t>
              </a:r>
            </a:p>
            <a:p>
              <a:pPr marL="285750" indent="-285750">
                <a:buFont typeface="Arial" panose="020B0604020202020204" pitchFamily="34" charset="0"/>
                <a:buChar char="•"/>
              </a:pPr>
              <a:r>
                <a:rPr lang="nb-NO" sz="1400"/>
                <a:t>Test </a:t>
              </a:r>
              <a:r>
                <a:rPr lang="nb-NO" sz="1400" err="1"/>
                <a:t>levels</a:t>
              </a:r>
              <a:r>
                <a:rPr lang="nb-NO" sz="1400"/>
                <a:t> (4)</a:t>
              </a:r>
            </a:p>
            <a:p>
              <a:pPr marL="742850" lvl="1" indent="-285750">
                <a:buFontTx/>
                <a:buChar char="-"/>
              </a:pPr>
              <a:r>
                <a:rPr lang="nb-NO" sz="1200" i="1"/>
                <a:t>Akseptansetest (4)</a:t>
              </a:r>
            </a:p>
          </p:txBody>
        </p:sp>
        <p:sp>
          <p:nvSpPr>
            <p:cNvPr id="26" name="TextBox 25"/>
            <p:cNvSpPr txBox="1"/>
            <p:nvPr/>
          </p:nvSpPr>
          <p:spPr>
            <a:xfrm>
              <a:off x="3330632" y="3556814"/>
              <a:ext cx="2790290" cy="307777"/>
            </a:xfrm>
            <a:prstGeom prst="rect">
              <a:avLst/>
            </a:prstGeom>
            <a:noFill/>
          </p:spPr>
          <p:txBody>
            <a:bodyPr wrap="square" rtlCol="0">
              <a:spAutoFit/>
            </a:bodyPr>
            <a:lstStyle/>
            <a:p>
              <a:pPr marL="285750" indent="-285750">
                <a:buFont typeface="Arial" panose="020B0604020202020204" pitchFamily="34" charset="0"/>
                <a:buChar char="•"/>
              </a:pPr>
              <a:r>
                <a:rPr lang="nb-NO" sz="1400"/>
                <a:t>Test types (4) (ulike «targets»)</a:t>
              </a:r>
            </a:p>
          </p:txBody>
        </p:sp>
        <p:sp>
          <p:nvSpPr>
            <p:cNvPr id="28" name="TextBox 27"/>
            <p:cNvSpPr txBox="1"/>
            <p:nvPr/>
          </p:nvSpPr>
          <p:spPr>
            <a:xfrm>
              <a:off x="6300192" y="3645024"/>
              <a:ext cx="2843808" cy="307777"/>
            </a:xfrm>
            <a:prstGeom prst="rect">
              <a:avLst/>
            </a:prstGeom>
            <a:noFill/>
          </p:spPr>
          <p:txBody>
            <a:bodyPr wrap="square" rtlCol="0">
              <a:spAutoFit/>
            </a:bodyPr>
            <a:lstStyle/>
            <a:p>
              <a:pPr marL="285750" indent="-285750">
                <a:buFont typeface="Arial" panose="020B0604020202020204" pitchFamily="34" charset="0"/>
                <a:buChar char="•"/>
              </a:pPr>
              <a:r>
                <a:rPr lang="nb-NO" sz="1400"/>
                <a:t>Ikke-funksjonelle egenskaper (7)</a:t>
              </a:r>
            </a:p>
          </p:txBody>
        </p:sp>
      </p:grpSp>
      <p:sp>
        <p:nvSpPr>
          <p:cNvPr id="31" name="Left Brace 30"/>
          <p:cNvSpPr/>
          <p:nvPr/>
        </p:nvSpPr>
        <p:spPr>
          <a:xfrm rot="16200000">
            <a:off x="4393092" y="-1783373"/>
            <a:ext cx="511928" cy="8468757"/>
          </a:xfrm>
          <a:prstGeom prst="leftBrace">
            <a:avLst/>
          </a:prstGeom>
          <a:ln w="1905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nb-NO"/>
          </a:p>
        </p:txBody>
      </p:sp>
    </p:spTree>
    <p:extLst>
      <p:ext uri="{BB962C8B-B14F-4D97-AF65-F5344CB8AC3E}">
        <p14:creationId xmlns:p14="http://schemas.microsoft.com/office/powerpoint/2010/main" val="66956014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Eksamen	</a:t>
            </a:r>
          </a:p>
        </p:txBody>
      </p:sp>
      <p:sp>
        <p:nvSpPr>
          <p:cNvPr id="3" name="Content Placeholder 2"/>
          <p:cNvSpPr>
            <a:spLocks noGrp="1"/>
          </p:cNvSpPr>
          <p:nvPr>
            <p:ph sz="quarter" idx="13"/>
          </p:nvPr>
        </p:nvSpPr>
        <p:spPr/>
        <p:txBody>
          <a:bodyPr/>
          <a:lstStyle/>
          <a:p>
            <a:r>
              <a:rPr lang="nb-NO"/>
              <a:t>Les dere opp på syllabus engelsk 2018 versjon . </a:t>
            </a:r>
            <a:r>
              <a:rPr lang="nb-NO">
                <a:hlinkClick r:id="rId2"/>
              </a:rPr>
              <a:t>https://www.istqb.org/downloads/category/51-ctfl2018.html</a:t>
            </a:r>
            <a:endParaRPr lang="nb-NO"/>
          </a:p>
          <a:p>
            <a:r>
              <a:rPr lang="nb-NO"/>
              <a:t>Gjør gamle eksamensoppgaver – men merk mindre endringer i 2018 pensum (Release </a:t>
            </a:r>
            <a:r>
              <a:rPr lang="nb-NO" err="1"/>
              <a:t>version</a:t>
            </a:r>
            <a:r>
              <a:rPr lang="nb-NO"/>
              <a:t> 2018 beskriver endringer)</a:t>
            </a:r>
          </a:p>
          <a:p>
            <a:pPr lvl="1"/>
            <a:r>
              <a:rPr lang="nb-NO"/>
              <a:t>3 læringsmål oppdatert fra K1 til K2</a:t>
            </a:r>
          </a:p>
          <a:p>
            <a:pPr lvl="1"/>
            <a:r>
              <a:rPr lang="nb-NO"/>
              <a:t>5 nye læringsmål  (uten eksamensoppgaver)</a:t>
            </a:r>
          </a:p>
          <a:p>
            <a:r>
              <a:rPr lang="nb-NO"/>
              <a:t>Satt opp i melkeveien 24 september </a:t>
            </a:r>
            <a:r>
              <a:rPr lang="nb-NO" err="1"/>
              <a:t>kl</a:t>
            </a:r>
            <a:r>
              <a:rPr lang="nb-NO"/>
              <a:t> 17. </a:t>
            </a:r>
          </a:p>
          <a:p>
            <a:pPr lvl="1"/>
            <a:r>
              <a:rPr lang="nb-NO"/>
              <a:t>Meld dere på liste i dag, eller send mail innen uka. </a:t>
            </a:r>
          </a:p>
          <a:p>
            <a:pPr lvl="1"/>
            <a:r>
              <a:rPr lang="nb-NO"/>
              <a:t>Info om eksamen sendt på mail fra Kristin Orskaug</a:t>
            </a:r>
          </a:p>
        </p:txBody>
      </p:sp>
      <p:sp>
        <p:nvSpPr>
          <p:cNvPr id="5" name="Slide Number Placeholder 4"/>
          <p:cNvSpPr>
            <a:spLocks noGrp="1"/>
          </p:cNvSpPr>
          <p:nvPr>
            <p:ph type="sldNum" sz="quarter" idx="4"/>
          </p:nvPr>
        </p:nvSpPr>
        <p:spPr/>
        <p:txBody>
          <a:bodyPr/>
          <a:lstStyle/>
          <a:p>
            <a:fld id="{5279AF0B-2D84-CD41-8CAF-017061CB9833}" type="slidenum">
              <a:rPr lang="nb-NO" smtClean="0"/>
              <a:pPr/>
              <a:t>157</a:t>
            </a:fld>
            <a:endParaRPr lang="nb-NO"/>
          </a:p>
        </p:txBody>
      </p:sp>
    </p:spTree>
    <p:extLst>
      <p:ext uri="{BB962C8B-B14F-4D97-AF65-F5344CB8AC3E}">
        <p14:creationId xmlns:p14="http://schemas.microsoft.com/office/powerpoint/2010/main" val="29635253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Hvor mye testing er nok? </a:t>
            </a:r>
          </a:p>
        </p:txBody>
      </p:sp>
      <p:sp>
        <p:nvSpPr>
          <p:cNvPr id="3" name="Content Placeholder 2"/>
          <p:cNvSpPr>
            <a:spLocks noGrp="1"/>
          </p:cNvSpPr>
          <p:nvPr>
            <p:ph sz="quarter" idx="13"/>
          </p:nvPr>
        </p:nvSpPr>
        <p:spPr/>
        <p:txBody>
          <a:bodyPr/>
          <a:lstStyle/>
          <a:p>
            <a:r>
              <a:rPr lang="nb-NO"/>
              <a:t>Det kommer an på risikoen i systemet</a:t>
            </a:r>
          </a:p>
          <a:p>
            <a:pPr lvl="1"/>
            <a:r>
              <a:rPr lang="nb-NO"/>
              <a:t>Prosjekt og produktrisiko</a:t>
            </a:r>
          </a:p>
          <a:p>
            <a:r>
              <a:rPr lang="nb-NO"/>
              <a:t>Begrensninger i prosjektet</a:t>
            </a:r>
          </a:p>
          <a:p>
            <a:pPr lvl="1"/>
            <a:r>
              <a:rPr lang="nb-NO"/>
              <a:t>Tid, kost og kvalitet</a:t>
            </a:r>
          </a:p>
          <a:p>
            <a:pPr>
              <a:buFont typeface="Wingdings" panose="05000000000000000000" pitchFamily="2" charset="2"/>
              <a:buChar char="Ø"/>
            </a:pPr>
            <a:endParaRPr lang="nb-NO"/>
          </a:p>
          <a:p>
            <a:pPr>
              <a:buFont typeface="Wingdings" panose="05000000000000000000" pitchFamily="2" charset="2"/>
              <a:buChar char="Ø"/>
            </a:pPr>
            <a:r>
              <a:rPr lang="nb-NO" sz="1800" b="1"/>
              <a:t>Kunne gi rett informasjon til interessenter </a:t>
            </a:r>
          </a:p>
          <a:p>
            <a:pPr lvl="1"/>
            <a:r>
              <a:rPr lang="nb-NO" b="1"/>
              <a:t>Slik at de kan ta en god beslutning</a:t>
            </a:r>
          </a:p>
          <a:p>
            <a:pPr lvl="1"/>
            <a:endParaRPr lang="nb-NO" b="1"/>
          </a:p>
          <a:p>
            <a:pPr>
              <a:buFont typeface="Wingdings" panose="05000000000000000000" pitchFamily="2" charset="2"/>
              <a:buChar char="Ø"/>
            </a:pPr>
            <a:r>
              <a:rPr lang="nb-NO" sz="1800" b="1"/>
              <a:t>Avhengig av konteksten</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16</a:t>
            </a:fld>
            <a:endParaRPr lang="nb-NO"/>
          </a:p>
        </p:txBody>
      </p:sp>
      <p:pic>
        <p:nvPicPr>
          <p:cNvPr id="6" name="Picture 5"/>
          <p:cNvPicPr>
            <a:picLocks noChangeAspect="1"/>
          </p:cNvPicPr>
          <p:nvPr/>
        </p:nvPicPr>
        <p:blipFill rotWithShape="1">
          <a:blip r:embed="rId3">
            <a:extLst>
              <a:ext uri="{28A0092B-C50C-407E-A947-70E740481C1C}">
                <a14:useLocalDpi xmlns:a14="http://schemas.microsoft.com/office/drawing/2010/main" val="0"/>
              </a:ext>
            </a:extLst>
          </a:blip>
          <a:srcRect l="-2274" t="12600" r="2237" b="26501"/>
          <a:stretch/>
        </p:blipFill>
        <p:spPr>
          <a:xfrm>
            <a:off x="5462538" y="2507352"/>
            <a:ext cx="3168352" cy="4176464"/>
          </a:xfrm>
          <a:prstGeom prst="rect">
            <a:avLst/>
          </a:prstGeom>
        </p:spPr>
      </p:pic>
    </p:spTree>
    <p:extLst>
      <p:ext uri="{BB962C8B-B14F-4D97-AF65-F5344CB8AC3E}">
        <p14:creationId xmlns:p14="http://schemas.microsoft.com/office/powerpoint/2010/main" val="21404716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 er avhengig av konteksten (nytt 2018)</a:t>
            </a:r>
          </a:p>
        </p:txBody>
      </p:sp>
      <p:sp>
        <p:nvSpPr>
          <p:cNvPr id="3" name="Content Placeholder 2"/>
          <p:cNvSpPr>
            <a:spLocks noGrp="1"/>
          </p:cNvSpPr>
          <p:nvPr>
            <p:ph sz="quarter" idx="13"/>
          </p:nvPr>
        </p:nvSpPr>
        <p:spPr/>
        <p:txBody>
          <a:bodyPr>
            <a:normAutofit fontScale="92500" lnSpcReduction="20000"/>
          </a:bodyPr>
          <a:lstStyle/>
          <a:p>
            <a:pPr marL="0" indent="0">
              <a:buNone/>
            </a:pPr>
            <a:r>
              <a:rPr lang="en-US"/>
              <a:t>Contextual factors that influence the test process for an organization, include, but are not limited to: </a:t>
            </a:r>
          </a:p>
          <a:p>
            <a:r>
              <a:rPr lang="en-US"/>
              <a:t> Software development lifecycle model and project methodologies being used </a:t>
            </a:r>
          </a:p>
          <a:p>
            <a:r>
              <a:rPr lang="en-US"/>
              <a:t>Test levels and test types being considered </a:t>
            </a:r>
          </a:p>
          <a:p>
            <a:r>
              <a:rPr lang="en-US"/>
              <a:t> Product and project risks </a:t>
            </a:r>
          </a:p>
          <a:p>
            <a:r>
              <a:rPr lang="en-US"/>
              <a:t>Business domain </a:t>
            </a:r>
          </a:p>
          <a:p>
            <a:r>
              <a:rPr lang="en-US"/>
              <a:t>Operational constraints, including but not limited to: </a:t>
            </a:r>
          </a:p>
          <a:p>
            <a:pPr lvl="1"/>
            <a:r>
              <a:rPr lang="en-US"/>
              <a:t> Budgets and resources </a:t>
            </a:r>
          </a:p>
          <a:p>
            <a:pPr lvl="1"/>
            <a:r>
              <a:rPr lang="en-US"/>
              <a:t>Timescales o Complexity </a:t>
            </a:r>
          </a:p>
          <a:p>
            <a:pPr lvl="1"/>
            <a:r>
              <a:rPr lang="en-US"/>
              <a:t> Contractual and regulatory requirements </a:t>
            </a:r>
          </a:p>
          <a:p>
            <a:r>
              <a:rPr lang="en-US"/>
              <a:t>Organizational policies and practices </a:t>
            </a:r>
          </a:p>
          <a:p>
            <a:r>
              <a:rPr lang="en-US"/>
              <a:t>Required internal and external standards </a:t>
            </a: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17</a:t>
            </a:fld>
            <a:endParaRPr lang="nb-NO"/>
          </a:p>
        </p:txBody>
      </p:sp>
    </p:spTree>
    <p:extLst>
      <p:ext uri="{BB962C8B-B14F-4D97-AF65-F5344CB8AC3E}">
        <p14:creationId xmlns:p14="http://schemas.microsoft.com/office/powerpoint/2010/main" val="3138164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nb-NO"/>
              <a:t>Begrepet «feil»</a:t>
            </a:r>
            <a:br>
              <a:rPr lang="nb-NO"/>
            </a:br>
            <a:endParaRPr lang="nb-NO"/>
          </a:p>
        </p:txBody>
      </p:sp>
      <p:sp>
        <p:nvSpPr>
          <p:cNvPr id="2" name="Text Placeholder 1"/>
          <p:cNvSpPr>
            <a:spLocks noGrp="1"/>
          </p:cNvSpPr>
          <p:nvPr>
            <p:ph sz="quarter" idx="13"/>
          </p:nvPr>
        </p:nvSpPr>
        <p:spPr>
          <a:xfrm>
            <a:off x="515938" y="1484313"/>
            <a:ext cx="8088312" cy="4969024"/>
          </a:xfrm>
        </p:spPr>
        <p:txBody>
          <a:bodyPr>
            <a:normAutofit/>
          </a:bodyPr>
          <a:lstStyle/>
          <a:p>
            <a:pPr marL="214312" lvl="1" indent="0">
              <a:buNone/>
              <a:defRPr/>
            </a:pPr>
            <a:r>
              <a:rPr lang="en-US">
                <a:solidFill>
                  <a:srgbClr val="494A4B"/>
                </a:solidFill>
              </a:rPr>
              <a:t>“A human being can make an </a:t>
            </a:r>
            <a:r>
              <a:rPr lang="en-US" b="1">
                <a:solidFill>
                  <a:srgbClr val="494A4B"/>
                </a:solidFill>
              </a:rPr>
              <a:t>error</a:t>
            </a:r>
            <a:r>
              <a:rPr lang="en-US">
                <a:solidFill>
                  <a:srgbClr val="494A4B"/>
                </a:solidFill>
              </a:rPr>
              <a:t>, which produces a </a:t>
            </a:r>
            <a:r>
              <a:rPr lang="en-US" b="1">
                <a:solidFill>
                  <a:srgbClr val="494A4B"/>
                </a:solidFill>
              </a:rPr>
              <a:t>defect</a:t>
            </a:r>
            <a:r>
              <a:rPr lang="en-US">
                <a:solidFill>
                  <a:srgbClr val="494A4B"/>
                </a:solidFill>
              </a:rPr>
              <a:t> in the program code, or in a document. If a defect in code is executed, the system may fail to do what it should do (or do something it shouldn't), causing a </a:t>
            </a:r>
            <a:r>
              <a:rPr lang="en-US" b="1">
                <a:solidFill>
                  <a:srgbClr val="494A4B"/>
                </a:solidFill>
              </a:rPr>
              <a:t>failure</a:t>
            </a:r>
            <a:r>
              <a:rPr lang="en-US">
                <a:solidFill>
                  <a:srgbClr val="494A4B"/>
                </a:solidFill>
              </a:rPr>
              <a:t>. Defects in software, systems or documents may result in failures, but not all defects do so.”</a:t>
            </a:r>
            <a:endParaRPr lang="nb-NO">
              <a:solidFill>
                <a:srgbClr val="494A4B"/>
              </a:solidFill>
            </a:endParaRPr>
          </a:p>
          <a:p>
            <a:pPr marL="0" indent="0">
              <a:buNone/>
            </a:pPr>
            <a:endParaRPr lang="nb-NO"/>
          </a:p>
        </p:txBody>
      </p:sp>
      <p:sp>
        <p:nvSpPr>
          <p:cNvPr id="4" name="Slide Number Placeholder 3"/>
          <p:cNvSpPr>
            <a:spLocks noGrp="1"/>
          </p:cNvSpPr>
          <p:nvPr>
            <p:ph type="sldNum" sz="quarter" idx="4"/>
          </p:nvPr>
        </p:nvSpPr>
        <p:spPr/>
        <p:txBody>
          <a:bodyPr/>
          <a:lstStyle/>
          <a:p>
            <a:fld id="{AF43E6FD-AB27-4108-A2FC-346BB5F75E3F}" type="slidenum">
              <a:rPr lang="fr-FR" smtClean="0"/>
              <a:pPr/>
              <a:t>18</a:t>
            </a:fld>
            <a:endParaRPr lang="fr-FR"/>
          </a:p>
        </p:txBody>
      </p:sp>
      <p:pic>
        <p:nvPicPr>
          <p:cNvPr id="6" name="Content Placeholder 5"/>
          <p:cNvPicPr>
            <a:picLocks noChangeAspect="1"/>
          </p:cNvPicPr>
          <p:nvPr/>
        </p:nvPicPr>
        <p:blipFill>
          <a:blip r:embed="rId3"/>
          <a:stretch>
            <a:fillRect/>
          </a:stretch>
        </p:blipFill>
        <p:spPr bwMode="gray">
          <a:xfrm>
            <a:off x="800962" y="2708920"/>
            <a:ext cx="3755783" cy="2808858"/>
          </a:xfrm>
          <a:prstGeom prst="rect">
            <a:avLst/>
          </a:prstGeom>
        </p:spPr>
      </p:pic>
      <p:sp>
        <p:nvSpPr>
          <p:cNvPr id="3" name="TextBox 2"/>
          <p:cNvSpPr txBox="1"/>
          <p:nvPr/>
        </p:nvSpPr>
        <p:spPr>
          <a:xfrm>
            <a:off x="800962" y="5877272"/>
            <a:ext cx="6867382" cy="646331"/>
          </a:xfrm>
          <a:prstGeom prst="rect">
            <a:avLst/>
          </a:prstGeom>
          <a:noFill/>
        </p:spPr>
        <p:txBody>
          <a:bodyPr wrap="square" rtlCol="0">
            <a:spAutoFit/>
          </a:bodyPr>
          <a:lstStyle/>
          <a:p>
            <a:r>
              <a:rPr lang="en-US"/>
              <a:t>The </a:t>
            </a:r>
            <a:r>
              <a:rPr lang="en-US" b="1"/>
              <a:t>root causes </a:t>
            </a:r>
            <a:r>
              <a:rPr lang="en-US"/>
              <a:t>of defects are the earliest actions or conditions that contributed to creating the defects.</a:t>
            </a:r>
            <a:endParaRPr lang="nb-NO"/>
          </a:p>
        </p:txBody>
      </p:sp>
    </p:spTree>
    <p:extLst>
      <p:ext uri="{BB962C8B-B14F-4D97-AF65-F5344CB8AC3E}">
        <p14:creationId xmlns:p14="http://schemas.microsoft.com/office/powerpoint/2010/main" val="970753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4"/>
          </p:nvPr>
        </p:nvSpPr>
        <p:spPr/>
        <p:txBody>
          <a:bodyPr/>
          <a:lstStyle/>
          <a:p>
            <a:pPr marL="0" indent="0">
              <a:buNone/>
            </a:pPr>
            <a:r>
              <a:rPr lang="nb-NO" b="1"/>
              <a:t>Ulik oppfattelse </a:t>
            </a:r>
          </a:p>
        </p:txBody>
      </p:sp>
      <p:sp>
        <p:nvSpPr>
          <p:cNvPr id="9" name="Content Placeholder 8"/>
          <p:cNvSpPr>
            <a:spLocks noGrp="1"/>
          </p:cNvSpPr>
          <p:nvPr>
            <p:ph idx="1"/>
          </p:nvPr>
        </p:nvSpPr>
        <p:spPr/>
        <p:txBody>
          <a:bodyPr/>
          <a:lstStyle/>
          <a:p>
            <a:pPr marL="0" indent="0">
              <a:buNone/>
            </a:pPr>
            <a:r>
              <a:rPr lang="nb-NO" b="1"/>
              <a:t>Ulik innfallsvinkel</a:t>
            </a:r>
          </a:p>
          <a:p>
            <a:endParaRPr lang="nb-NO"/>
          </a:p>
        </p:txBody>
      </p:sp>
      <p:sp>
        <p:nvSpPr>
          <p:cNvPr id="2" name="Title 1"/>
          <p:cNvSpPr>
            <a:spLocks noGrp="1"/>
          </p:cNvSpPr>
          <p:nvPr>
            <p:ph type="title"/>
          </p:nvPr>
        </p:nvSpPr>
        <p:spPr/>
        <p:txBody>
          <a:bodyPr/>
          <a:lstStyle/>
          <a:p>
            <a:r>
              <a:rPr lang="nb-NO"/>
              <a:t>Testingens psykologi</a:t>
            </a:r>
          </a:p>
        </p:txBody>
      </p:sp>
      <p:sp>
        <p:nvSpPr>
          <p:cNvPr id="5" name="Slide Number Placeholder 4"/>
          <p:cNvSpPr>
            <a:spLocks noGrp="1"/>
          </p:cNvSpPr>
          <p:nvPr>
            <p:ph type="sldNum" sz="quarter" idx="12"/>
          </p:nvPr>
        </p:nvSpPr>
        <p:spPr/>
        <p:txBody>
          <a:bodyPr/>
          <a:lstStyle/>
          <a:p>
            <a:fld id="{5279AF0B-2D84-CD41-8CAF-017061CB9833}" type="slidenum">
              <a:rPr lang="nb-NO" smtClean="0"/>
              <a:pPr/>
              <a:t>19</a:t>
            </a:fld>
            <a:endParaRPr lang="nb-NO"/>
          </a:p>
        </p:txBody>
      </p:sp>
      <p:pic>
        <p:nvPicPr>
          <p:cNvPr id="1028" name="Picture 4" descr="Bilderesultat for tester vs develop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132856"/>
            <a:ext cx="4371862" cy="331284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Bilderesultat for tester vs develop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69254" y="2112689"/>
            <a:ext cx="4444011" cy="3333008"/>
          </a:xfrm>
          <a:prstGeom prst="rect">
            <a:avLst/>
          </a:prstGeom>
          <a:noFill/>
          <a:extLst>
            <a:ext uri="{909E8E84-426E-40DD-AFC4-6F175D3DCCD1}">
              <a14:hiddenFill xmlns:a14="http://schemas.microsoft.com/office/drawing/2010/main">
                <a:solidFill>
                  <a:srgbClr val="FFFFFF"/>
                </a:solidFill>
              </a14:hiddenFill>
            </a:ext>
          </a:extLst>
        </p:spPr>
      </p:pic>
      <p:sp>
        <p:nvSpPr>
          <p:cNvPr id="4" name="Right Arrow 3"/>
          <p:cNvSpPr/>
          <p:nvPr/>
        </p:nvSpPr>
        <p:spPr>
          <a:xfrm>
            <a:off x="3945445" y="1341239"/>
            <a:ext cx="529302" cy="576064"/>
          </a:xfrm>
          <a:prstGeom prst="rightArrow">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Tree>
    <p:extLst>
      <p:ext uri="{BB962C8B-B14F-4D97-AF65-F5344CB8AC3E}">
        <p14:creationId xmlns:p14="http://schemas.microsoft.com/office/powerpoint/2010/main" val="34909280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5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title"/>
          </p:nvPr>
        </p:nvSpPr>
        <p:spPr/>
        <p:txBody>
          <a:bodyPr/>
          <a:lstStyle/>
          <a:p>
            <a:r>
              <a:rPr lang="en-US" err="1"/>
              <a:t>Kursholder</a:t>
            </a:r>
            <a:endParaRPr lang="en-US"/>
          </a:p>
        </p:txBody>
      </p:sp>
      <p:sp>
        <p:nvSpPr>
          <p:cNvPr id="6" name="Plassholder for lysbildenummer 5"/>
          <p:cNvSpPr>
            <a:spLocks noGrp="1"/>
          </p:cNvSpPr>
          <p:nvPr>
            <p:ph type="sldNum" sz="quarter" idx="12"/>
          </p:nvPr>
        </p:nvSpPr>
        <p:spPr/>
        <p:txBody>
          <a:bodyPr/>
          <a:lstStyle/>
          <a:p>
            <a:fld id="{AF43E6FD-AB27-4108-A2FC-346BB5F75E3F}" type="slidenum">
              <a:rPr lang="fr-FR" smtClean="0"/>
              <a:pPr/>
              <a:t>2</a:t>
            </a:fld>
            <a:endParaRPr lang="fr-F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a:off x="544439" y="1196752"/>
            <a:ext cx="5550518" cy="4170079"/>
          </a:xfrm>
          <a:prstGeom prst="rect">
            <a:avLst/>
          </a:prstGeom>
        </p:spPr>
      </p:pic>
      <p:sp>
        <p:nvSpPr>
          <p:cNvPr id="3" name="TextBox 2"/>
          <p:cNvSpPr txBox="1"/>
          <p:nvPr/>
        </p:nvSpPr>
        <p:spPr>
          <a:xfrm>
            <a:off x="6372200" y="1196752"/>
            <a:ext cx="2592288" cy="2862322"/>
          </a:xfrm>
          <a:prstGeom prst="rect">
            <a:avLst/>
          </a:prstGeom>
          <a:noFill/>
        </p:spPr>
        <p:txBody>
          <a:bodyPr wrap="square" rtlCol="0" anchor="t">
            <a:spAutoFit/>
          </a:bodyPr>
          <a:lstStyle/>
          <a:p>
            <a:r>
              <a:rPr lang="nb-NO" b="1"/>
              <a:t>Marianne </a:t>
            </a:r>
            <a:r>
              <a:rPr lang="nb-NO" b="1" err="1"/>
              <a:t>Øberg</a:t>
            </a:r>
            <a:endParaRPr lang="nb-NO" b="1"/>
          </a:p>
          <a:p>
            <a:pPr marL="285750" indent="-285750">
              <a:buFontTx/>
              <a:buChar char="-"/>
            </a:pPr>
            <a:r>
              <a:rPr lang="nb-NO"/>
              <a:t>Avdelingsleder for Quality </a:t>
            </a:r>
            <a:r>
              <a:rPr lang="nb-NO" err="1"/>
              <a:t>Transformation</a:t>
            </a:r>
            <a:endParaRPr lang="nb-NO"/>
          </a:p>
          <a:p>
            <a:pPr marL="285750" indent="-285750">
              <a:buFontTx/>
              <a:buChar char="-"/>
            </a:pPr>
            <a:endParaRPr lang="nb-NO"/>
          </a:p>
          <a:p>
            <a:r>
              <a:rPr lang="nb-NO" b="1"/>
              <a:t>Audun Brekke</a:t>
            </a:r>
          </a:p>
          <a:p>
            <a:r>
              <a:rPr lang="nb-NO"/>
              <a:t>-  Manager BT</a:t>
            </a:r>
            <a:endParaRPr lang="nb-NO">
              <a:cs typeface="Calibri"/>
            </a:endParaRPr>
          </a:p>
          <a:p>
            <a:pPr marL="285750" indent="-285750">
              <a:buFontTx/>
              <a:buChar char="-"/>
            </a:pPr>
            <a:endParaRPr lang="nb-NO"/>
          </a:p>
          <a:p>
            <a:pPr marL="285750" indent="-285750">
              <a:buFontTx/>
              <a:buChar char="-"/>
            </a:pPr>
            <a:endParaRPr lang="nb-NO"/>
          </a:p>
          <a:p>
            <a:pPr marL="285750" indent="-285750">
              <a:buFontTx/>
              <a:buChar char="-"/>
            </a:pPr>
            <a:endParaRPr lang="nb-NO"/>
          </a:p>
        </p:txBody>
      </p:sp>
    </p:spTree>
    <p:extLst>
      <p:ext uri="{BB962C8B-B14F-4D97-AF65-F5344CB8AC3E}">
        <p14:creationId xmlns:p14="http://schemas.microsoft.com/office/powerpoint/2010/main" val="33031022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Testingens psykologi  - respekter hverandres perspektiver</a:t>
            </a:r>
          </a:p>
        </p:txBody>
      </p:sp>
      <p:pic>
        <p:nvPicPr>
          <p:cNvPr id="6" name="Content Placeholder 5"/>
          <p:cNvPicPr>
            <a:picLocks noGrp="1" noChangeAspect="1"/>
          </p:cNvPicPr>
          <p:nvPr>
            <p:ph sz="quarter" idx="13"/>
          </p:nvPr>
        </p:nvPicPr>
        <p:blipFill rotWithShape="1">
          <a:blip r:embed="rId2">
            <a:extLst>
              <a:ext uri="{28A0092B-C50C-407E-A947-70E740481C1C}">
                <a14:useLocalDpi xmlns:a14="http://schemas.microsoft.com/office/drawing/2010/main" val="0"/>
              </a:ext>
            </a:extLst>
          </a:blip>
          <a:srcRect l="1" t="12315" r="-3839" b="13855"/>
          <a:stretch/>
        </p:blipFill>
        <p:spPr>
          <a:xfrm>
            <a:off x="683568" y="1388966"/>
            <a:ext cx="3024336" cy="4656131"/>
          </a:xfrm>
        </p:spPr>
      </p:pic>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20</a:t>
            </a:fld>
            <a:endParaRPr lang="nb-NO"/>
          </a:p>
        </p:txBody>
      </p:sp>
    </p:spTree>
    <p:extLst>
      <p:ext uri="{BB962C8B-B14F-4D97-AF65-F5344CB8AC3E}">
        <p14:creationId xmlns:p14="http://schemas.microsoft.com/office/powerpoint/2010/main" val="39237681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Men.. tenk som en tester – litt hver dag</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21</a:t>
            </a:fld>
            <a:endParaRPr lang="fr-FR"/>
          </a:p>
        </p:txBody>
      </p:sp>
      <p:pic>
        <p:nvPicPr>
          <p:cNvPr id="3076" name="Picture 4" descr="Bilderesultat for software te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730" y="1124744"/>
            <a:ext cx="6724566" cy="49246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67740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4" name="Rectangle 33"/>
          <p:cNvSpPr/>
          <p:nvPr/>
        </p:nvSpPr>
        <p:spPr>
          <a:xfrm>
            <a:off x="0" y="5233678"/>
            <a:ext cx="9144000" cy="1624322"/>
          </a:xfrm>
          <a:prstGeom prst="rect">
            <a:avLst/>
          </a:prstGeom>
          <a:solidFill>
            <a:srgbClr val="2DAA6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pic>
        <p:nvPicPr>
          <p:cNvPr id="15" name="Picture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73026" y="396480"/>
            <a:ext cx="3146332" cy="2359749"/>
          </a:xfrm>
          <a:prstGeom prst="rect">
            <a:avLst/>
          </a:prstGeom>
        </p:spPr>
      </p:pic>
      <p:sp>
        <p:nvSpPr>
          <p:cNvPr id="18" name="Cloud 17"/>
          <p:cNvSpPr/>
          <p:nvPr/>
        </p:nvSpPr>
        <p:spPr>
          <a:xfrm>
            <a:off x="4226728" y="2181777"/>
            <a:ext cx="1169876" cy="714865"/>
          </a:xfrm>
          <a:prstGeom prst="clou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sp>
        <p:nvSpPr>
          <p:cNvPr id="19" name="Lightning Bolt 18"/>
          <p:cNvSpPr/>
          <p:nvPr/>
        </p:nvSpPr>
        <p:spPr>
          <a:xfrm>
            <a:off x="3565605" y="575916"/>
            <a:ext cx="509666" cy="601173"/>
          </a:xfrm>
          <a:prstGeom prst="lightningBol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b-NO"/>
          </a:p>
        </p:txBody>
      </p:sp>
      <p:grpSp>
        <p:nvGrpSpPr>
          <p:cNvPr id="36" name="Group 35"/>
          <p:cNvGrpSpPr/>
          <p:nvPr/>
        </p:nvGrpSpPr>
        <p:grpSpPr>
          <a:xfrm>
            <a:off x="3452532" y="1750301"/>
            <a:ext cx="734986" cy="464370"/>
            <a:chOff x="3452532" y="1750301"/>
            <a:chExt cx="734986" cy="464370"/>
          </a:xfrm>
        </p:grpSpPr>
        <p:pic>
          <p:nvPicPr>
            <p:cNvPr id="20" name="Picture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452532" y="1835713"/>
              <a:ext cx="226145" cy="226558"/>
            </a:xfrm>
            <a:prstGeom prst="rect">
              <a:avLst/>
            </a:prstGeom>
          </p:spPr>
        </p:pic>
        <p:pic>
          <p:nvPicPr>
            <p:cNvPr id="21" name="Picture 2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604932" y="1988113"/>
              <a:ext cx="226145" cy="226558"/>
            </a:xfrm>
            <a:prstGeom prst="rect">
              <a:avLst/>
            </a:prstGeom>
          </p:spPr>
        </p:pic>
        <p:pic>
          <p:nvPicPr>
            <p:cNvPr id="22" name="Picture 2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961373" y="1929620"/>
              <a:ext cx="226145" cy="226558"/>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flipH="1">
              <a:off x="3709832" y="1750301"/>
              <a:ext cx="226145" cy="226558"/>
            </a:xfrm>
            <a:prstGeom prst="rect">
              <a:avLst/>
            </a:prstGeom>
          </p:spPr>
        </p:pic>
      </p:grpSp>
      <p:sp>
        <p:nvSpPr>
          <p:cNvPr id="2" name="Title 1"/>
          <p:cNvSpPr>
            <a:spLocks noGrp="1"/>
          </p:cNvSpPr>
          <p:nvPr>
            <p:ph type="title"/>
          </p:nvPr>
        </p:nvSpPr>
        <p:spPr/>
        <p:txBody>
          <a:bodyPr/>
          <a:lstStyle/>
          <a:p>
            <a:r>
              <a:rPr lang="nb-NO"/>
              <a:t>De 7 testprinsippene</a:t>
            </a:r>
          </a:p>
        </p:txBody>
      </p:sp>
      <p:sp>
        <p:nvSpPr>
          <p:cNvPr id="4" name="Footer Placeholder 3"/>
          <p:cNvSpPr>
            <a:spLocks noGrp="1"/>
          </p:cNvSpPr>
          <p:nvPr>
            <p:ph type="ftr" sz="quarter" idx="3"/>
          </p:nvPr>
        </p:nvSpPr>
        <p:spPr/>
        <p:txBody>
          <a:bodyPr/>
          <a:lstStyle/>
          <a:p>
            <a:endParaRPr lang="nb-NO"/>
          </a:p>
        </p:txBody>
      </p:sp>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963577">
            <a:off x="486329" y="2254880"/>
            <a:ext cx="3792882" cy="2131239"/>
          </a:xfrm>
          <a:prstGeom prst="rect">
            <a:avLst/>
          </a:prstGeom>
        </p:spPr>
      </p:pic>
      <p:pic>
        <p:nvPicPr>
          <p:cNvPr id="6" name="Content Placeholder 5"/>
          <p:cNvPicPr>
            <a:picLocks noGrp="1" noChangeAspect="1"/>
          </p:cNvPicPr>
          <p:nvPr>
            <p:ph sz="quarter" idx="13"/>
          </p:nvPr>
        </p:nvPicPr>
        <p:blipFill>
          <a:blip r:embed="rId6">
            <a:extLst>
              <a:ext uri="{28A0092B-C50C-407E-A947-70E740481C1C}">
                <a14:useLocalDpi xmlns:a14="http://schemas.microsoft.com/office/drawing/2010/main" val="0"/>
              </a:ext>
            </a:extLst>
          </a:blip>
          <a:stretch>
            <a:fillRect/>
          </a:stretch>
        </p:blipFill>
        <p:spPr>
          <a:xfrm>
            <a:off x="539552" y="2639363"/>
            <a:ext cx="3676246" cy="3813973"/>
          </a:xfrm>
        </p:spPr>
      </p:pic>
      <p:sp>
        <p:nvSpPr>
          <p:cNvPr id="5" name="Slide Number Placeholder 4"/>
          <p:cNvSpPr>
            <a:spLocks noGrp="1"/>
          </p:cNvSpPr>
          <p:nvPr>
            <p:ph type="sldNum" sz="quarter" idx="4"/>
          </p:nvPr>
        </p:nvSpPr>
        <p:spPr/>
        <p:txBody>
          <a:bodyPr/>
          <a:lstStyle/>
          <a:p>
            <a:fld id="{5279AF0B-2D84-CD41-8CAF-017061CB9833}" type="slidenum">
              <a:rPr lang="nb-NO" smtClean="0"/>
              <a:pPr/>
              <a:t>22</a:t>
            </a:fld>
            <a:endParaRPr lang="nb-NO"/>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7099" y="2614541"/>
            <a:ext cx="1014304" cy="1014304"/>
          </a:xfrm>
          <a:prstGeom prst="rect">
            <a:avLst/>
          </a:prstGeom>
        </p:spPr>
      </p:pic>
      <p:cxnSp>
        <p:nvCxnSpPr>
          <p:cNvPr id="11" name="Straight Arrow Connector 10"/>
          <p:cNvCxnSpPr/>
          <p:nvPr/>
        </p:nvCxnSpPr>
        <p:spPr>
          <a:xfrm>
            <a:off x="539552" y="3501008"/>
            <a:ext cx="1447800" cy="2088232"/>
          </a:xfrm>
          <a:prstGeom prst="straightConnector1">
            <a:avLst/>
          </a:prstGeom>
          <a:ln w="76200">
            <a:solidFill>
              <a:srgbClr val="FFFF0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81781" y="1200208"/>
            <a:ext cx="971879" cy="971879"/>
          </a:xfrm>
          <a:prstGeom prst="rect">
            <a:avLst/>
          </a:prstGeom>
        </p:spPr>
      </p:pic>
      <p:sp>
        <p:nvSpPr>
          <p:cNvPr id="13" name="TextBox 12"/>
          <p:cNvSpPr txBox="1"/>
          <p:nvPr/>
        </p:nvSpPr>
        <p:spPr>
          <a:xfrm>
            <a:off x="429859" y="2042899"/>
            <a:ext cx="1557493" cy="246221"/>
          </a:xfrm>
          <a:prstGeom prst="rect">
            <a:avLst/>
          </a:prstGeom>
          <a:noFill/>
        </p:spPr>
        <p:txBody>
          <a:bodyPr wrap="square" rtlCol="0">
            <a:spAutoFit/>
          </a:bodyPr>
          <a:lstStyle/>
          <a:p>
            <a:r>
              <a:rPr lang="nb-NO" sz="1000" u="sng"/>
              <a:t>Byggeplaner</a:t>
            </a:r>
          </a:p>
        </p:txBody>
      </p:sp>
      <p:cxnSp>
        <p:nvCxnSpPr>
          <p:cNvPr id="17" name="Straight Arrow Connector 16"/>
          <p:cNvCxnSpPr/>
          <p:nvPr/>
        </p:nvCxnSpPr>
        <p:spPr>
          <a:xfrm flipH="1">
            <a:off x="3100948" y="2470228"/>
            <a:ext cx="789042" cy="2763450"/>
          </a:xfrm>
          <a:prstGeom prst="straightConnector1">
            <a:avLst/>
          </a:prstGeom>
          <a:ln w="76200">
            <a:solidFill>
              <a:srgbClr val="0070C0"/>
            </a:solidFill>
            <a:tailEnd type="triangle"/>
          </a:ln>
        </p:spPr>
        <p:style>
          <a:lnRef idx="1">
            <a:schemeClr val="accent1"/>
          </a:lnRef>
          <a:fillRef idx="0">
            <a:schemeClr val="accent1"/>
          </a:fillRef>
          <a:effectRef idx="0">
            <a:schemeClr val="accent1"/>
          </a:effectRef>
          <a:fontRef idx="minor">
            <a:schemeClr val="tx1"/>
          </a:fontRef>
        </p:style>
      </p:cxnSp>
      <p:pic>
        <p:nvPicPr>
          <p:cNvPr id="29" name="Picture 2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19918800">
            <a:off x="3159138" y="2564517"/>
            <a:ext cx="2789362" cy="4211936"/>
          </a:xfrm>
          <a:prstGeom prst="rect">
            <a:avLst/>
          </a:prstGeom>
        </p:spPr>
      </p:pic>
      <p:pic>
        <p:nvPicPr>
          <p:cNvPr id="30" name="Picture 2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958805" y="3252127"/>
            <a:ext cx="1507516" cy="1204337"/>
          </a:xfrm>
          <a:prstGeom prst="rect">
            <a:avLst/>
          </a:prstGeom>
        </p:spPr>
      </p:pic>
      <p:pic>
        <p:nvPicPr>
          <p:cNvPr id="31" name="Picture 3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713174" y="4076043"/>
            <a:ext cx="3439952" cy="1433314"/>
          </a:xfrm>
          <a:prstGeom prst="rect">
            <a:avLst/>
          </a:prstGeom>
        </p:spPr>
      </p:pic>
      <p:grpSp>
        <p:nvGrpSpPr>
          <p:cNvPr id="35" name="Group 34"/>
          <p:cNvGrpSpPr/>
          <p:nvPr/>
        </p:nvGrpSpPr>
        <p:grpSpPr>
          <a:xfrm>
            <a:off x="7120286" y="5035799"/>
            <a:ext cx="2499726" cy="2145452"/>
            <a:chOff x="6853868" y="1576354"/>
            <a:chExt cx="2499726" cy="2145452"/>
          </a:xfrm>
        </p:grpSpPr>
        <p:pic>
          <p:nvPicPr>
            <p:cNvPr id="32" name="Picture 3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6853868" y="1576354"/>
              <a:ext cx="1961651" cy="1470394"/>
            </a:xfrm>
            <a:prstGeom prst="rect">
              <a:avLst/>
            </a:prstGeom>
          </p:spPr>
        </p:pic>
        <p:sp>
          <p:nvSpPr>
            <p:cNvPr id="33" name="TextBox 32"/>
            <p:cNvSpPr txBox="1"/>
            <p:nvPr/>
          </p:nvSpPr>
          <p:spPr>
            <a:xfrm rot="1101033">
              <a:off x="7949946" y="1859758"/>
              <a:ext cx="1403648" cy="1862048"/>
            </a:xfrm>
            <a:prstGeom prst="rect">
              <a:avLst/>
            </a:prstGeom>
            <a:noFill/>
            <a:ln>
              <a:noFill/>
            </a:ln>
          </p:spPr>
          <p:txBody>
            <a:bodyPr wrap="square" rtlCol="0">
              <a:spAutoFit/>
            </a:bodyPr>
            <a:lstStyle/>
            <a:p>
              <a:r>
                <a:rPr lang="nb-NO" sz="11500" b="1">
                  <a:solidFill>
                    <a:srgbClr val="FFC000"/>
                  </a:solidFill>
                </a:rPr>
                <a:t>?</a:t>
              </a:r>
              <a:endParaRPr lang="nb-NO" sz="2400" b="1">
                <a:solidFill>
                  <a:srgbClr val="FFC000"/>
                </a:solidFill>
              </a:endParaRPr>
            </a:p>
          </p:txBody>
        </p:sp>
      </p:grpSp>
    </p:spTree>
    <p:extLst>
      <p:ext uri="{BB962C8B-B14F-4D97-AF65-F5344CB8AC3E}">
        <p14:creationId xmlns:p14="http://schemas.microsoft.com/office/powerpoint/2010/main" val="3464200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1"/>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30"/>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2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1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marL="0" indent="0">
              <a:buNone/>
            </a:pPr>
            <a:r>
              <a:rPr lang="nb-NO" b="1"/>
              <a:t>1. Avdekker feil, beviser ikke feilfri programvare</a:t>
            </a:r>
          </a:p>
          <a:p>
            <a:endParaRPr lang="nb-NO"/>
          </a:p>
          <a:p>
            <a:pPr marL="0" indent="0">
              <a:buNone/>
            </a:pPr>
            <a:r>
              <a:rPr lang="nb-NO"/>
              <a:t>		</a:t>
            </a:r>
          </a:p>
        </p:txBody>
      </p:sp>
      <p:sp>
        <p:nvSpPr>
          <p:cNvPr id="3" name="Title 2"/>
          <p:cNvSpPr>
            <a:spLocks noGrp="1"/>
          </p:cNvSpPr>
          <p:nvPr>
            <p:ph type="title"/>
          </p:nvPr>
        </p:nvSpPr>
        <p:spPr/>
        <p:txBody>
          <a:bodyPr/>
          <a:lstStyle/>
          <a:p>
            <a:r>
              <a:rPr lang="nb-NO"/>
              <a:t>De 7 testprinsippene</a:t>
            </a: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F43E6FD-AB27-4108-A2FC-346BB5F75E3F}" type="slidenum">
              <a:rPr lang="fr-FR" smtClean="0"/>
              <a:pPr/>
              <a:t>23</a:t>
            </a:fld>
            <a:endParaRPr lang="fr-FR"/>
          </a:p>
        </p:txBody>
      </p:sp>
      <p:sp>
        <p:nvSpPr>
          <p:cNvPr id="6" name="Content Placeholder 5"/>
          <p:cNvSpPr>
            <a:spLocks noGrp="1"/>
          </p:cNvSpPr>
          <p:nvPr>
            <p:ph idx="13"/>
          </p:nvPr>
        </p:nvSpPr>
        <p:spPr/>
        <p:txBody>
          <a:bodyPr/>
          <a:lstStyle/>
          <a:p>
            <a:pPr marL="0" indent="0">
              <a:buNone/>
            </a:pPr>
            <a:r>
              <a:rPr lang="nb-NO" b="1"/>
              <a:t>2. Komplett test umulig</a:t>
            </a:r>
          </a:p>
          <a:p>
            <a:endParaRPr lang="nb-NO" b="1"/>
          </a:p>
          <a:p>
            <a:pPr marL="0" indent="0">
              <a:buNone/>
            </a:pPr>
            <a:endParaRPr lang="nb-NO" b="1"/>
          </a:p>
        </p:txBody>
      </p:sp>
      <p:sp>
        <p:nvSpPr>
          <p:cNvPr id="7" name="Content Placeholder 6"/>
          <p:cNvSpPr>
            <a:spLocks noGrp="1"/>
          </p:cNvSpPr>
          <p:nvPr>
            <p:ph idx="14"/>
          </p:nvPr>
        </p:nvSpPr>
        <p:spPr/>
        <p:txBody>
          <a:bodyPr/>
          <a:lstStyle/>
          <a:p>
            <a:pPr marL="0" indent="0">
              <a:buNone/>
            </a:pPr>
            <a:r>
              <a:rPr lang="nb-NO" b="1"/>
              <a:t>4. Klyngedannelse av feil</a:t>
            </a:r>
          </a:p>
          <a:p>
            <a:pPr marL="0" indent="0">
              <a:buNone/>
            </a:pPr>
            <a:endParaRPr lang="nb-NO"/>
          </a:p>
          <a:p>
            <a:pPr marL="0" indent="0">
              <a:buNone/>
            </a:pPr>
            <a:endParaRPr lang="nb-NO"/>
          </a:p>
        </p:txBody>
      </p:sp>
      <p:sp>
        <p:nvSpPr>
          <p:cNvPr id="8" name="Content Placeholder 7"/>
          <p:cNvSpPr>
            <a:spLocks noGrp="1"/>
          </p:cNvSpPr>
          <p:nvPr>
            <p:ph idx="15"/>
          </p:nvPr>
        </p:nvSpPr>
        <p:spPr/>
        <p:txBody>
          <a:bodyPr/>
          <a:lstStyle/>
          <a:p>
            <a:pPr marL="0" indent="0">
              <a:buNone/>
            </a:pPr>
            <a:r>
              <a:rPr lang="nb-NO" b="1"/>
              <a:t>3. Tidlig testing</a:t>
            </a:r>
          </a:p>
          <a:p>
            <a:endParaRPr lang="nb-NO"/>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3648" y="2263439"/>
            <a:ext cx="1446290" cy="1287015"/>
          </a:xfrm>
          <a:prstGeom prst="rect">
            <a:avLst/>
          </a:prstGeom>
        </p:spPr>
      </p:pic>
      <p:pic>
        <p:nvPicPr>
          <p:cNvPr id="11" name="Picture 10"/>
          <p:cNvPicPr>
            <a:picLocks noChangeAspect="1"/>
          </p:cNvPicPr>
          <p:nvPr/>
        </p:nvPicPr>
        <p:blipFill>
          <a:blip r:embed="rId4"/>
          <a:stretch>
            <a:fillRect/>
          </a:stretch>
        </p:blipFill>
        <p:spPr>
          <a:xfrm>
            <a:off x="5420432" y="1499160"/>
            <a:ext cx="1944216" cy="1944216"/>
          </a:xfrm>
          <a:prstGeom prst="rect">
            <a:avLst/>
          </a:prstGeom>
        </p:spPr>
      </p:pic>
      <p:pic>
        <p:nvPicPr>
          <p:cNvPr id="13" name="Picture 12"/>
          <p:cNvPicPr>
            <a:picLocks noChangeAspect="1"/>
          </p:cNvPicPr>
          <p:nvPr/>
        </p:nvPicPr>
        <p:blipFill>
          <a:blip r:embed="rId5"/>
          <a:stretch>
            <a:fillRect/>
          </a:stretch>
        </p:blipFill>
        <p:spPr>
          <a:xfrm>
            <a:off x="1050705" y="4373307"/>
            <a:ext cx="2152176" cy="1556965"/>
          </a:xfrm>
          <a:prstGeom prst="rect">
            <a:avLst/>
          </a:prstGeom>
        </p:spPr>
      </p:pic>
      <p:grpSp>
        <p:nvGrpSpPr>
          <p:cNvPr id="14" name="Group 13"/>
          <p:cNvGrpSpPr/>
          <p:nvPr/>
        </p:nvGrpSpPr>
        <p:grpSpPr>
          <a:xfrm>
            <a:off x="5966195" y="4725144"/>
            <a:ext cx="1368152" cy="874854"/>
            <a:chOff x="3452532" y="1750301"/>
            <a:chExt cx="734986" cy="464370"/>
          </a:xfrm>
        </p:grpSpPr>
        <p:pic>
          <p:nvPicPr>
            <p:cNvPr id="15" name="Picture 1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452532" y="1835713"/>
              <a:ext cx="226145" cy="226558"/>
            </a:xfrm>
            <a:prstGeom prst="rect">
              <a:avLst/>
            </a:prstGeom>
          </p:spPr>
        </p:pic>
        <p:pic>
          <p:nvPicPr>
            <p:cNvPr id="16" name="Picture 1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604932" y="1988113"/>
              <a:ext cx="226145" cy="226558"/>
            </a:xfrm>
            <a:prstGeom prst="rect">
              <a:avLst/>
            </a:prstGeom>
          </p:spPr>
        </p:pic>
        <p:pic>
          <p:nvPicPr>
            <p:cNvPr id="17" name="Picture 1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961373" y="1929620"/>
              <a:ext cx="226145" cy="226558"/>
            </a:xfrm>
            <a:prstGeom prst="rect">
              <a:avLst/>
            </a:prstGeom>
          </p:spPr>
        </p:pic>
        <p:pic>
          <p:nvPicPr>
            <p:cNvPr id="18" name="Picture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flipH="1">
              <a:off x="3709832" y="1750301"/>
              <a:ext cx="226145" cy="226558"/>
            </a:xfrm>
            <a:prstGeom prst="rect">
              <a:avLst/>
            </a:prstGeom>
          </p:spPr>
        </p:pic>
      </p:grpSp>
      <p:pic>
        <p:nvPicPr>
          <p:cNvPr id="10" name="Picture 9"/>
          <p:cNvPicPr>
            <a:picLocks noChangeAspect="1"/>
          </p:cNvPicPr>
          <p:nvPr/>
        </p:nvPicPr>
        <p:blipFill>
          <a:blip r:embed="rId7"/>
          <a:stretch>
            <a:fillRect/>
          </a:stretch>
        </p:blipFill>
        <p:spPr>
          <a:xfrm>
            <a:off x="1403648" y="2262606"/>
            <a:ext cx="1788009" cy="1310410"/>
          </a:xfrm>
          <a:prstGeom prst="rect">
            <a:avLst/>
          </a:prstGeom>
        </p:spPr>
      </p:pic>
    </p:spTree>
    <p:extLst>
      <p:ext uri="{BB962C8B-B14F-4D97-AF65-F5344CB8AC3E}">
        <p14:creationId xmlns:p14="http://schemas.microsoft.com/office/powerpoint/2010/main" val="1810187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lstStyle/>
          <a:p>
            <a:pPr lvl="0"/>
            <a:r>
              <a:rPr lang="nb-NO" b="1">
                <a:solidFill>
                  <a:srgbClr val="494A4B"/>
                </a:solidFill>
                <a:cs typeface="Arial" pitchFamily="34" charset="0"/>
              </a:rPr>
              <a:t>5 .«Pesticid-paradoks</a:t>
            </a:r>
            <a:r>
              <a:rPr lang="nb-NO" b="1">
                <a:solidFill>
                  <a:srgbClr val="494A4B"/>
                </a:solidFill>
              </a:rPr>
              <a:t>»</a:t>
            </a:r>
          </a:p>
        </p:txBody>
      </p:sp>
      <p:sp>
        <p:nvSpPr>
          <p:cNvPr id="3" name="Title 2"/>
          <p:cNvSpPr>
            <a:spLocks noGrp="1"/>
          </p:cNvSpPr>
          <p:nvPr>
            <p:ph type="title"/>
          </p:nvPr>
        </p:nvSpPr>
        <p:spPr/>
        <p:txBody>
          <a:bodyPr/>
          <a:lstStyle/>
          <a:p>
            <a:endParaRPr lang="nb-NO"/>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F43E6FD-AB27-4108-A2FC-346BB5F75E3F}" type="slidenum">
              <a:rPr lang="fr-FR" smtClean="0"/>
              <a:pPr/>
              <a:t>24</a:t>
            </a:fld>
            <a:endParaRPr lang="fr-FR"/>
          </a:p>
        </p:txBody>
      </p:sp>
      <p:sp>
        <p:nvSpPr>
          <p:cNvPr id="6" name="Content Placeholder 5"/>
          <p:cNvSpPr>
            <a:spLocks noGrp="1"/>
          </p:cNvSpPr>
          <p:nvPr>
            <p:ph idx="13"/>
          </p:nvPr>
        </p:nvSpPr>
        <p:spPr/>
        <p:txBody>
          <a:bodyPr/>
          <a:lstStyle/>
          <a:p>
            <a:pPr marL="0" indent="0">
              <a:buNone/>
            </a:pPr>
            <a:r>
              <a:rPr lang="nb-NO" b="1"/>
              <a:t>6. Avhengig av konteksten</a:t>
            </a:r>
          </a:p>
        </p:txBody>
      </p:sp>
      <p:sp>
        <p:nvSpPr>
          <p:cNvPr id="7" name="Content Placeholder 6"/>
          <p:cNvSpPr>
            <a:spLocks noGrp="1"/>
          </p:cNvSpPr>
          <p:nvPr>
            <p:ph idx="14"/>
          </p:nvPr>
        </p:nvSpPr>
        <p:spPr/>
        <p:txBody>
          <a:bodyPr/>
          <a:lstStyle/>
          <a:p>
            <a:endParaRPr lang="nb-NO"/>
          </a:p>
        </p:txBody>
      </p:sp>
      <p:sp>
        <p:nvSpPr>
          <p:cNvPr id="8" name="Content Placeholder 7"/>
          <p:cNvSpPr>
            <a:spLocks noGrp="1"/>
          </p:cNvSpPr>
          <p:nvPr>
            <p:ph idx="15"/>
          </p:nvPr>
        </p:nvSpPr>
        <p:spPr/>
        <p:txBody>
          <a:bodyPr/>
          <a:lstStyle/>
          <a:p>
            <a:pPr marL="0" lvl="0" indent="0">
              <a:buNone/>
            </a:pPr>
            <a:r>
              <a:rPr lang="nb-NO"/>
              <a:t>7. </a:t>
            </a:r>
            <a:r>
              <a:rPr lang="nb-NO" b="1">
                <a:solidFill>
                  <a:srgbClr val="494A4B"/>
                </a:solidFill>
                <a:cs typeface="Arial" pitchFamily="34" charset="0"/>
              </a:rPr>
              <a:t>Feiltakelse vedr. «fravær av feil» </a:t>
            </a:r>
            <a:endParaRPr lang="nb-NO">
              <a:solidFill>
                <a:srgbClr val="494A4B"/>
              </a:solidFill>
            </a:endParaRPr>
          </a:p>
          <a:p>
            <a:pPr marL="0" indent="0">
              <a:buNone/>
            </a:pPr>
            <a:r>
              <a:rPr lang="nb-NO"/>
              <a:t>Hjelper ikke med feilfritt produkt hvis ikke det er det kunden ønsker</a:t>
            </a:r>
          </a:p>
          <a:p>
            <a:pPr marL="0" indent="0">
              <a:buNone/>
            </a:pPr>
            <a:endParaRPr lang="nb-NO"/>
          </a:p>
        </p:txBody>
      </p:sp>
      <p:pic>
        <p:nvPicPr>
          <p:cNvPr id="13" name="Picture 12"/>
          <p:cNvPicPr>
            <a:picLocks noChangeAspect="1"/>
          </p:cNvPicPr>
          <p:nvPr/>
        </p:nvPicPr>
        <p:blipFill>
          <a:blip r:embed="rId3"/>
          <a:stretch>
            <a:fillRect/>
          </a:stretch>
        </p:blipFill>
        <p:spPr>
          <a:xfrm>
            <a:off x="936938" y="2023593"/>
            <a:ext cx="2463140" cy="1386855"/>
          </a:xfrm>
          <a:prstGeom prst="rect">
            <a:avLst/>
          </a:prstGeom>
        </p:spPr>
      </p:pic>
      <p:pic>
        <p:nvPicPr>
          <p:cNvPr id="15" name="Picture 14"/>
          <p:cNvPicPr>
            <a:picLocks noChangeAspect="1"/>
          </p:cNvPicPr>
          <p:nvPr/>
        </p:nvPicPr>
        <p:blipFill>
          <a:blip r:embed="rId4"/>
          <a:stretch>
            <a:fillRect/>
          </a:stretch>
        </p:blipFill>
        <p:spPr>
          <a:xfrm>
            <a:off x="5652120" y="1748188"/>
            <a:ext cx="1767773" cy="1767773"/>
          </a:xfrm>
          <a:prstGeom prst="rect">
            <a:avLst/>
          </a:prstGeom>
        </p:spPr>
      </p:pic>
      <p:pic>
        <p:nvPicPr>
          <p:cNvPr id="14" name="Content Placeholder 6"/>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2499048" y="4883080"/>
            <a:ext cx="1872208" cy="1331348"/>
          </a:xfrm>
          <a:prstGeom prst="rect">
            <a:avLst/>
          </a:prstGeom>
          <a:noFill/>
          <a:ln w="38100">
            <a:noFill/>
          </a:ln>
        </p:spPr>
      </p:pic>
    </p:spTree>
    <p:extLst>
      <p:ext uri="{BB962C8B-B14F-4D97-AF65-F5344CB8AC3E}">
        <p14:creationId xmlns:p14="http://schemas.microsoft.com/office/powerpoint/2010/main" val="3796117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ysClr val="window" lastClr="FFFFFF"/>
              </a:solidFill>
              <a:effectLst/>
              <a:uLnTx/>
              <a:uFillTx/>
              <a:latin typeface="+mn-lt"/>
              <a:cs typeface="Arial" pitchFamily="34" charset="0"/>
            </a:endParaRPr>
          </a:p>
        </p:txBody>
      </p:sp>
      <p:sp>
        <p:nvSpPr>
          <p:cNvPr id="3" name="Plassholder for innhold 2"/>
          <p:cNvSpPr txBox="1">
            <a:spLocks/>
          </p:cNvSpPr>
          <p:nvPr/>
        </p:nvSpPr>
        <p:spPr bwMode="gray">
          <a:xfrm>
            <a:off x="517678" y="1054793"/>
            <a:ext cx="8229600" cy="452596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1 – Test avdekker tilstedeværelsen av feil </a:t>
            </a: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rPr>
              <a:t>Testing kan påvise feil, men kan ikke bevise fravær av feil. Testing reduserer sannsynligheten for at </a:t>
            </a:r>
            <a:r>
              <a:rPr lang="nb-NO" sz="1800">
                <a:solidFill>
                  <a:srgbClr val="494A4B"/>
                </a:solidFill>
                <a:latin typeface="+mn-lt"/>
              </a:rPr>
              <a:t>programvaren inneholder </a:t>
            </a:r>
            <a:r>
              <a:rPr kumimoji="0" lang="nb-NO" sz="1800" b="0" i="0" u="none" strike="noStrike" kern="1200" cap="none" spc="0" normalizeH="0" baseline="0" noProof="0">
                <a:ln>
                  <a:noFill/>
                </a:ln>
                <a:solidFill>
                  <a:srgbClr val="494A4B"/>
                </a:solidFill>
                <a:effectLst/>
                <a:uLnTx/>
                <a:uFillTx/>
                <a:latin typeface="+mn-lt"/>
              </a:rPr>
              <a:t>skjulte feil.</a:t>
            </a:r>
          </a:p>
          <a:p>
            <a:pPr marL="457200" marR="0" lvl="1" indent="0" algn="l" defTabSz="914400" rtl="0" eaLnBrk="1" fontAlgn="auto" latinLnBrk="0" hangingPunct="1">
              <a:lnSpc>
                <a:spcPct val="100000"/>
              </a:lnSpc>
              <a:spcBef>
                <a:spcPct val="20000"/>
              </a:spcBef>
              <a:spcAft>
                <a:spcPts val="0"/>
              </a:spcAft>
              <a:buClrTx/>
              <a:buSzTx/>
              <a:buNone/>
              <a:tabLst/>
              <a:defRPr/>
            </a:pPr>
            <a:endParaRPr kumimoji="0" lang="nb-NO" sz="1800" b="0"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2 – Komplett test er umulig </a:t>
            </a:r>
            <a:endParaRPr lang="nb-NO">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cs typeface="Arial" pitchFamily="34" charset="0"/>
              </a:rPr>
              <a:t>Komplett test er ikke mulig, unntatt i trivielle tilfeller. I stedet for komplett (uttømmende) test, bør risikoanalyse og prioritering benyttes for å fokusere testingen. </a:t>
            </a:r>
          </a:p>
          <a:p>
            <a:pPr marL="0" marR="0" lvl="0" indent="0" algn="l" defTabSz="914400" rtl="0" eaLnBrk="1" fontAlgn="auto" latinLnBrk="0" hangingPunct="1">
              <a:lnSpc>
                <a:spcPct val="100000"/>
              </a:lnSpc>
              <a:spcBef>
                <a:spcPct val="20000"/>
              </a:spcBef>
              <a:spcAft>
                <a:spcPts val="0"/>
              </a:spcAft>
              <a:buClrTx/>
              <a:buSzTx/>
              <a:buNone/>
              <a:tabLst/>
              <a:defRPr/>
            </a:pPr>
            <a:endParaRPr lang="nb-NO" sz="1800">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3 – Tidlig testing </a:t>
            </a:r>
            <a:endParaRPr lang="nb-NO">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cs typeface="Arial" pitchFamily="34" charset="0"/>
              </a:rPr>
              <a:t>Testaktivitetene bør starte så tidlig som mulig i systemutviklingen.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nb-NO" sz="2000" b="0" i="0" u="none" strike="noStrike" kern="1200" cap="none" spc="0" normalizeH="0" baseline="0" noProof="0">
              <a:ln>
                <a:noFill/>
              </a:ln>
              <a:solidFill>
                <a:srgbClr val="494A4B"/>
              </a:solidFill>
              <a:effectLst/>
              <a:uLnTx/>
              <a:uFillTx/>
              <a:latin typeface="Arial" pitchFamily="34" charset="0"/>
              <a:cs typeface="Arial" pitchFamily="34" charset="0"/>
            </a:endParaRPr>
          </a:p>
        </p:txBody>
      </p:sp>
      <p:sp>
        <p:nvSpPr>
          <p:cNvPr id="4" name="Plassholder for dato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79F5A1-3113-4A87-828E-B4CAA90E91CB}" type="datetime1">
              <a:rPr lang="nb-NO" smtClean="0">
                <a:solidFill>
                  <a:srgbClr val="494A4B"/>
                </a:solidFill>
                <a:latin typeface="Arial"/>
              </a:rPr>
              <a:pPr>
                <a:defRPr/>
              </a:pPr>
              <a:t>20.09.2018</a:t>
            </a:fld>
            <a:endParaRPr lang="en-GB">
              <a:solidFill>
                <a:srgbClr val="494A4B"/>
              </a:solidFill>
              <a:latin typeface="Arial"/>
            </a:endParaRPr>
          </a:p>
        </p:txBody>
      </p:sp>
      <p:sp>
        <p:nvSpPr>
          <p:cNvPr id="5" name="Plassholder for lysbildenummer 5"/>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D836471-53E7-4A57-94D8-D9DEFCC6AAEF}" type="slidenum">
              <a:rPr lang="en-GB" smtClean="0">
                <a:solidFill>
                  <a:srgbClr val="494A4B"/>
                </a:solidFill>
                <a:latin typeface="Arial"/>
              </a:rPr>
              <a:pPr>
                <a:defRPr/>
              </a:pPr>
              <a:t>25</a:t>
            </a:fld>
            <a:endParaRPr lang="en-GB">
              <a:solidFill>
                <a:srgbClr val="494A4B"/>
              </a:solidFill>
              <a:latin typeface="Arial"/>
            </a:endParaRPr>
          </a:p>
        </p:txBody>
      </p:sp>
      <p:sp>
        <p:nvSpPr>
          <p:cNvPr id="6" name="Tittel 5"/>
          <p:cNvSpPr>
            <a:spLocks noGrp="1"/>
          </p:cNvSpPr>
          <p:nvPr>
            <p:ph type="title"/>
          </p:nvPr>
        </p:nvSpPr>
        <p:spPr/>
        <p:txBody>
          <a:bodyPr/>
          <a:lstStyle/>
          <a:p>
            <a:r>
              <a:rPr lang="en-US" err="1"/>
              <a:t>Testprinsipper</a:t>
            </a:r>
            <a:endParaRPr lang="en-US"/>
          </a:p>
        </p:txBody>
      </p:sp>
    </p:spTree>
    <p:extLst>
      <p:ext uri="{BB962C8B-B14F-4D97-AF65-F5344CB8AC3E}">
        <p14:creationId xmlns:p14="http://schemas.microsoft.com/office/powerpoint/2010/main" val="249646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ysClr val="window" lastClr="FFFFFF"/>
              </a:solidFill>
              <a:effectLst/>
              <a:uLnTx/>
              <a:uFillTx/>
              <a:latin typeface="+mn-lt"/>
              <a:cs typeface="Arial" pitchFamily="34" charset="0"/>
            </a:endParaRPr>
          </a:p>
        </p:txBody>
      </p:sp>
      <p:sp>
        <p:nvSpPr>
          <p:cNvPr id="3" name="Plassholder for innhold 2"/>
          <p:cNvSpPr txBox="1">
            <a:spLocks/>
          </p:cNvSpPr>
          <p:nvPr/>
        </p:nvSpPr>
        <p:spPr bwMode="gray">
          <a:xfrm>
            <a:off x="544439" y="1311504"/>
            <a:ext cx="8229600" cy="4525963"/>
          </a:xfrm>
          <a:prstGeom prst="rect">
            <a:avLst/>
          </a:prstGeom>
        </p:spPr>
        <p:txBody>
          <a:bodyPr vert="horz" lIns="91440" tIns="45720" rIns="91440" bIns="45720" rtlCol="0" anchor="ctr">
            <a:normAutofit lnSpcReduction="10000"/>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4 – Klyngedannelse av feil</a:t>
            </a:r>
          </a:p>
          <a:p>
            <a:pPr marL="0" marR="0" lvl="0" indent="0" algn="l" defTabSz="914400" rtl="0" eaLnBrk="1" fontAlgn="auto" latinLnBrk="0" hangingPunct="1">
              <a:lnSpc>
                <a:spcPct val="100000"/>
              </a:lnSpc>
              <a:spcBef>
                <a:spcPct val="20000"/>
              </a:spcBef>
              <a:spcAft>
                <a:spcPts val="0"/>
              </a:spcAft>
              <a:buClrTx/>
              <a:buSzTx/>
              <a:buNone/>
              <a:tabLst/>
              <a:defRPr/>
            </a:pPr>
            <a:r>
              <a:rPr lang="nb-NO">
                <a:solidFill>
                  <a:srgbClr val="494A4B"/>
                </a:solidFill>
                <a:latin typeface="+mn-lt"/>
              </a:rPr>
              <a:t>Feil har lett for å samle seg på enkelte steder i et system.</a:t>
            </a:r>
            <a:endParaRPr kumimoji="0" lang="nb-NO" sz="1800" b="0"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None/>
              <a:tabLst/>
              <a:defRPr/>
            </a:pPr>
            <a:endParaRPr kumimoji="0" lang="nb-NO" sz="2000" b="1"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5 – «Pesticid-paradoks</a:t>
            </a:r>
            <a:r>
              <a:rPr lang="nb-NO" b="1">
                <a:solidFill>
                  <a:srgbClr val="494A4B"/>
                </a:solidFill>
                <a:latin typeface="+mn-lt"/>
              </a:rPr>
              <a:t>»</a:t>
            </a:r>
            <a:r>
              <a:rPr kumimoji="0" lang="nb-NO" sz="2000" b="1" i="0" u="none" strike="noStrike" kern="1200" cap="none" spc="0" normalizeH="0" baseline="0" noProof="0">
                <a:ln>
                  <a:noFill/>
                </a:ln>
                <a:solidFill>
                  <a:srgbClr val="494A4B"/>
                </a:solidFill>
                <a:effectLst/>
                <a:uLnTx/>
                <a:uFillTx/>
                <a:latin typeface="+mn-lt"/>
                <a:cs typeface="Arial" pitchFamily="34" charset="0"/>
              </a:rPr>
              <a:t> </a:t>
            </a: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cs typeface="Arial" pitchFamily="34" charset="0"/>
              </a:rPr>
              <a:t>Hvis de samme testene gjentas om og om igjen, vil de etter hvert ikke avdekke nye feil. Revider jevnlig testene og tilføy nye for å avdekke nye feil.</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nb-NO" sz="2000" b="1"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6 – Test er avhengig av konteksten </a:t>
            </a:r>
            <a:endParaRPr lang="nb-NO">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cs typeface="Arial" pitchFamily="34" charset="0"/>
              </a:rPr>
              <a:t>Testing utføres på ulike måter i ulike kontekster. For eksempel testes sikkerhetskritisk programvare på en annen måte enn netthandelsprogramvare. </a:t>
            </a:r>
          </a:p>
          <a:p>
            <a:pPr marL="0" marR="0" lvl="0" indent="0" algn="l" defTabSz="914400" rtl="0" eaLnBrk="1" fontAlgn="auto" latinLnBrk="0" hangingPunct="1">
              <a:lnSpc>
                <a:spcPct val="100000"/>
              </a:lnSpc>
              <a:spcBef>
                <a:spcPct val="20000"/>
              </a:spcBef>
              <a:spcAft>
                <a:spcPts val="0"/>
              </a:spcAft>
              <a:buClrTx/>
              <a:buSzTx/>
              <a:buNone/>
              <a:tabLst/>
              <a:defRPr/>
            </a:pPr>
            <a:endParaRPr kumimoji="0" lang="nb-NO" sz="2000" b="1" i="0" u="none" strike="noStrike" kern="1200" cap="none" spc="0" normalizeH="0" baseline="0" noProof="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1" i="0" u="none" strike="noStrike" kern="1200" cap="none" spc="0" normalizeH="0" baseline="0" noProof="0">
                <a:ln>
                  <a:noFill/>
                </a:ln>
                <a:solidFill>
                  <a:srgbClr val="494A4B"/>
                </a:solidFill>
                <a:effectLst/>
                <a:uLnTx/>
                <a:uFillTx/>
                <a:latin typeface="+mn-lt"/>
                <a:cs typeface="Arial" pitchFamily="34" charset="0"/>
              </a:rPr>
              <a:t>Prinsipp 7 – Feiltakelse vedr. ”fravær av feil” </a:t>
            </a:r>
            <a:endParaRPr lang="nb-NO">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1800" b="0" i="0" u="none" strike="noStrike" kern="1200" cap="none" spc="0" normalizeH="0" baseline="0" noProof="0">
                <a:ln>
                  <a:noFill/>
                </a:ln>
                <a:solidFill>
                  <a:srgbClr val="494A4B"/>
                </a:solidFill>
                <a:effectLst/>
                <a:uLnTx/>
                <a:uFillTx/>
                <a:latin typeface="+mn-lt"/>
                <a:cs typeface="Arial" pitchFamily="34" charset="0"/>
              </a:rPr>
              <a:t>Det hjelper lite å identifisere og rette feil hvis systemet er ubrukelig og ikke oppfyller brukernes behov og forventninger. </a:t>
            </a:r>
          </a:p>
        </p:txBody>
      </p:sp>
      <p:sp>
        <p:nvSpPr>
          <p:cNvPr id="4" name="Plassholder for dato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79F5A1-3113-4A87-828E-B4CAA90E91CB}" type="datetime1">
              <a:rPr lang="nb-NO" smtClean="0">
                <a:solidFill>
                  <a:srgbClr val="494A4B"/>
                </a:solidFill>
                <a:latin typeface="Arial"/>
              </a:rPr>
              <a:pPr>
                <a:defRPr/>
              </a:pPr>
              <a:t>20.09.2018</a:t>
            </a:fld>
            <a:endParaRPr lang="en-GB">
              <a:solidFill>
                <a:srgbClr val="494A4B"/>
              </a:solidFill>
              <a:latin typeface="Arial"/>
            </a:endParaRPr>
          </a:p>
        </p:txBody>
      </p:sp>
      <p:sp>
        <p:nvSpPr>
          <p:cNvPr id="5" name="Plassholder for lysbildenummer 5"/>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D836471-53E7-4A57-94D8-D9DEFCC6AAEF}" type="slidenum">
              <a:rPr lang="en-GB" smtClean="0">
                <a:solidFill>
                  <a:srgbClr val="494A4B"/>
                </a:solidFill>
                <a:latin typeface="Arial"/>
              </a:rPr>
              <a:pPr>
                <a:defRPr/>
              </a:pPr>
              <a:t>26</a:t>
            </a:fld>
            <a:endParaRPr lang="en-GB">
              <a:solidFill>
                <a:srgbClr val="494A4B"/>
              </a:solidFill>
              <a:latin typeface="Arial"/>
            </a:endParaRPr>
          </a:p>
        </p:txBody>
      </p:sp>
      <p:sp>
        <p:nvSpPr>
          <p:cNvPr id="6" name="Tittel 5"/>
          <p:cNvSpPr>
            <a:spLocks noGrp="1"/>
          </p:cNvSpPr>
          <p:nvPr>
            <p:ph type="title"/>
          </p:nvPr>
        </p:nvSpPr>
        <p:spPr/>
        <p:txBody>
          <a:bodyPr/>
          <a:lstStyle/>
          <a:p>
            <a:r>
              <a:rPr lang="en-US" err="1"/>
              <a:t>Testprinsipper</a:t>
            </a:r>
            <a:endParaRPr lang="en-US"/>
          </a:p>
        </p:txBody>
      </p:sp>
    </p:spTree>
    <p:extLst>
      <p:ext uri="{BB962C8B-B14F-4D97-AF65-F5344CB8AC3E}">
        <p14:creationId xmlns:p14="http://schemas.microsoft.com/office/powerpoint/2010/main" val="3275799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Testing er ikke bare å kjøre tester</a:t>
            </a:r>
          </a:p>
        </p:txBody>
      </p:sp>
      <p:sp>
        <p:nvSpPr>
          <p:cNvPr id="5" name="Slide Number Placeholder 4"/>
          <p:cNvSpPr>
            <a:spLocks noGrp="1"/>
          </p:cNvSpPr>
          <p:nvPr>
            <p:ph type="sldNum" sz="quarter" idx="4"/>
          </p:nvPr>
        </p:nvSpPr>
        <p:spPr/>
        <p:txBody>
          <a:bodyPr/>
          <a:lstStyle/>
          <a:p>
            <a:fld id="{5279AF0B-2D84-CD41-8CAF-017061CB9833}" type="slidenum">
              <a:rPr lang="nb-NO" smtClean="0"/>
              <a:pPr/>
              <a:t>27</a:t>
            </a:fld>
            <a:endParaRPr lang="nb-NO"/>
          </a:p>
        </p:txBody>
      </p:sp>
      <p:pic>
        <p:nvPicPr>
          <p:cNvPr id="7" name="Picture 2" descr="Bilderesultat for software tes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9252" y="1172834"/>
            <a:ext cx="5579824" cy="53885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00842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Den grunnleggende testprosessen (K2)</a:t>
            </a:r>
            <a:br>
              <a:rPr lang="nb-NO"/>
            </a:br>
            <a:r>
              <a:rPr lang="nb-NO" sz="2000">
                <a:solidFill>
                  <a:schemeClr val="bg1">
                    <a:lumMod val="50000"/>
                  </a:schemeClr>
                </a:solidFill>
              </a:rPr>
              <a:t>The fundamental test </a:t>
            </a:r>
            <a:r>
              <a:rPr lang="nb-NO" sz="2000" err="1">
                <a:solidFill>
                  <a:schemeClr val="bg1">
                    <a:lumMod val="50000"/>
                  </a:schemeClr>
                </a:solidFill>
              </a:rPr>
              <a:t>process</a:t>
            </a:r>
            <a:endParaRPr lang="nb-NO" sz="2000">
              <a:solidFill>
                <a:schemeClr val="bg1">
                  <a:lumMod val="50000"/>
                </a:schemeClr>
              </a:solidFill>
            </a:endParaRPr>
          </a:p>
        </p:txBody>
      </p:sp>
      <p:sp>
        <p:nvSpPr>
          <p:cNvPr id="3" name="Content Placeholder 2"/>
          <p:cNvSpPr>
            <a:spLocks noGrp="1"/>
          </p:cNvSpPr>
          <p:nvPr>
            <p:ph sz="quarter" idx="13"/>
          </p:nvPr>
        </p:nvSpPr>
        <p:spPr/>
        <p:txBody>
          <a:bodyPr/>
          <a:lstStyle/>
          <a:p>
            <a:r>
              <a:rPr lang="nb-NO"/>
              <a:t>Den grunnleggende testprosessen består av følgende 5 hovedaktiviteter: </a:t>
            </a:r>
          </a:p>
          <a:p>
            <a:pPr marL="815975" lvl="1" indent="-342900">
              <a:buFont typeface="+mj-lt"/>
              <a:buAutoNum type="arabicPeriod"/>
            </a:pPr>
            <a:r>
              <a:rPr lang="nb-NO"/>
              <a:t>Testplanlegging og teststyring - </a:t>
            </a:r>
            <a:r>
              <a:rPr lang="nb-NO" i="1">
                <a:solidFill>
                  <a:schemeClr val="bg1">
                    <a:lumMod val="50000"/>
                  </a:schemeClr>
                </a:solidFill>
              </a:rPr>
              <a:t>test planning and </a:t>
            </a:r>
            <a:r>
              <a:rPr lang="nb-NO" i="1" err="1">
                <a:solidFill>
                  <a:schemeClr val="bg1">
                    <a:lumMod val="50000"/>
                  </a:schemeClr>
                </a:solidFill>
              </a:rPr>
              <a:t>control</a:t>
            </a:r>
            <a:endParaRPr lang="nb-NO">
              <a:solidFill>
                <a:schemeClr val="bg1">
                  <a:lumMod val="50000"/>
                </a:schemeClr>
              </a:solidFill>
            </a:endParaRPr>
          </a:p>
          <a:p>
            <a:pPr marL="815975" lvl="1" indent="-342900">
              <a:buFont typeface="+mj-lt"/>
              <a:buAutoNum type="arabicPeriod"/>
            </a:pPr>
            <a:r>
              <a:rPr lang="nb-NO"/>
              <a:t>Analyse og design </a:t>
            </a:r>
            <a:r>
              <a:rPr lang="nb-NO">
                <a:solidFill>
                  <a:schemeClr val="bg1">
                    <a:lumMod val="50000"/>
                  </a:schemeClr>
                </a:solidFill>
              </a:rPr>
              <a:t>- </a:t>
            </a:r>
            <a:r>
              <a:rPr lang="nb-NO" i="1">
                <a:solidFill>
                  <a:schemeClr val="bg1">
                    <a:lumMod val="50000"/>
                  </a:schemeClr>
                </a:solidFill>
              </a:rPr>
              <a:t>test </a:t>
            </a:r>
            <a:r>
              <a:rPr lang="nb-NO" i="1" err="1">
                <a:solidFill>
                  <a:schemeClr val="bg1">
                    <a:lumMod val="50000"/>
                  </a:schemeClr>
                </a:solidFill>
              </a:rPr>
              <a:t>analysis</a:t>
            </a:r>
            <a:r>
              <a:rPr lang="nb-NO" i="1">
                <a:solidFill>
                  <a:schemeClr val="bg1">
                    <a:lumMod val="50000"/>
                  </a:schemeClr>
                </a:solidFill>
              </a:rPr>
              <a:t> and design</a:t>
            </a:r>
            <a:endParaRPr lang="nb-NO">
              <a:solidFill>
                <a:schemeClr val="bg1">
                  <a:lumMod val="50000"/>
                </a:schemeClr>
              </a:solidFill>
            </a:endParaRPr>
          </a:p>
          <a:p>
            <a:pPr marL="815975" lvl="1" indent="-342900">
              <a:buFont typeface="+mj-lt"/>
              <a:buAutoNum type="arabicPeriod"/>
            </a:pPr>
            <a:r>
              <a:rPr lang="nb-NO"/>
              <a:t>Implementering og gjennomføring </a:t>
            </a:r>
            <a:r>
              <a:rPr lang="nb-NO">
                <a:solidFill>
                  <a:schemeClr val="bg1">
                    <a:lumMod val="50000"/>
                  </a:schemeClr>
                </a:solidFill>
              </a:rPr>
              <a:t>- </a:t>
            </a:r>
            <a:r>
              <a:rPr lang="nb-NO" i="1">
                <a:solidFill>
                  <a:schemeClr val="bg1">
                    <a:lumMod val="50000"/>
                  </a:schemeClr>
                </a:solidFill>
              </a:rPr>
              <a:t>test </a:t>
            </a:r>
            <a:r>
              <a:rPr lang="nb-NO" i="1" err="1">
                <a:solidFill>
                  <a:schemeClr val="bg1">
                    <a:lumMod val="50000"/>
                  </a:schemeClr>
                </a:solidFill>
              </a:rPr>
              <a:t>implementation</a:t>
            </a:r>
            <a:r>
              <a:rPr lang="nb-NO" i="1">
                <a:solidFill>
                  <a:schemeClr val="bg1">
                    <a:lumMod val="50000"/>
                  </a:schemeClr>
                </a:solidFill>
              </a:rPr>
              <a:t> and </a:t>
            </a:r>
            <a:r>
              <a:rPr lang="nb-NO" i="1" err="1">
                <a:solidFill>
                  <a:schemeClr val="bg1">
                    <a:lumMod val="50000"/>
                  </a:schemeClr>
                </a:solidFill>
              </a:rPr>
              <a:t>execution</a:t>
            </a:r>
            <a:endParaRPr lang="nb-NO">
              <a:solidFill>
                <a:schemeClr val="bg1">
                  <a:lumMod val="50000"/>
                </a:schemeClr>
              </a:solidFill>
            </a:endParaRPr>
          </a:p>
          <a:p>
            <a:pPr marL="815975" lvl="1" indent="-342900">
              <a:buFont typeface="+mj-lt"/>
              <a:buAutoNum type="arabicPeriod"/>
            </a:pPr>
            <a:r>
              <a:rPr lang="nb-NO"/>
              <a:t>Evaluering og rapportering - </a:t>
            </a:r>
            <a:r>
              <a:rPr lang="nb-NO" i="1" err="1">
                <a:solidFill>
                  <a:schemeClr val="bg1">
                    <a:lumMod val="50000"/>
                  </a:schemeClr>
                </a:solidFill>
              </a:rPr>
              <a:t>evaluating</a:t>
            </a:r>
            <a:r>
              <a:rPr lang="nb-NO" i="1">
                <a:solidFill>
                  <a:schemeClr val="bg1">
                    <a:lumMod val="50000"/>
                  </a:schemeClr>
                </a:solidFill>
              </a:rPr>
              <a:t> exit </a:t>
            </a:r>
            <a:r>
              <a:rPr lang="nb-NO" i="1" err="1">
                <a:solidFill>
                  <a:schemeClr val="bg1">
                    <a:lumMod val="50000"/>
                  </a:schemeClr>
                </a:solidFill>
              </a:rPr>
              <a:t>criteria</a:t>
            </a:r>
            <a:r>
              <a:rPr lang="nb-NO" i="1">
                <a:solidFill>
                  <a:schemeClr val="bg1">
                    <a:lumMod val="50000"/>
                  </a:schemeClr>
                </a:solidFill>
              </a:rPr>
              <a:t> and </a:t>
            </a:r>
            <a:r>
              <a:rPr lang="nb-NO" i="1" err="1">
                <a:solidFill>
                  <a:schemeClr val="bg1">
                    <a:lumMod val="50000"/>
                  </a:schemeClr>
                </a:solidFill>
              </a:rPr>
              <a:t>reporting</a:t>
            </a:r>
            <a:endParaRPr lang="nb-NO">
              <a:solidFill>
                <a:schemeClr val="bg1">
                  <a:lumMod val="50000"/>
                </a:schemeClr>
              </a:solidFill>
            </a:endParaRPr>
          </a:p>
          <a:p>
            <a:pPr marL="815975" lvl="1" indent="-342900">
              <a:buFont typeface="+mj-lt"/>
              <a:buAutoNum type="arabicPeriod"/>
            </a:pPr>
            <a:r>
              <a:rPr lang="nb-NO"/>
              <a:t>Avslutningsaktiviteter - </a:t>
            </a:r>
            <a:r>
              <a:rPr lang="nb-NO" i="1">
                <a:solidFill>
                  <a:schemeClr val="bg1">
                    <a:lumMod val="50000"/>
                  </a:schemeClr>
                </a:solidFill>
              </a:rPr>
              <a:t>test </a:t>
            </a:r>
            <a:r>
              <a:rPr lang="nb-NO" i="1" err="1">
                <a:solidFill>
                  <a:schemeClr val="bg1">
                    <a:lumMod val="50000"/>
                  </a:schemeClr>
                </a:solidFill>
              </a:rPr>
              <a:t>closure</a:t>
            </a:r>
            <a:r>
              <a:rPr lang="nb-NO" i="1">
                <a:solidFill>
                  <a:schemeClr val="bg1">
                    <a:lumMod val="50000"/>
                  </a:schemeClr>
                </a:solidFill>
              </a:rPr>
              <a:t> </a:t>
            </a:r>
            <a:r>
              <a:rPr lang="nb-NO" i="1" err="1">
                <a:solidFill>
                  <a:schemeClr val="bg1">
                    <a:lumMod val="50000"/>
                  </a:schemeClr>
                </a:solidFill>
              </a:rPr>
              <a:t>activities</a:t>
            </a:r>
            <a:endParaRPr lang="nb-NO" i="1">
              <a:solidFill>
                <a:schemeClr val="bg1">
                  <a:lumMod val="50000"/>
                </a:schemeClr>
              </a:solidFill>
            </a:endParaRPr>
          </a:p>
          <a:p>
            <a:pPr lvl="1"/>
            <a:endParaRPr lang="nb-NO" i="1"/>
          </a:p>
          <a:p>
            <a:pPr marL="28575" indent="0">
              <a:buNone/>
            </a:pPr>
            <a:endParaRPr lang="nb-NO" b="1"/>
          </a:p>
          <a:p>
            <a:pPr marL="28575" indent="0">
              <a:buNone/>
            </a:pPr>
            <a:r>
              <a:rPr lang="nb-NO" b="1"/>
              <a:t>Eksamen: </a:t>
            </a:r>
          </a:p>
          <a:p>
            <a:pPr marL="28575" indent="0">
              <a:spcBef>
                <a:spcPts val="600"/>
              </a:spcBef>
              <a:buNone/>
            </a:pPr>
            <a:r>
              <a:rPr lang="nb-NO" b="1"/>
              <a:t>Husk de fem grunnleggende testaktivitetene og tilhørende oppgaver</a:t>
            </a:r>
          </a:p>
          <a:p>
            <a:pPr marL="28575" indent="0">
              <a:spcBef>
                <a:spcPts val="600"/>
              </a:spcBef>
              <a:buNone/>
            </a:pPr>
            <a:r>
              <a:rPr lang="nb-NO" b="1" i="1"/>
              <a:t>(oppdatert til K2 i 2018)</a:t>
            </a:r>
            <a:endParaRPr lang="nb-NO" i="1"/>
          </a:p>
        </p:txBody>
      </p:sp>
      <p:sp>
        <p:nvSpPr>
          <p:cNvPr id="5" name="Slide Number Placeholder 4"/>
          <p:cNvSpPr>
            <a:spLocks noGrp="1"/>
          </p:cNvSpPr>
          <p:nvPr>
            <p:ph type="sldNum" sz="quarter" idx="4"/>
          </p:nvPr>
        </p:nvSpPr>
        <p:spPr/>
        <p:txBody>
          <a:bodyPr/>
          <a:lstStyle/>
          <a:p>
            <a:fld id="{5279AF0B-2D84-CD41-8CAF-017061CB9833}" type="slidenum">
              <a:rPr lang="nb-NO" smtClean="0"/>
              <a:pPr/>
              <a:t>28</a:t>
            </a:fld>
            <a:endParaRPr lang="nb-NO"/>
          </a:p>
        </p:txBody>
      </p:sp>
    </p:spTree>
    <p:extLst>
      <p:ext uri="{BB962C8B-B14F-4D97-AF65-F5344CB8AC3E}">
        <p14:creationId xmlns:p14="http://schemas.microsoft.com/office/powerpoint/2010/main" val="32154405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Den grunnleggende testprosessen</a:t>
            </a:r>
          </a:p>
        </p:txBody>
      </p:sp>
      <p:sp>
        <p:nvSpPr>
          <p:cNvPr id="3" name="Content Placeholder 2"/>
          <p:cNvSpPr>
            <a:spLocks noGrp="1"/>
          </p:cNvSpPr>
          <p:nvPr>
            <p:ph sz="quarter" idx="13"/>
          </p:nvPr>
        </p:nvSpPr>
        <p:spPr>
          <a:xfrm>
            <a:off x="559570" y="1196752"/>
            <a:ext cx="6460702" cy="5112568"/>
          </a:xfrm>
        </p:spPr>
        <p:txBody>
          <a:bodyPr>
            <a:normAutofit fontScale="85000" lnSpcReduction="10000"/>
          </a:bodyPr>
          <a:lstStyle/>
          <a:p>
            <a:pPr>
              <a:buFont typeface="Arial" panose="020B0604020202020204" pitchFamily="34" charset="0"/>
              <a:buChar char="•"/>
            </a:pPr>
            <a:r>
              <a:rPr lang="nb-NO"/>
              <a:t>Testplanlegging og teststyring – </a:t>
            </a:r>
            <a:r>
              <a:rPr lang="nb-NO" i="1"/>
              <a:t>test planning and </a:t>
            </a:r>
            <a:r>
              <a:rPr lang="nb-NO" i="1" err="1"/>
              <a:t>control</a:t>
            </a:r>
            <a:endParaRPr lang="nb-NO" i="1"/>
          </a:p>
          <a:p>
            <a:pPr lvl="1">
              <a:buFont typeface="Arial" panose="020B0604020202020204" pitchFamily="34" charset="0"/>
              <a:buChar char="•"/>
            </a:pPr>
            <a:r>
              <a:rPr lang="nb-NO"/>
              <a:t>Spesifikasjon av aktiviteter for å oppfylle formål og oppdrag. Implementasjon av test policy/strategi, bestemme </a:t>
            </a:r>
            <a:r>
              <a:rPr lang="nb-NO" err="1"/>
              <a:t>scope</a:t>
            </a:r>
            <a:r>
              <a:rPr lang="nb-NO"/>
              <a:t>, risiko, og mål for testen (test </a:t>
            </a:r>
            <a:r>
              <a:rPr lang="nb-NO" err="1"/>
              <a:t>levels</a:t>
            </a:r>
            <a:r>
              <a:rPr lang="nb-NO"/>
              <a:t>, </a:t>
            </a:r>
            <a:r>
              <a:rPr lang="nb-NO" err="1"/>
              <a:t>entry</a:t>
            </a:r>
            <a:r>
              <a:rPr lang="nb-NO"/>
              <a:t> og exit </a:t>
            </a:r>
            <a:r>
              <a:rPr lang="nb-NO" err="1"/>
              <a:t>criteria</a:t>
            </a:r>
            <a:r>
              <a:rPr lang="nb-NO"/>
              <a:t>). Finne ressurser, lage tidsplan.. </a:t>
            </a:r>
          </a:p>
          <a:p>
            <a:pPr lvl="1">
              <a:buFont typeface="Arial" panose="020B0604020202020204" pitchFamily="34" charset="0"/>
              <a:buChar char="•"/>
            </a:pPr>
            <a:r>
              <a:rPr lang="nb-NO"/>
              <a:t>Teststyring: Kontinuerlig sammenligning av virkelig fremdrift i forhold til plan</a:t>
            </a:r>
          </a:p>
          <a:p>
            <a:r>
              <a:rPr lang="nb-NO"/>
              <a:t>Analyse og design – </a:t>
            </a:r>
            <a:r>
              <a:rPr lang="nb-NO" i="1"/>
              <a:t>test </a:t>
            </a:r>
            <a:r>
              <a:rPr lang="nb-NO" i="1" err="1"/>
              <a:t>analysis</a:t>
            </a:r>
            <a:r>
              <a:rPr lang="nb-NO" i="1"/>
              <a:t> and design</a:t>
            </a:r>
          </a:p>
          <a:p>
            <a:pPr lvl="1">
              <a:buFont typeface="Arial" panose="020B0604020202020204" pitchFamily="34" charset="0"/>
              <a:buChar char="•"/>
            </a:pPr>
            <a:r>
              <a:rPr lang="nb-NO"/>
              <a:t>Granskning av testgrunnlaget (krav, risikonivå, rapporter fra risikoanalyse, arkitektur, design, grensesnittspesifikasjoner)</a:t>
            </a:r>
          </a:p>
          <a:p>
            <a:pPr lvl="1">
              <a:buFont typeface="Arial" panose="020B0604020202020204" pitchFamily="34" charset="0"/>
              <a:buChar char="•"/>
            </a:pPr>
            <a:r>
              <a:rPr lang="nb-NO"/>
              <a:t>Høynivå testtilfelle</a:t>
            </a:r>
          </a:p>
          <a:p>
            <a:pPr lvl="1">
              <a:buFont typeface="Arial" panose="020B0604020202020204" pitchFamily="34" charset="0"/>
              <a:buChar char="•"/>
            </a:pPr>
            <a:r>
              <a:rPr lang="nb-NO"/>
              <a:t>Miljø, infrastruktur, verktøy, </a:t>
            </a:r>
            <a:r>
              <a:rPr lang="nb-NO" err="1"/>
              <a:t>testdata</a:t>
            </a:r>
            <a:endParaRPr lang="nb-NO"/>
          </a:p>
          <a:p>
            <a:pPr lvl="1">
              <a:buFont typeface="Arial" panose="020B0604020202020204" pitchFamily="34" charset="0"/>
              <a:buChar char="•"/>
            </a:pPr>
            <a:r>
              <a:rPr lang="nb-NO"/>
              <a:t>Sporbarhet</a:t>
            </a:r>
          </a:p>
          <a:p>
            <a:r>
              <a:rPr lang="nb-NO"/>
              <a:t>Implementering og gjennomføring – </a:t>
            </a:r>
            <a:r>
              <a:rPr lang="nb-NO" i="1"/>
              <a:t>test </a:t>
            </a:r>
            <a:r>
              <a:rPr lang="nb-NO" i="1" err="1"/>
              <a:t>implementation</a:t>
            </a:r>
            <a:r>
              <a:rPr lang="nb-NO" i="1"/>
              <a:t> and </a:t>
            </a:r>
            <a:r>
              <a:rPr lang="nb-NO" i="1" err="1"/>
              <a:t>execution</a:t>
            </a:r>
            <a:endParaRPr lang="nb-NO" i="1"/>
          </a:p>
          <a:p>
            <a:pPr lvl="1">
              <a:buFont typeface="Arial" panose="020B0604020202020204" pitchFamily="34" charset="0"/>
              <a:buChar char="•"/>
            </a:pPr>
            <a:r>
              <a:rPr lang="nb-NO"/>
              <a:t>Spesifisere testtilfeller inkludert testdata</a:t>
            </a:r>
          </a:p>
          <a:p>
            <a:pPr lvl="1">
              <a:buFont typeface="Arial" panose="020B0604020202020204" pitchFamily="34" charset="0"/>
              <a:buChar char="•"/>
            </a:pPr>
            <a:r>
              <a:rPr lang="nb-NO"/>
              <a:t>Lager rekkefølge på prosedyrer og scripts, setter opp miljø, kjører tester.</a:t>
            </a:r>
          </a:p>
          <a:p>
            <a:pPr lvl="1">
              <a:buFont typeface="Arial" panose="020B0604020202020204" pitchFamily="34" charset="0"/>
              <a:buChar char="•"/>
            </a:pPr>
            <a:r>
              <a:rPr lang="nb-NO"/>
              <a:t>Logging av resultat, sammenligne resultat, rapportering av avvik</a:t>
            </a:r>
          </a:p>
          <a:p>
            <a:pPr lvl="1">
              <a:buFont typeface="Arial" panose="020B0604020202020204" pitchFamily="34" charset="0"/>
              <a:buChar char="•"/>
            </a:pPr>
            <a:r>
              <a:rPr lang="nb-NO"/>
              <a:t>Gjentagelse av nødvendige aktiviteter, </a:t>
            </a:r>
            <a:r>
              <a:rPr lang="nb-NO" err="1"/>
              <a:t>f.eks</a:t>
            </a:r>
            <a:r>
              <a:rPr lang="nb-NO"/>
              <a:t> retest </a:t>
            </a:r>
          </a:p>
        </p:txBody>
      </p:sp>
      <p:sp>
        <p:nvSpPr>
          <p:cNvPr id="5" name="Slide Number Placeholder 4"/>
          <p:cNvSpPr>
            <a:spLocks noGrp="1"/>
          </p:cNvSpPr>
          <p:nvPr>
            <p:ph type="sldNum" sz="quarter" idx="4"/>
          </p:nvPr>
        </p:nvSpPr>
        <p:spPr/>
        <p:txBody>
          <a:bodyPr/>
          <a:lstStyle/>
          <a:p>
            <a:fld id="{5279AF0B-2D84-CD41-8CAF-017061CB9833}" type="slidenum">
              <a:rPr lang="nb-NO" smtClean="0"/>
              <a:pPr/>
              <a:t>29</a:t>
            </a:fld>
            <a:endParaRPr lang="nb-NO"/>
          </a:p>
        </p:txBody>
      </p:sp>
      <p:pic>
        <p:nvPicPr>
          <p:cNvPr id="7" name="Bilde 7"/>
          <p:cNvPicPr>
            <a:picLocks noChangeAspect="1"/>
          </p:cNvPicPr>
          <p:nvPr/>
        </p:nvPicPr>
        <p:blipFill>
          <a:blip r:embed="rId3"/>
          <a:stretch>
            <a:fillRect/>
          </a:stretch>
        </p:blipFill>
        <p:spPr>
          <a:xfrm>
            <a:off x="6804248" y="2420888"/>
            <a:ext cx="2200861" cy="2288231"/>
          </a:xfrm>
          <a:prstGeom prst="rect">
            <a:avLst/>
          </a:prstGeom>
        </p:spPr>
      </p:pic>
    </p:spTree>
    <p:extLst>
      <p:ext uri="{BB962C8B-B14F-4D97-AF65-F5344CB8AC3E}">
        <p14:creationId xmlns:p14="http://schemas.microsoft.com/office/powerpoint/2010/main" val="1071029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10" end="10"/>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11" end="11"/>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fr-FR"/>
          </a:p>
        </p:txBody>
      </p:sp>
      <p:sp>
        <p:nvSpPr>
          <p:cNvPr id="3" name="Slide Number Placeholder 2"/>
          <p:cNvSpPr>
            <a:spLocks noGrp="1"/>
          </p:cNvSpPr>
          <p:nvPr>
            <p:ph type="sldNum" sz="quarter" idx="12"/>
          </p:nvPr>
        </p:nvSpPr>
        <p:spPr/>
        <p:txBody>
          <a:bodyPr/>
          <a:lstStyle/>
          <a:p>
            <a:fld id="{AF43E6FD-AB27-4108-A2FC-346BB5F75E3F}" type="slidenum">
              <a:rPr lang="fr-FR" smtClean="0"/>
              <a:pPr/>
              <a:t>3</a:t>
            </a:fld>
            <a:endParaRPr lang="fr-FR"/>
          </a:p>
        </p:txBody>
      </p:sp>
      <p:pic>
        <p:nvPicPr>
          <p:cNvPr id="4" name="Bilde 4" descr="Et bilde som inneholder overvåke, viser, foto, TV&#10;&#10;Beskrivelse som er generert med høy visshet">
            <a:extLst>
              <a:ext uri="{FF2B5EF4-FFF2-40B4-BE49-F238E27FC236}">
                <a16:creationId xmlns:a16="http://schemas.microsoft.com/office/drawing/2014/main" id="{AF84CFAF-2CBF-4FD3-A4FC-F0BBE1B866A6}"/>
              </a:ext>
            </a:extLst>
          </p:cNvPr>
          <p:cNvPicPr>
            <a:picLocks noChangeAspect="1"/>
          </p:cNvPicPr>
          <p:nvPr/>
        </p:nvPicPr>
        <p:blipFill>
          <a:blip r:embed="rId2"/>
          <a:stretch>
            <a:fillRect/>
          </a:stretch>
        </p:blipFill>
        <p:spPr>
          <a:xfrm>
            <a:off x="346212" y="279720"/>
            <a:ext cx="4510464" cy="6546857"/>
          </a:xfrm>
          <a:prstGeom prst="rect">
            <a:avLst/>
          </a:prstGeom>
        </p:spPr>
      </p:pic>
    </p:spTree>
    <p:extLst>
      <p:ext uri="{BB962C8B-B14F-4D97-AF65-F5344CB8AC3E}">
        <p14:creationId xmlns:p14="http://schemas.microsoft.com/office/powerpoint/2010/main" val="166159741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Den grunnleggende testprosessen</a:t>
            </a:r>
          </a:p>
        </p:txBody>
      </p:sp>
      <p:sp>
        <p:nvSpPr>
          <p:cNvPr id="3" name="Content Placeholder 2"/>
          <p:cNvSpPr>
            <a:spLocks noGrp="1"/>
          </p:cNvSpPr>
          <p:nvPr>
            <p:ph sz="quarter" idx="13"/>
          </p:nvPr>
        </p:nvSpPr>
        <p:spPr>
          <a:xfrm>
            <a:off x="559570" y="1196752"/>
            <a:ext cx="5956646" cy="5112568"/>
          </a:xfrm>
        </p:spPr>
        <p:txBody>
          <a:bodyPr>
            <a:normAutofit/>
          </a:bodyPr>
          <a:lstStyle/>
          <a:p>
            <a:pPr marL="0" indent="0">
              <a:buNone/>
            </a:pPr>
            <a:endParaRPr lang="nb-NO"/>
          </a:p>
          <a:p>
            <a:r>
              <a:rPr lang="nb-NO"/>
              <a:t>Evaluering og rapportering – </a:t>
            </a:r>
            <a:r>
              <a:rPr lang="nb-NO" i="1" err="1"/>
              <a:t>evaluating</a:t>
            </a:r>
            <a:r>
              <a:rPr lang="nb-NO" i="1"/>
              <a:t> exit </a:t>
            </a:r>
            <a:r>
              <a:rPr lang="nb-NO" i="1" err="1"/>
              <a:t>criteria</a:t>
            </a:r>
            <a:r>
              <a:rPr lang="nb-NO" i="1"/>
              <a:t> and </a:t>
            </a:r>
            <a:r>
              <a:rPr lang="nb-NO" i="1" err="1"/>
              <a:t>reporting</a:t>
            </a:r>
            <a:endParaRPr lang="nb-NO" i="1"/>
          </a:p>
          <a:p>
            <a:pPr lvl="1">
              <a:buFont typeface="Arial" panose="020B0604020202020204" pitchFamily="34" charset="0"/>
              <a:buChar char="•"/>
            </a:pPr>
            <a:r>
              <a:rPr lang="nb-NO"/>
              <a:t>Kontroll av testlogg mot exit </a:t>
            </a:r>
            <a:r>
              <a:rPr lang="nb-NO" err="1"/>
              <a:t>criteria</a:t>
            </a:r>
            <a:r>
              <a:rPr lang="nb-NO"/>
              <a:t> definert i testplan</a:t>
            </a:r>
          </a:p>
          <a:p>
            <a:pPr lvl="1">
              <a:buFont typeface="Arial" panose="020B0604020202020204" pitchFamily="34" charset="0"/>
              <a:buChar char="•"/>
            </a:pPr>
            <a:r>
              <a:rPr lang="nb-NO"/>
              <a:t>Er testingen ferdig?</a:t>
            </a:r>
          </a:p>
          <a:p>
            <a:pPr lvl="1">
              <a:buFont typeface="Arial" panose="020B0604020202020204" pitchFamily="34" charset="0"/>
              <a:buChar char="•"/>
            </a:pPr>
            <a:r>
              <a:rPr lang="nb-NO"/>
              <a:t>Utarbeidelse av rapport</a:t>
            </a:r>
          </a:p>
          <a:p>
            <a:r>
              <a:rPr lang="nb-NO"/>
              <a:t>Avslutningsaktiviteter – </a:t>
            </a:r>
            <a:r>
              <a:rPr lang="nb-NO" i="1"/>
              <a:t>test </a:t>
            </a:r>
            <a:r>
              <a:rPr lang="nb-NO" i="1" err="1"/>
              <a:t>closure</a:t>
            </a:r>
            <a:r>
              <a:rPr lang="nb-NO" i="1"/>
              <a:t> </a:t>
            </a:r>
            <a:r>
              <a:rPr lang="nb-NO" i="1" err="1"/>
              <a:t>activities</a:t>
            </a:r>
            <a:endParaRPr lang="nb-NO" i="1"/>
          </a:p>
          <a:p>
            <a:pPr lvl="1"/>
            <a:r>
              <a:rPr lang="nb-NO"/>
              <a:t>Gjøres ved prosjektmilepæler osv.</a:t>
            </a:r>
          </a:p>
          <a:p>
            <a:pPr lvl="1"/>
            <a:r>
              <a:rPr lang="nb-NO"/>
              <a:t>Lukking av hendelsesrapporter/opprettelse endringsrapporter</a:t>
            </a:r>
          </a:p>
          <a:p>
            <a:pPr lvl="1"/>
            <a:r>
              <a:rPr lang="nb-NO" err="1"/>
              <a:t>Handover</a:t>
            </a:r>
            <a:r>
              <a:rPr lang="nb-NO"/>
              <a:t> av </a:t>
            </a:r>
            <a:r>
              <a:rPr lang="nb-NO" err="1"/>
              <a:t>testware</a:t>
            </a:r>
            <a:r>
              <a:rPr lang="nb-NO"/>
              <a:t> til mottagelsesorganisasjon</a:t>
            </a:r>
          </a:p>
          <a:p>
            <a:pPr lvl="1"/>
            <a:r>
              <a:rPr lang="nb-NO"/>
              <a:t>Dokumentasjon på godkjennelse/underkjennelse</a:t>
            </a:r>
          </a:p>
        </p:txBody>
      </p:sp>
      <p:sp>
        <p:nvSpPr>
          <p:cNvPr id="5" name="Slide Number Placeholder 4"/>
          <p:cNvSpPr>
            <a:spLocks noGrp="1"/>
          </p:cNvSpPr>
          <p:nvPr>
            <p:ph type="sldNum" sz="quarter" idx="4"/>
          </p:nvPr>
        </p:nvSpPr>
        <p:spPr/>
        <p:txBody>
          <a:bodyPr/>
          <a:lstStyle/>
          <a:p>
            <a:fld id="{5279AF0B-2D84-CD41-8CAF-017061CB9833}" type="slidenum">
              <a:rPr lang="nb-NO" smtClean="0"/>
              <a:pPr/>
              <a:t>30</a:t>
            </a:fld>
            <a:endParaRPr lang="nb-NO"/>
          </a:p>
        </p:txBody>
      </p:sp>
      <p:pic>
        <p:nvPicPr>
          <p:cNvPr id="6" name="Bilde 6"/>
          <p:cNvPicPr>
            <a:picLocks noChangeAspect="1"/>
          </p:cNvPicPr>
          <p:nvPr/>
        </p:nvPicPr>
        <p:blipFill>
          <a:blip r:embed="rId3"/>
          <a:stretch>
            <a:fillRect/>
          </a:stretch>
        </p:blipFill>
        <p:spPr>
          <a:xfrm>
            <a:off x="6461722" y="3933056"/>
            <a:ext cx="2466255" cy="1541409"/>
          </a:xfrm>
          <a:prstGeom prst="rect">
            <a:avLst/>
          </a:prstGeom>
        </p:spPr>
      </p:pic>
      <p:pic>
        <p:nvPicPr>
          <p:cNvPr id="7" name="Bilde 6"/>
          <p:cNvPicPr>
            <a:picLocks noChangeAspect="1"/>
          </p:cNvPicPr>
          <p:nvPr/>
        </p:nvPicPr>
        <p:blipFill>
          <a:blip r:embed="rId4"/>
          <a:stretch>
            <a:fillRect/>
          </a:stretch>
        </p:blipFill>
        <p:spPr>
          <a:xfrm>
            <a:off x="6461722" y="1412776"/>
            <a:ext cx="2493903" cy="1971229"/>
          </a:xfrm>
          <a:prstGeom prst="rect">
            <a:avLst/>
          </a:prstGeom>
        </p:spPr>
      </p:pic>
    </p:spTree>
    <p:extLst>
      <p:ext uri="{BB962C8B-B14F-4D97-AF65-F5344CB8AC3E}">
        <p14:creationId xmlns:p14="http://schemas.microsoft.com/office/powerpoint/2010/main" val="3760132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8" end="8"/>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Oppgave: match stegene i testprosessen med aktivitetene</a:t>
            </a:r>
          </a:p>
        </p:txBody>
      </p:sp>
      <p:sp>
        <p:nvSpPr>
          <p:cNvPr id="3" name="Content Placeholder 2"/>
          <p:cNvSpPr>
            <a:spLocks noGrp="1"/>
          </p:cNvSpPr>
          <p:nvPr>
            <p:ph sz="quarter" idx="13"/>
          </p:nvPr>
        </p:nvSpPr>
        <p:spPr/>
        <p:txBody>
          <a:bodyPr>
            <a:normAutofit fontScale="77500" lnSpcReduction="20000"/>
          </a:bodyPr>
          <a:lstStyle/>
          <a:p>
            <a:pPr marL="457200" indent="-457200">
              <a:buFont typeface="+mj-lt"/>
              <a:buAutoNum type="arabicPeriod"/>
            </a:pPr>
            <a:r>
              <a:rPr lang="nb-NO"/>
              <a:t>Test planning and </a:t>
            </a:r>
            <a:r>
              <a:rPr lang="nb-NO" err="1"/>
              <a:t>control</a:t>
            </a:r>
            <a:endParaRPr lang="nb-NO"/>
          </a:p>
          <a:p>
            <a:pPr marL="457200" indent="-457200">
              <a:buFont typeface="+mj-lt"/>
              <a:buAutoNum type="arabicPeriod"/>
            </a:pPr>
            <a:r>
              <a:rPr lang="nb-NO"/>
              <a:t>Test </a:t>
            </a:r>
            <a:r>
              <a:rPr lang="nb-NO" err="1"/>
              <a:t>analysis</a:t>
            </a:r>
            <a:r>
              <a:rPr lang="nb-NO"/>
              <a:t> and design</a:t>
            </a:r>
          </a:p>
          <a:p>
            <a:pPr marL="457200" indent="-457200">
              <a:buFont typeface="+mj-lt"/>
              <a:buAutoNum type="arabicPeriod"/>
            </a:pPr>
            <a:r>
              <a:rPr lang="nb-NO"/>
              <a:t>Test </a:t>
            </a:r>
            <a:r>
              <a:rPr lang="nb-NO" err="1"/>
              <a:t>implementation</a:t>
            </a:r>
            <a:r>
              <a:rPr lang="nb-NO"/>
              <a:t> and </a:t>
            </a:r>
            <a:r>
              <a:rPr lang="nb-NO" err="1"/>
              <a:t>execution</a:t>
            </a:r>
            <a:endParaRPr lang="nb-NO"/>
          </a:p>
          <a:p>
            <a:pPr marL="457200" indent="-457200">
              <a:buFont typeface="+mj-lt"/>
              <a:buAutoNum type="arabicPeriod"/>
            </a:pPr>
            <a:r>
              <a:rPr lang="nb-NO" err="1"/>
              <a:t>Evaluating</a:t>
            </a:r>
            <a:r>
              <a:rPr lang="nb-NO"/>
              <a:t> exit </a:t>
            </a:r>
            <a:r>
              <a:rPr lang="nb-NO" err="1"/>
              <a:t>criteria</a:t>
            </a:r>
            <a:r>
              <a:rPr lang="nb-NO"/>
              <a:t> and </a:t>
            </a:r>
            <a:r>
              <a:rPr lang="nb-NO" err="1"/>
              <a:t>reporting</a:t>
            </a:r>
            <a:endParaRPr lang="nb-NO"/>
          </a:p>
          <a:p>
            <a:pPr marL="457200" indent="-457200">
              <a:buFont typeface="+mj-lt"/>
              <a:buAutoNum type="arabicPeriod"/>
            </a:pPr>
            <a:r>
              <a:rPr lang="nb-NO"/>
              <a:t>Test </a:t>
            </a:r>
            <a:r>
              <a:rPr lang="nb-NO" err="1"/>
              <a:t>closure</a:t>
            </a:r>
            <a:endParaRPr lang="nb-NO"/>
          </a:p>
          <a:p>
            <a:pPr marL="0" indent="0">
              <a:buNone/>
            </a:pPr>
            <a:endParaRPr lang="nb-NO"/>
          </a:p>
          <a:p>
            <a:pPr marL="457200" indent="-457200">
              <a:buFont typeface="+mj-lt"/>
              <a:buAutoNum type="alphaLcParenR"/>
            </a:pPr>
            <a:r>
              <a:rPr lang="nb-NO" i="1" err="1"/>
              <a:t>Check</a:t>
            </a:r>
            <a:r>
              <a:rPr lang="nb-NO" i="1"/>
              <a:t> test logs </a:t>
            </a:r>
            <a:r>
              <a:rPr lang="nb-NO" i="1" err="1"/>
              <a:t>against</a:t>
            </a:r>
            <a:r>
              <a:rPr lang="nb-NO" i="1"/>
              <a:t> </a:t>
            </a:r>
            <a:r>
              <a:rPr lang="nb-NO" i="1" err="1"/>
              <a:t>planned</a:t>
            </a:r>
            <a:r>
              <a:rPr lang="nb-NO" i="1"/>
              <a:t> </a:t>
            </a:r>
            <a:r>
              <a:rPr lang="nb-NO" i="1" err="1"/>
              <a:t>criteria</a:t>
            </a:r>
            <a:r>
              <a:rPr lang="nb-NO" i="1"/>
              <a:t>, </a:t>
            </a:r>
            <a:r>
              <a:rPr lang="nb-NO" i="1" err="1"/>
              <a:t>assess</a:t>
            </a:r>
            <a:r>
              <a:rPr lang="nb-NO" i="1"/>
              <a:t> </a:t>
            </a:r>
            <a:r>
              <a:rPr lang="nb-NO" i="1" err="1"/>
              <a:t>whether</a:t>
            </a:r>
            <a:r>
              <a:rPr lang="nb-NO" i="1"/>
              <a:t> more tests </a:t>
            </a:r>
            <a:r>
              <a:rPr lang="nb-NO" i="1" err="1"/>
              <a:t>are</a:t>
            </a:r>
            <a:r>
              <a:rPr lang="nb-NO" i="1"/>
              <a:t> </a:t>
            </a:r>
            <a:r>
              <a:rPr lang="nb-NO" i="1" err="1"/>
              <a:t>needed</a:t>
            </a:r>
            <a:endParaRPr lang="nb-NO" i="1"/>
          </a:p>
          <a:p>
            <a:pPr marL="457200" indent="-457200">
              <a:buFont typeface="+mj-lt"/>
              <a:buAutoNum type="alphaLcParenR"/>
            </a:pPr>
            <a:r>
              <a:rPr lang="nb-NO" i="1" err="1"/>
              <a:t>Verify</a:t>
            </a:r>
            <a:r>
              <a:rPr lang="nb-NO" i="1"/>
              <a:t> test </a:t>
            </a:r>
            <a:r>
              <a:rPr lang="nb-NO" i="1" err="1"/>
              <a:t>mission</a:t>
            </a:r>
            <a:r>
              <a:rPr lang="nb-NO" i="1"/>
              <a:t> and </a:t>
            </a:r>
            <a:r>
              <a:rPr lang="nb-NO" i="1" err="1"/>
              <a:t>objectives</a:t>
            </a:r>
            <a:r>
              <a:rPr lang="nb-NO" i="1"/>
              <a:t>, </a:t>
            </a:r>
            <a:r>
              <a:rPr lang="nb-NO" i="1" err="1"/>
              <a:t>specifiy</a:t>
            </a:r>
            <a:r>
              <a:rPr lang="nb-NO" i="1"/>
              <a:t> test </a:t>
            </a:r>
            <a:r>
              <a:rPr lang="nb-NO" i="1" err="1"/>
              <a:t>acitivities</a:t>
            </a:r>
            <a:r>
              <a:rPr lang="nb-NO" i="1"/>
              <a:t>, </a:t>
            </a:r>
            <a:r>
              <a:rPr lang="nb-NO" i="1" err="1"/>
              <a:t>compare</a:t>
            </a:r>
            <a:r>
              <a:rPr lang="nb-NO" i="1"/>
              <a:t> progress to plan</a:t>
            </a:r>
          </a:p>
          <a:p>
            <a:pPr marL="457200" indent="-457200">
              <a:buFont typeface="+mj-lt"/>
              <a:buAutoNum type="alphaLcParenR"/>
            </a:pPr>
            <a:r>
              <a:rPr lang="nb-NO" i="1" err="1"/>
              <a:t>Review</a:t>
            </a:r>
            <a:r>
              <a:rPr lang="nb-NO" i="1"/>
              <a:t> test basis, </a:t>
            </a:r>
            <a:r>
              <a:rPr lang="nb-NO" i="1" err="1"/>
              <a:t>transform</a:t>
            </a:r>
            <a:r>
              <a:rPr lang="nb-NO" i="1"/>
              <a:t> </a:t>
            </a:r>
            <a:r>
              <a:rPr lang="nb-NO" i="1" err="1"/>
              <a:t>requirements</a:t>
            </a:r>
            <a:r>
              <a:rPr lang="nb-NO" i="1"/>
              <a:t> </a:t>
            </a:r>
            <a:r>
              <a:rPr lang="nb-NO" i="1" err="1"/>
              <a:t>into</a:t>
            </a:r>
            <a:r>
              <a:rPr lang="nb-NO" i="1"/>
              <a:t> test </a:t>
            </a:r>
            <a:r>
              <a:rPr lang="nb-NO" i="1" err="1"/>
              <a:t>conditions</a:t>
            </a:r>
            <a:r>
              <a:rPr lang="nb-NO" i="1"/>
              <a:t> and test cases</a:t>
            </a:r>
          </a:p>
          <a:p>
            <a:pPr marL="457200" indent="-457200">
              <a:buFont typeface="+mj-lt"/>
              <a:buAutoNum type="alphaLcParenR"/>
            </a:pPr>
            <a:r>
              <a:rPr lang="nb-NO" i="1" err="1"/>
              <a:t>Transform</a:t>
            </a:r>
            <a:r>
              <a:rPr lang="nb-NO" i="1"/>
              <a:t> test cases </a:t>
            </a:r>
            <a:r>
              <a:rPr lang="nb-NO" i="1" err="1"/>
              <a:t>into</a:t>
            </a:r>
            <a:r>
              <a:rPr lang="nb-NO" i="1"/>
              <a:t> test </a:t>
            </a:r>
            <a:r>
              <a:rPr lang="nb-NO" i="1" err="1"/>
              <a:t>procedures</a:t>
            </a:r>
            <a:r>
              <a:rPr lang="nb-NO" i="1"/>
              <a:t>, </a:t>
            </a:r>
            <a:r>
              <a:rPr lang="nb-NO" i="1" err="1"/>
              <a:t>create</a:t>
            </a:r>
            <a:r>
              <a:rPr lang="nb-NO" i="1"/>
              <a:t> </a:t>
            </a:r>
            <a:r>
              <a:rPr lang="nb-NO" i="1" err="1"/>
              <a:t>testware</a:t>
            </a:r>
            <a:r>
              <a:rPr lang="nb-NO" i="1"/>
              <a:t>, </a:t>
            </a:r>
            <a:r>
              <a:rPr lang="nb-NO" i="1" err="1"/>
              <a:t>set</a:t>
            </a:r>
            <a:r>
              <a:rPr lang="nb-NO" i="1"/>
              <a:t> up </a:t>
            </a:r>
            <a:r>
              <a:rPr lang="nb-NO" i="1" err="1"/>
              <a:t>environment</a:t>
            </a:r>
            <a:r>
              <a:rPr lang="nb-NO" i="1"/>
              <a:t>, run tests</a:t>
            </a:r>
          </a:p>
          <a:p>
            <a:pPr marL="457200" indent="-457200">
              <a:buFont typeface="+mj-lt"/>
              <a:buAutoNum type="alphaLcParenR"/>
            </a:pPr>
            <a:r>
              <a:rPr lang="nb-NO" i="1" err="1"/>
              <a:t>Check</a:t>
            </a:r>
            <a:r>
              <a:rPr lang="nb-NO" i="1"/>
              <a:t> </a:t>
            </a:r>
            <a:r>
              <a:rPr lang="nb-NO" i="1" err="1"/>
              <a:t>deliverables</a:t>
            </a:r>
            <a:r>
              <a:rPr lang="nb-NO" i="1"/>
              <a:t>, </a:t>
            </a:r>
            <a:r>
              <a:rPr lang="nb-NO" i="1" err="1"/>
              <a:t>archive</a:t>
            </a:r>
            <a:r>
              <a:rPr lang="nb-NO" i="1"/>
              <a:t> </a:t>
            </a:r>
            <a:r>
              <a:rPr lang="nb-NO" i="1" err="1"/>
              <a:t>testware</a:t>
            </a:r>
            <a:r>
              <a:rPr lang="nb-NO" i="1"/>
              <a:t>, analyse </a:t>
            </a:r>
            <a:r>
              <a:rPr lang="nb-NO" i="1" err="1"/>
              <a:t>lessons</a:t>
            </a:r>
            <a:r>
              <a:rPr lang="nb-NO" i="1"/>
              <a:t> </a:t>
            </a:r>
            <a:r>
              <a:rPr lang="nb-NO" i="1" err="1"/>
              <a:t>learned</a:t>
            </a:r>
            <a:r>
              <a:rPr lang="nb-NO" i="1"/>
              <a:t>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31</a:t>
            </a:fld>
            <a:endParaRPr lang="nb-NO"/>
          </a:p>
        </p:txBody>
      </p:sp>
    </p:spTree>
    <p:extLst>
      <p:ext uri="{BB962C8B-B14F-4D97-AF65-F5344CB8AC3E}">
        <p14:creationId xmlns:p14="http://schemas.microsoft.com/office/powerpoint/2010/main" val="13677017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Oppgave: match stegene i testprosessen med aktivitetene</a:t>
            </a:r>
          </a:p>
        </p:txBody>
      </p:sp>
      <p:sp>
        <p:nvSpPr>
          <p:cNvPr id="3" name="Content Placeholder 2"/>
          <p:cNvSpPr>
            <a:spLocks noGrp="1"/>
          </p:cNvSpPr>
          <p:nvPr>
            <p:ph sz="quarter" idx="13"/>
          </p:nvPr>
        </p:nvSpPr>
        <p:spPr/>
        <p:txBody>
          <a:bodyPr>
            <a:normAutofit fontScale="85000" lnSpcReduction="20000"/>
          </a:bodyPr>
          <a:lstStyle/>
          <a:p>
            <a:pPr marL="457200" indent="-457200">
              <a:buFont typeface="+mj-lt"/>
              <a:buAutoNum type="arabicPeriod"/>
            </a:pPr>
            <a:r>
              <a:rPr lang="nb-NO"/>
              <a:t>Test planning and </a:t>
            </a:r>
            <a:r>
              <a:rPr lang="nb-NO" err="1"/>
              <a:t>control</a:t>
            </a:r>
            <a:endParaRPr lang="nb-NO"/>
          </a:p>
          <a:p>
            <a:pPr marL="457200" indent="-457200">
              <a:buFont typeface="+mj-lt"/>
              <a:buAutoNum type="arabicPeriod"/>
            </a:pPr>
            <a:r>
              <a:rPr lang="nb-NO"/>
              <a:t>Test </a:t>
            </a:r>
            <a:r>
              <a:rPr lang="nb-NO" err="1"/>
              <a:t>analysis</a:t>
            </a:r>
            <a:r>
              <a:rPr lang="nb-NO"/>
              <a:t> and design</a:t>
            </a:r>
          </a:p>
          <a:p>
            <a:pPr marL="457200" indent="-457200">
              <a:buFont typeface="+mj-lt"/>
              <a:buAutoNum type="arabicPeriod"/>
            </a:pPr>
            <a:r>
              <a:rPr lang="nb-NO"/>
              <a:t>Test </a:t>
            </a:r>
            <a:r>
              <a:rPr lang="nb-NO" err="1"/>
              <a:t>implementation</a:t>
            </a:r>
            <a:r>
              <a:rPr lang="nb-NO"/>
              <a:t> and </a:t>
            </a:r>
            <a:r>
              <a:rPr lang="nb-NO" err="1"/>
              <a:t>execution</a:t>
            </a:r>
            <a:endParaRPr lang="nb-NO"/>
          </a:p>
          <a:p>
            <a:pPr marL="457200" indent="-457200">
              <a:buFont typeface="+mj-lt"/>
              <a:buAutoNum type="arabicPeriod"/>
            </a:pPr>
            <a:r>
              <a:rPr lang="nb-NO" err="1"/>
              <a:t>Evaluating</a:t>
            </a:r>
            <a:r>
              <a:rPr lang="nb-NO"/>
              <a:t> exit </a:t>
            </a:r>
            <a:r>
              <a:rPr lang="nb-NO" err="1"/>
              <a:t>criteria</a:t>
            </a:r>
            <a:r>
              <a:rPr lang="nb-NO"/>
              <a:t> and </a:t>
            </a:r>
            <a:r>
              <a:rPr lang="nb-NO" err="1"/>
              <a:t>reporting</a:t>
            </a:r>
            <a:endParaRPr lang="nb-NO"/>
          </a:p>
          <a:p>
            <a:pPr marL="457200" indent="-457200">
              <a:buFont typeface="+mj-lt"/>
              <a:buAutoNum type="arabicPeriod"/>
            </a:pPr>
            <a:r>
              <a:rPr lang="nb-NO"/>
              <a:t>Test </a:t>
            </a:r>
            <a:r>
              <a:rPr lang="nb-NO" err="1"/>
              <a:t>closure</a:t>
            </a:r>
            <a:endParaRPr lang="nb-NO"/>
          </a:p>
          <a:p>
            <a:pPr marL="457200" indent="-457200">
              <a:buFont typeface="+mj-lt"/>
              <a:buAutoNum type="arabicPeriod"/>
            </a:pPr>
            <a:endParaRPr lang="nb-NO"/>
          </a:p>
          <a:p>
            <a:pPr marL="457200" indent="-457200">
              <a:buFont typeface="+mj-lt"/>
              <a:buAutoNum type="alphaLcParenR"/>
            </a:pPr>
            <a:r>
              <a:rPr lang="nb-NO" i="1" err="1"/>
              <a:t>Assess</a:t>
            </a:r>
            <a:r>
              <a:rPr lang="nb-NO" i="1"/>
              <a:t> </a:t>
            </a:r>
            <a:r>
              <a:rPr lang="nb-NO" i="1" err="1"/>
              <a:t>whether</a:t>
            </a:r>
            <a:r>
              <a:rPr lang="nb-NO" i="1"/>
              <a:t> more tests </a:t>
            </a:r>
            <a:r>
              <a:rPr lang="nb-NO" i="1" err="1"/>
              <a:t>are</a:t>
            </a:r>
            <a:r>
              <a:rPr lang="nb-NO" i="1"/>
              <a:t> </a:t>
            </a:r>
            <a:r>
              <a:rPr lang="nb-NO" i="1" err="1"/>
              <a:t>needed</a:t>
            </a:r>
            <a:endParaRPr lang="nb-NO" i="1"/>
          </a:p>
          <a:p>
            <a:pPr marL="457200" indent="-457200">
              <a:buFont typeface="+mj-lt"/>
              <a:buAutoNum type="alphaLcParenR"/>
            </a:pPr>
            <a:r>
              <a:rPr lang="nb-NO" i="1" err="1"/>
              <a:t>Decide</a:t>
            </a:r>
            <a:r>
              <a:rPr lang="nb-NO" i="1"/>
              <a:t> </a:t>
            </a:r>
            <a:r>
              <a:rPr lang="nb-NO" i="1" err="1"/>
              <a:t>what</a:t>
            </a:r>
            <a:r>
              <a:rPr lang="nb-NO" i="1"/>
              <a:t> </a:t>
            </a:r>
            <a:r>
              <a:rPr lang="nb-NO" i="1" err="1"/>
              <a:t>metrics</a:t>
            </a:r>
            <a:r>
              <a:rPr lang="nb-NO" i="1"/>
              <a:t> to monitor</a:t>
            </a:r>
          </a:p>
          <a:p>
            <a:pPr marL="457200" indent="-457200">
              <a:buFont typeface="+mj-lt"/>
              <a:buAutoNum type="alphaLcParenR"/>
            </a:pPr>
            <a:r>
              <a:rPr lang="nb-NO" i="1" err="1"/>
              <a:t>Create</a:t>
            </a:r>
            <a:r>
              <a:rPr lang="nb-NO" i="1"/>
              <a:t> test inputs and </a:t>
            </a:r>
            <a:r>
              <a:rPr lang="nb-NO" i="1" err="1"/>
              <a:t>expected</a:t>
            </a:r>
            <a:r>
              <a:rPr lang="nb-NO" i="1"/>
              <a:t> </a:t>
            </a:r>
            <a:r>
              <a:rPr lang="nb-NO" i="1" err="1"/>
              <a:t>results</a:t>
            </a:r>
            <a:endParaRPr lang="nb-NO" i="1"/>
          </a:p>
          <a:p>
            <a:pPr marL="457200" indent="-457200">
              <a:buFont typeface="+mj-lt"/>
              <a:buAutoNum type="alphaLcParenR"/>
            </a:pPr>
            <a:r>
              <a:rPr lang="nb-NO" i="1" err="1"/>
              <a:t>Handover</a:t>
            </a:r>
            <a:r>
              <a:rPr lang="nb-NO" i="1"/>
              <a:t> </a:t>
            </a:r>
            <a:r>
              <a:rPr lang="nb-NO" i="1" err="1"/>
              <a:t>of</a:t>
            </a:r>
            <a:r>
              <a:rPr lang="nb-NO" i="1"/>
              <a:t> </a:t>
            </a:r>
            <a:r>
              <a:rPr lang="nb-NO" i="1" err="1"/>
              <a:t>testware</a:t>
            </a:r>
            <a:r>
              <a:rPr lang="nb-NO" i="1"/>
              <a:t> to </a:t>
            </a:r>
            <a:r>
              <a:rPr lang="nb-NO" i="1" err="1"/>
              <a:t>maintenance</a:t>
            </a:r>
            <a:endParaRPr lang="nb-NO" i="1"/>
          </a:p>
          <a:p>
            <a:pPr marL="457200" indent="-457200">
              <a:buFont typeface="+mj-lt"/>
              <a:buAutoNum type="alphaLcParenR"/>
            </a:pPr>
            <a:r>
              <a:rPr lang="nb-NO" i="1"/>
              <a:t>Set up </a:t>
            </a:r>
            <a:r>
              <a:rPr lang="nb-NO" i="1" err="1"/>
              <a:t>the</a:t>
            </a:r>
            <a:r>
              <a:rPr lang="nb-NO" i="1"/>
              <a:t> test </a:t>
            </a:r>
            <a:r>
              <a:rPr lang="nb-NO" i="1" err="1"/>
              <a:t>environment</a:t>
            </a:r>
            <a:r>
              <a:rPr lang="nb-NO" i="1"/>
              <a:t>, </a:t>
            </a:r>
            <a:r>
              <a:rPr lang="nb-NO" i="1" err="1"/>
              <a:t>compare</a:t>
            </a:r>
            <a:r>
              <a:rPr lang="nb-NO" i="1"/>
              <a:t> </a:t>
            </a:r>
            <a:r>
              <a:rPr lang="nb-NO" i="1" err="1"/>
              <a:t>actual</a:t>
            </a:r>
            <a:r>
              <a:rPr lang="nb-NO" i="1"/>
              <a:t> </a:t>
            </a:r>
            <a:r>
              <a:rPr lang="nb-NO" i="1" err="1"/>
              <a:t>with</a:t>
            </a:r>
            <a:r>
              <a:rPr lang="nb-NO" i="1"/>
              <a:t> </a:t>
            </a:r>
            <a:r>
              <a:rPr lang="nb-NO" i="1" err="1"/>
              <a:t>expected</a:t>
            </a:r>
            <a:r>
              <a:rPr lang="nb-NO" i="1"/>
              <a:t> </a:t>
            </a:r>
            <a:r>
              <a:rPr lang="nb-NO" i="1" err="1"/>
              <a:t>results</a:t>
            </a:r>
            <a:endParaRPr lang="nb-NO" i="1"/>
          </a:p>
          <a:p>
            <a:pPr marL="457200" indent="-457200">
              <a:buFont typeface="+mj-lt"/>
              <a:buAutoNum type="arabicPeriod"/>
            </a:pPr>
            <a:endParaRPr lang="nb-NO" i="1"/>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32</a:t>
            </a:fld>
            <a:endParaRPr lang="nb-NO"/>
          </a:p>
        </p:txBody>
      </p:sp>
    </p:spTree>
    <p:extLst>
      <p:ext uri="{BB962C8B-B14F-4D97-AF65-F5344CB8AC3E}">
        <p14:creationId xmlns:p14="http://schemas.microsoft.com/office/powerpoint/2010/main" val="4190998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nb-NO"/>
              <a:t>Testplanlegging og teststyring (planning and </a:t>
            </a:r>
            <a:r>
              <a:rPr lang="nb-NO" err="1"/>
              <a:t>control</a:t>
            </a:r>
            <a:r>
              <a:rPr lang="nb-NO"/>
              <a:t>) </a:t>
            </a:r>
            <a:br>
              <a:rPr lang="nb-NO"/>
            </a:br>
            <a:endParaRPr lang="nb-NO"/>
          </a:p>
        </p:txBody>
      </p:sp>
      <p:sp>
        <p:nvSpPr>
          <p:cNvPr id="3" name="Content Placeholder 2"/>
          <p:cNvSpPr>
            <a:spLocks noGrp="1"/>
          </p:cNvSpPr>
          <p:nvPr>
            <p:ph sz="quarter" idx="13"/>
          </p:nvPr>
        </p:nvSpPr>
        <p:spPr>
          <a:xfrm>
            <a:off x="515938" y="1484313"/>
            <a:ext cx="5568230" cy="4681537"/>
          </a:xfrm>
        </p:spPr>
        <p:txBody>
          <a:bodyPr>
            <a:normAutofit lnSpcReduction="10000"/>
          </a:bodyPr>
          <a:lstStyle/>
          <a:p>
            <a:r>
              <a:rPr lang="nb-NO"/>
              <a:t>Testplanlegging er den aktiviteten som består av å definere testens formål og spesifisere testaktivitetene for å oppfylle formål og oppdrag. </a:t>
            </a:r>
          </a:p>
          <a:p>
            <a:r>
              <a:rPr lang="nb-NO"/>
              <a:t>Teststyring er den kontinuerlige sammenligningen av virkelig fremdrift </a:t>
            </a:r>
            <a:r>
              <a:rPr lang="nb-NO" err="1"/>
              <a:t>ift</a:t>
            </a:r>
            <a:r>
              <a:rPr lang="nb-NO"/>
              <a:t>. planen, samt rapportering av status og avvik </a:t>
            </a:r>
            <a:r>
              <a:rPr lang="nb-NO" err="1"/>
              <a:t>ift</a:t>
            </a:r>
            <a:r>
              <a:rPr lang="nb-NO"/>
              <a:t>. planen. Det innebærer også å gjennomføre tiltak for å oppfylle prosjektets oppdrag og formål. For å kunne styre testingen, bør hele testaktivitetene overvåkes nøye gjennom hele prosjektet. Testplanlegging tar med i betraktning tilbakemelding fra overvåkings- og styringsaktiviteter. </a:t>
            </a:r>
          </a:p>
          <a:p>
            <a:r>
              <a:rPr lang="nb-NO"/>
              <a:t>Testplanleggings- og styringsaktiviteter er nærmere definert i kapittel 5 i ISTQB- pensum.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33</a:t>
            </a:fld>
            <a:endParaRPr lang="nb-NO"/>
          </a:p>
        </p:txBody>
      </p:sp>
      <p:pic>
        <p:nvPicPr>
          <p:cNvPr id="6" name="Plassholder for innhold 7"/>
          <p:cNvPicPr>
            <a:picLocks noChangeAspect="1"/>
          </p:cNvPicPr>
          <p:nvPr/>
        </p:nvPicPr>
        <p:blipFill>
          <a:blip r:embed="rId2"/>
          <a:stretch>
            <a:fillRect/>
          </a:stretch>
        </p:blipFill>
        <p:spPr>
          <a:xfrm>
            <a:off x="6109380" y="1916832"/>
            <a:ext cx="2732434" cy="2792487"/>
          </a:xfrm>
          <a:prstGeom prst="rect">
            <a:avLst/>
          </a:prstGeom>
        </p:spPr>
      </p:pic>
    </p:spTree>
    <p:extLst>
      <p:ext uri="{BB962C8B-B14F-4D97-AF65-F5344CB8AC3E}">
        <p14:creationId xmlns:p14="http://schemas.microsoft.com/office/powerpoint/2010/main" val="356854047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nb-NO"/>
              <a:t>Testplanlegging og teststyring (planning and </a:t>
            </a:r>
            <a:r>
              <a:rPr lang="nb-NO" err="1"/>
              <a:t>control</a:t>
            </a:r>
            <a:r>
              <a:rPr lang="nb-NO"/>
              <a:t>) </a:t>
            </a:r>
            <a:br>
              <a:rPr lang="nb-NO"/>
            </a:br>
            <a:endParaRPr lang="nb-NO"/>
          </a:p>
        </p:txBody>
      </p:sp>
      <p:sp>
        <p:nvSpPr>
          <p:cNvPr id="3" name="Content Placeholder 2"/>
          <p:cNvSpPr>
            <a:spLocks noGrp="1"/>
          </p:cNvSpPr>
          <p:nvPr>
            <p:ph sz="quarter" idx="13"/>
          </p:nvPr>
        </p:nvSpPr>
        <p:spPr>
          <a:xfrm>
            <a:off x="515938" y="1484313"/>
            <a:ext cx="5568230" cy="4681537"/>
          </a:xfrm>
        </p:spPr>
        <p:txBody>
          <a:bodyPr>
            <a:normAutofit lnSpcReduction="10000"/>
          </a:bodyPr>
          <a:lstStyle/>
          <a:p>
            <a:r>
              <a:rPr lang="nb-NO"/>
              <a:t>Testplanlegging er den aktiviteten som består av å definere testens formål og spesifisere testaktivitetene for å oppfylle formål og oppdrag. </a:t>
            </a:r>
          </a:p>
          <a:p>
            <a:r>
              <a:rPr lang="nb-NO"/>
              <a:t>Teststyring er den kontinuerlige sammenligningen av virkelig fremdrift </a:t>
            </a:r>
            <a:r>
              <a:rPr lang="nb-NO" err="1"/>
              <a:t>ift</a:t>
            </a:r>
            <a:r>
              <a:rPr lang="nb-NO"/>
              <a:t>. planen, samt rapportering av status og avvik </a:t>
            </a:r>
            <a:r>
              <a:rPr lang="nb-NO" err="1"/>
              <a:t>ift</a:t>
            </a:r>
            <a:r>
              <a:rPr lang="nb-NO"/>
              <a:t>. planen. Det innebærer også å gjennomføre tiltak for å oppfylle prosjektets oppdrag og formål. For å kunne styre testingen, bør hele testaktivitetene overvåkes nøye gjennom hele prosjektet. Testplanlegging tar med i betraktning tilbakemelding fra overvåkings- og styringsaktiviteter. </a:t>
            </a:r>
          </a:p>
          <a:p>
            <a:r>
              <a:rPr lang="nb-NO"/>
              <a:t>Testplanleggings- og styringsaktiviteter er nærmere definert i kapittel 5 i ISTQB- pensum.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34</a:t>
            </a:fld>
            <a:endParaRPr lang="nb-NO"/>
          </a:p>
        </p:txBody>
      </p:sp>
      <p:pic>
        <p:nvPicPr>
          <p:cNvPr id="6" name="Plassholder for innhold 7"/>
          <p:cNvPicPr>
            <a:picLocks noChangeAspect="1"/>
          </p:cNvPicPr>
          <p:nvPr/>
        </p:nvPicPr>
        <p:blipFill>
          <a:blip r:embed="rId2"/>
          <a:stretch>
            <a:fillRect/>
          </a:stretch>
        </p:blipFill>
        <p:spPr>
          <a:xfrm>
            <a:off x="6109380" y="1916832"/>
            <a:ext cx="2732434" cy="2792487"/>
          </a:xfrm>
          <a:prstGeom prst="rect">
            <a:avLst/>
          </a:prstGeom>
        </p:spPr>
      </p:pic>
    </p:spTree>
    <p:extLst>
      <p:ext uri="{BB962C8B-B14F-4D97-AF65-F5344CB8AC3E}">
        <p14:creationId xmlns:p14="http://schemas.microsoft.com/office/powerpoint/2010/main" val="87012396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1"/>
            <a:r>
              <a:rPr lang="nb-NO"/>
              <a:t>Testplanlegging og teststyring (planning and </a:t>
            </a:r>
            <a:r>
              <a:rPr lang="nb-NO" err="1"/>
              <a:t>control</a:t>
            </a:r>
            <a:r>
              <a:rPr lang="nb-NO"/>
              <a:t>) </a:t>
            </a:r>
            <a:br>
              <a:rPr lang="nb-NO"/>
            </a:br>
            <a:endParaRPr lang="nb-NO"/>
          </a:p>
        </p:txBody>
      </p:sp>
      <p:sp>
        <p:nvSpPr>
          <p:cNvPr id="3" name="Content Placeholder 2"/>
          <p:cNvSpPr>
            <a:spLocks noGrp="1"/>
          </p:cNvSpPr>
          <p:nvPr>
            <p:ph sz="quarter" idx="13"/>
          </p:nvPr>
        </p:nvSpPr>
        <p:spPr>
          <a:xfrm>
            <a:off x="515938" y="1484313"/>
            <a:ext cx="5568230" cy="4681537"/>
          </a:xfrm>
        </p:spPr>
        <p:txBody>
          <a:bodyPr>
            <a:normAutofit lnSpcReduction="10000"/>
          </a:bodyPr>
          <a:lstStyle/>
          <a:p>
            <a:r>
              <a:rPr lang="nb-NO"/>
              <a:t>Testplanlegging er den aktiviteten som består av å definere testens formål og spesifisere testaktivitetene for å oppfylle formål og oppdrag. </a:t>
            </a:r>
          </a:p>
          <a:p>
            <a:r>
              <a:rPr lang="nb-NO"/>
              <a:t>Teststyring er den kontinuerlige sammenligningen av virkelig fremdrift </a:t>
            </a:r>
            <a:r>
              <a:rPr lang="nb-NO" err="1"/>
              <a:t>ift</a:t>
            </a:r>
            <a:r>
              <a:rPr lang="nb-NO"/>
              <a:t>. planen, samt rapportering av status og avvik </a:t>
            </a:r>
            <a:r>
              <a:rPr lang="nb-NO" err="1"/>
              <a:t>ift</a:t>
            </a:r>
            <a:r>
              <a:rPr lang="nb-NO"/>
              <a:t>. planen. Det innebærer også å gjennomføre tiltak for å oppfylle prosjektets oppdrag og formål. For å kunne styre testingen, bør hele testaktivitetene overvåkes nøye gjennom hele prosjektet. Testplanlegging tar med i betraktning tilbakemelding fra overvåkings- og styringsaktiviteter. </a:t>
            </a:r>
          </a:p>
          <a:p>
            <a:r>
              <a:rPr lang="nb-NO"/>
              <a:t>Testplanleggings- og styringsaktiviteter er nærmere definert i kapittel 5 i ISTQB- pensum.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35</a:t>
            </a:fld>
            <a:endParaRPr lang="nb-NO"/>
          </a:p>
        </p:txBody>
      </p:sp>
      <p:pic>
        <p:nvPicPr>
          <p:cNvPr id="6" name="Plassholder for innhold 7"/>
          <p:cNvPicPr>
            <a:picLocks noChangeAspect="1"/>
          </p:cNvPicPr>
          <p:nvPr/>
        </p:nvPicPr>
        <p:blipFill>
          <a:blip r:embed="rId2"/>
          <a:stretch>
            <a:fillRect/>
          </a:stretch>
        </p:blipFill>
        <p:spPr>
          <a:xfrm>
            <a:off x="6109380" y="1916832"/>
            <a:ext cx="2732434" cy="2792487"/>
          </a:xfrm>
          <a:prstGeom prst="rect">
            <a:avLst/>
          </a:prstGeom>
        </p:spPr>
      </p:pic>
    </p:spTree>
    <p:extLst>
      <p:ext uri="{BB962C8B-B14F-4D97-AF65-F5344CB8AC3E}">
        <p14:creationId xmlns:p14="http://schemas.microsoft.com/office/powerpoint/2010/main" val="162949828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err="1"/>
              <a:t>Testanalyse</a:t>
            </a:r>
            <a:r>
              <a:rPr lang="nb-NO"/>
              <a:t> og –design (</a:t>
            </a:r>
            <a:r>
              <a:rPr lang="nb-NO" err="1"/>
              <a:t>analysis</a:t>
            </a:r>
            <a:r>
              <a:rPr lang="nb-NO"/>
              <a:t> and design)</a:t>
            </a:r>
            <a:br>
              <a:rPr lang="nb-NO"/>
            </a:br>
            <a:endParaRPr lang="nb-NO"/>
          </a:p>
        </p:txBody>
      </p:sp>
      <p:sp>
        <p:nvSpPr>
          <p:cNvPr id="3" name="Content Placeholder 2"/>
          <p:cNvSpPr>
            <a:spLocks noGrp="1"/>
          </p:cNvSpPr>
          <p:nvPr>
            <p:ph sz="quarter" idx="13"/>
          </p:nvPr>
        </p:nvSpPr>
        <p:spPr>
          <a:xfrm>
            <a:off x="515938" y="1484313"/>
            <a:ext cx="4344094" cy="4825280"/>
          </a:xfrm>
        </p:spPr>
        <p:txBody>
          <a:bodyPr>
            <a:normAutofit fontScale="70000" lnSpcReduction="20000"/>
          </a:bodyPr>
          <a:lstStyle/>
          <a:p>
            <a:pPr marL="0" indent="0">
              <a:buNone/>
            </a:pPr>
            <a:r>
              <a:rPr lang="nb-NO" err="1"/>
              <a:t>Testanalyse</a:t>
            </a:r>
            <a:r>
              <a:rPr lang="nb-NO"/>
              <a:t> og -design er der de generelle testformålene blir omformet til konkrete testbetingelser og testtilfelle.  Aktiviteten har følgende hovedoppgaver: </a:t>
            </a:r>
          </a:p>
          <a:p>
            <a:r>
              <a:rPr lang="nb-NO"/>
              <a:t>Granskning av testgrunnlaget (slik som krav, kritikalitetsnivå (risikonivå), rapporter fra risikoanalyse, arkitektur, design, grensesnittspesifikasjoner). </a:t>
            </a:r>
          </a:p>
          <a:p>
            <a:r>
              <a:rPr lang="nb-NO"/>
              <a:t>Evaluering av testbarheten av testgrunnlaget og testobjektene. </a:t>
            </a:r>
          </a:p>
          <a:p>
            <a:r>
              <a:rPr lang="nb-NO"/>
              <a:t>Identifisering og prioritering av testbetingelsene basert på en analyse av testobjektene, spesifikasjonen, atferd og struktur av programvaren. </a:t>
            </a:r>
          </a:p>
          <a:p>
            <a:r>
              <a:rPr lang="nb-NO"/>
              <a:t>Utarbeidelse og prioritering av høynivå testtilfelle. </a:t>
            </a:r>
          </a:p>
          <a:p>
            <a:r>
              <a:rPr lang="nb-NO"/>
              <a:t>Identifisering av nødvendige </a:t>
            </a:r>
            <a:r>
              <a:rPr lang="nb-NO" err="1"/>
              <a:t>testdata</a:t>
            </a:r>
            <a:r>
              <a:rPr lang="nb-NO"/>
              <a:t> for å støtte testbetingelsene og testtilfellene. </a:t>
            </a:r>
          </a:p>
          <a:p>
            <a:r>
              <a:rPr lang="nn-NO"/>
              <a:t>Design av testmiljøet og identifisering av nødvendig infrastruktur og verktøy. </a:t>
            </a:r>
          </a:p>
          <a:p>
            <a:r>
              <a:rPr lang="nb-NO"/>
              <a:t>Å skape sporbarhet i begge retninger mellom testbasis og testtilfelle.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36</a:t>
            </a:fld>
            <a:endParaRPr lang="nb-NO"/>
          </a:p>
        </p:txBody>
      </p:sp>
      <p:pic>
        <p:nvPicPr>
          <p:cNvPr id="6" name="Bilde 9"/>
          <p:cNvPicPr>
            <a:picLocks noChangeAspect="1"/>
          </p:cNvPicPr>
          <p:nvPr/>
        </p:nvPicPr>
        <p:blipFill>
          <a:blip r:embed="rId3"/>
          <a:stretch>
            <a:fillRect/>
          </a:stretch>
        </p:blipFill>
        <p:spPr>
          <a:xfrm>
            <a:off x="4968492" y="1484313"/>
            <a:ext cx="4139952" cy="2679009"/>
          </a:xfrm>
          <a:prstGeom prst="rect">
            <a:avLst/>
          </a:prstGeom>
        </p:spPr>
      </p:pic>
    </p:spTree>
    <p:extLst>
      <p:ext uri="{BB962C8B-B14F-4D97-AF65-F5344CB8AC3E}">
        <p14:creationId xmlns:p14="http://schemas.microsoft.com/office/powerpoint/2010/main" val="267689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7406" y="116632"/>
            <a:ext cx="8355073" cy="790031"/>
          </a:xfrm>
        </p:spPr>
        <p:txBody>
          <a:bodyPr/>
          <a:lstStyle/>
          <a:p>
            <a:r>
              <a:rPr lang="nb-NO"/>
              <a:t>Testimplementering og –utførelse (</a:t>
            </a:r>
            <a:r>
              <a:rPr lang="nb-NO" err="1"/>
              <a:t>implementation</a:t>
            </a:r>
            <a:r>
              <a:rPr lang="nb-NO"/>
              <a:t> and </a:t>
            </a:r>
            <a:r>
              <a:rPr lang="nb-NO" err="1"/>
              <a:t>execution</a:t>
            </a:r>
            <a:r>
              <a:rPr lang="nb-NO"/>
              <a:t>)</a:t>
            </a:r>
            <a:br>
              <a:rPr lang="nb-NO"/>
            </a:br>
            <a:endParaRPr lang="nb-NO"/>
          </a:p>
        </p:txBody>
      </p:sp>
      <p:sp>
        <p:nvSpPr>
          <p:cNvPr id="3" name="Content Placeholder 2"/>
          <p:cNvSpPr>
            <a:spLocks noGrp="1"/>
          </p:cNvSpPr>
          <p:nvPr>
            <p:ph sz="quarter" idx="13"/>
          </p:nvPr>
        </p:nvSpPr>
        <p:spPr>
          <a:xfrm>
            <a:off x="515938" y="1124744"/>
            <a:ext cx="8088312" cy="5544615"/>
          </a:xfrm>
        </p:spPr>
        <p:txBody>
          <a:bodyPr>
            <a:normAutofit fontScale="70000" lnSpcReduction="20000"/>
          </a:bodyPr>
          <a:lstStyle/>
          <a:p>
            <a:pPr marL="0" indent="0">
              <a:buNone/>
            </a:pPr>
            <a:r>
              <a:rPr lang="nb-NO" sz="2600"/>
              <a:t>Testimplementering og -utførelse er aktiviteten der testprosedyrer og scripts spesifiseres ved å kombinere testtilfelle i særskilt orden og inkludere all annen informasjon som behøves for utførelsen av testen, og der testmiljøet settes opp og testene utføres. Aktiviteten har følgende hovedoppgaver: </a:t>
            </a:r>
          </a:p>
          <a:p>
            <a:pPr marL="0" indent="0">
              <a:buNone/>
            </a:pPr>
            <a:endParaRPr lang="nb-NO"/>
          </a:p>
          <a:p>
            <a:pPr>
              <a:spcBef>
                <a:spcPts val="600"/>
              </a:spcBef>
            </a:pPr>
            <a:r>
              <a:rPr lang="nb-NO"/>
              <a:t>Ferdigstilling, implementering og prioritering av testtilfelle (inklusive identifikasjon av </a:t>
            </a:r>
            <a:r>
              <a:rPr lang="nb-NO" err="1"/>
              <a:t>testdata</a:t>
            </a:r>
            <a:r>
              <a:rPr lang="nb-NO"/>
              <a:t>). </a:t>
            </a:r>
          </a:p>
          <a:p>
            <a:pPr>
              <a:spcBef>
                <a:spcPts val="600"/>
              </a:spcBef>
            </a:pPr>
            <a:r>
              <a:rPr lang="nb-NO"/>
              <a:t>Utvikling og prioritering av testprosedyrer, utarbeidelse av </a:t>
            </a:r>
            <a:r>
              <a:rPr lang="nb-NO" err="1"/>
              <a:t>testdata</a:t>
            </a:r>
            <a:r>
              <a:rPr lang="nb-NO"/>
              <a:t>, og hvis det er behov, forberedelse av testrammer og skriving av automatiske testscripts. </a:t>
            </a:r>
          </a:p>
          <a:p>
            <a:pPr>
              <a:spcBef>
                <a:spcPts val="600"/>
              </a:spcBef>
            </a:pPr>
            <a:r>
              <a:rPr lang="nb-NO"/>
              <a:t>Produksjon av testsuiter fra testprosedyrene for å muliggjøre effektiv testutførelse. </a:t>
            </a:r>
          </a:p>
          <a:p>
            <a:pPr>
              <a:spcBef>
                <a:spcPts val="600"/>
              </a:spcBef>
            </a:pPr>
            <a:r>
              <a:rPr lang="nb-NO"/>
              <a:t>Verifisering av at testmiljøet har blitt satt opp på korrekt måte. </a:t>
            </a:r>
          </a:p>
          <a:p>
            <a:pPr>
              <a:spcBef>
                <a:spcPts val="600"/>
              </a:spcBef>
            </a:pPr>
            <a:r>
              <a:rPr lang="nb-NO"/>
              <a:t>Verifisering og oppdatering av tosidig sporbarhet mellom testbasis og testtilfelle. </a:t>
            </a:r>
          </a:p>
          <a:p>
            <a:pPr>
              <a:spcBef>
                <a:spcPts val="600"/>
              </a:spcBef>
            </a:pPr>
            <a:r>
              <a:rPr lang="nb-NO"/>
              <a:t>Utførelse av testprosedyrer, enten manuelt eller ved bruk av testverktøy, ifølge en planlagt sekvens </a:t>
            </a:r>
          </a:p>
          <a:p>
            <a:pPr>
              <a:spcBef>
                <a:spcPts val="600"/>
              </a:spcBef>
            </a:pPr>
            <a:r>
              <a:rPr lang="nb-NO"/>
              <a:t>Logging av resultater fra testutføringen og registrering av identiteter og versjoner av programvaren under test, testverktøy og </a:t>
            </a:r>
            <a:r>
              <a:rPr lang="nb-NO" err="1"/>
              <a:t>testware</a:t>
            </a:r>
            <a:r>
              <a:rPr lang="nb-NO"/>
              <a:t>. </a:t>
            </a:r>
          </a:p>
          <a:p>
            <a:pPr>
              <a:spcBef>
                <a:spcPts val="600"/>
              </a:spcBef>
            </a:pPr>
            <a:r>
              <a:rPr lang="nb-NO"/>
              <a:t>Sammenligning av faktiske resultater med forventede resultater. </a:t>
            </a:r>
          </a:p>
          <a:p>
            <a:pPr>
              <a:spcBef>
                <a:spcPts val="600"/>
              </a:spcBef>
            </a:pPr>
            <a:r>
              <a:rPr lang="nb-NO"/>
              <a:t>Rapportering av avvik som hendelser og analyse av disse for å identifisere årsak (f. eks. en feil i koden, i spesifiserte </a:t>
            </a:r>
            <a:r>
              <a:rPr lang="nb-NO" err="1"/>
              <a:t>testdata</a:t>
            </a:r>
            <a:r>
              <a:rPr lang="nb-NO"/>
              <a:t>, i et </a:t>
            </a:r>
            <a:r>
              <a:rPr lang="nb-NO" err="1"/>
              <a:t>testdokument</a:t>
            </a:r>
            <a:r>
              <a:rPr lang="nb-NO"/>
              <a:t>, eller en feiltakelse i måten testen ble utført).</a:t>
            </a:r>
          </a:p>
          <a:p>
            <a:pPr>
              <a:spcBef>
                <a:spcPts val="600"/>
              </a:spcBef>
            </a:pPr>
            <a:r>
              <a:rPr lang="nb-NO"/>
              <a:t>Gjentakelse av testaktiviteter som følge av tiltak som ble utført i forbindelse med avvik. For eksempel, gjennomføring av en test som tidligere ikke lyktes for å bekrefte en feilrettelse (re-testing), utførelse av en korrigert test og/eller utførelse av tester for å kontrollere at feil ikke har blitt introdusert i uendrede områder av programvaren eller at en feilretting ikke avslørte andre feil (regresjonstesting). </a:t>
            </a:r>
          </a:p>
        </p:txBody>
      </p:sp>
      <p:sp>
        <p:nvSpPr>
          <p:cNvPr id="5" name="Slide Number Placeholder 4"/>
          <p:cNvSpPr>
            <a:spLocks noGrp="1"/>
          </p:cNvSpPr>
          <p:nvPr>
            <p:ph type="sldNum" sz="quarter" idx="4"/>
          </p:nvPr>
        </p:nvSpPr>
        <p:spPr/>
        <p:txBody>
          <a:bodyPr/>
          <a:lstStyle/>
          <a:p>
            <a:fld id="{5279AF0B-2D84-CD41-8CAF-017061CB9833}" type="slidenum">
              <a:rPr lang="nb-NO" smtClean="0"/>
              <a:pPr/>
              <a:t>37</a:t>
            </a:fld>
            <a:endParaRPr lang="nb-NO"/>
          </a:p>
        </p:txBody>
      </p:sp>
    </p:spTree>
    <p:extLst>
      <p:ext uri="{BB962C8B-B14F-4D97-AF65-F5344CB8AC3E}">
        <p14:creationId xmlns:p14="http://schemas.microsoft.com/office/powerpoint/2010/main" val="2765717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Evaluering av sluttkriterier og rapportering (</a:t>
            </a:r>
            <a:r>
              <a:rPr lang="nb-NO" err="1"/>
              <a:t>evaluating</a:t>
            </a:r>
            <a:r>
              <a:rPr lang="nb-NO"/>
              <a:t> exit </a:t>
            </a:r>
            <a:r>
              <a:rPr lang="nb-NO" err="1"/>
              <a:t>criteria</a:t>
            </a:r>
            <a:r>
              <a:rPr lang="nb-NO"/>
              <a:t> and </a:t>
            </a:r>
            <a:r>
              <a:rPr lang="nb-NO" err="1"/>
              <a:t>reporting</a:t>
            </a:r>
            <a:r>
              <a:rPr lang="nb-NO"/>
              <a:t>)</a:t>
            </a:r>
          </a:p>
        </p:txBody>
      </p:sp>
      <p:sp>
        <p:nvSpPr>
          <p:cNvPr id="3" name="Content Placeholder 2"/>
          <p:cNvSpPr>
            <a:spLocks noGrp="1"/>
          </p:cNvSpPr>
          <p:nvPr>
            <p:ph sz="quarter" idx="13"/>
          </p:nvPr>
        </p:nvSpPr>
        <p:spPr/>
        <p:txBody>
          <a:bodyPr/>
          <a:lstStyle/>
          <a:p>
            <a:pPr marL="0" indent="0">
              <a:buNone/>
            </a:pPr>
            <a:r>
              <a:rPr lang="nb-NO"/>
              <a:t>Evaluering av sluttkriterier er den aktiviteten der testutførelsen blir vurdert i forhold til de definerte testformålene. Dette bør gjøres for hvert testnivå (se kapittel 2.2). Aktiviteten har følgende hovedoppgaver: </a:t>
            </a:r>
          </a:p>
          <a:p>
            <a:r>
              <a:rPr lang="nb-NO"/>
              <a:t>Kontroll av testlogger mot sluttkriteriene som ble spesifisert i testplanleggingen. </a:t>
            </a:r>
          </a:p>
          <a:p>
            <a:r>
              <a:rPr lang="nb-NO"/>
              <a:t>Vurdering om flere tester behøves eller om sluttkriteriene bør forandres. </a:t>
            </a:r>
          </a:p>
          <a:p>
            <a:r>
              <a:rPr lang="nb-NO"/>
              <a:t>Utarbeidelse av testsluttrapporten for de involverte parter. </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38</a:t>
            </a:fld>
            <a:endParaRPr lang="nb-NO"/>
          </a:p>
        </p:txBody>
      </p:sp>
    </p:spTree>
    <p:extLst>
      <p:ext uri="{BB962C8B-B14F-4D97-AF65-F5344CB8AC3E}">
        <p14:creationId xmlns:p14="http://schemas.microsoft.com/office/powerpoint/2010/main" val="49052122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Avslutningsaktiviteter (</a:t>
            </a:r>
            <a:r>
              <a:rPr lang="nb-NO" err="1"/>
              <a:t>closure</a:t>
            </a:r>
            <a:r>
              <a:rPr lang="nb-NO"/>
              <a:t>)</a:t>
            </a:r>
          </a:p>
        </p:txBody>
      </p:sp>
      <p:sp>
        <p:nvSpPr>
          <p:cNvPr id="3" name="Content Placeholder 2"/>
          <p:cNvSpPr>
            <a:spLocks noGrp="1"/>
          </p:cNvSpPr>
          <p:nvPr>
            <p:ph sz="quarter" idx="13"/>
          </p:nvPr>
        </p:nvSpPr>
        <p:spPr/>
        <p:txBody>
          <a:bodyPr>
            <a:normAutofit fontScale="77500" lnSpcReduction="20000"/>
          </a:bodyPr>
          <a:lstStyle/>
          <a:p>
            <a:pPr marL="0" indent="0">
              <a:spcAft>
                <a:spcPts val="600"/>
              </a:spcAft>
              <a:buNone/>
            </a:pPr>
            <a:r>
              <a:rPr lang="nb-NO"/>
              <a:t>Her samles det inn data fra avsluttede testaktiviteter for å samle erfaring, </a:t>
            </a:r>
            <a:r>
              <a:rPr lang="nb-NO" err="1"/>
              <a:t>testware</a:t>
            </a:r>
            <a:r>
              <a:rPr lang="nb-NO"/>
              <a:t>, fakta og tall. Slike aktiviteter gjøres ved prosjektmilepeler for eksempel når et programvaresystem frigis, når et testprosjekt er ferdig (eller avbrytes), når en milepæl har blitt oppnådd, eller når en vedlikeholdsfrigivelse har blitt fullført. Testingsavslutningsaktiviteter omfatter følgende hovedoppgaver: </a:t>
            </a:r>
          </a:p>
          <a:p>
            <a:r>
              <a:rPr lang="nb-NO"/>
              <a:t>Kontroll av hvilke av de planlagte oppgavene er utført og testartefaktene som har blitt levert. </a:t>
            </a:r>
          </a:p>
          <a:p>
            <a:r>
              <a:rPr lang="nb-NO"/>
              <a:t>Lukking av hendelsesrapporter eller opprettelse av endringsregistreringer for de som fortsatt er åpne. </a:t>
            </a:r>
          </a:p>
          <a:p>
            <a:r>
              <a:rPr lang="nb-NO"/>
              <a:t>Dokumentasjon på at systemet er blitt godkjent eller underkjent. </a:t>
            </a:r>
          </a:p>
          <a:p>
            <a:r>
              <a:rPr lang="nb-NO"/>
              <a:t>Ferdigstilling og arkivering av </a:t>
            </a:r>
            <a:r>
              <a:rPr lang="nb-NO" err="1"/>
              <a:t>testmaterialet</a:t>
            </a:r>
            <a:r>
              <a:rPr lang="nb-NO"/>
              <a:t>, testmiljøet og testinfrastrukturen for fremtidig gjenbruk. </a:t>
            </a:r>
          </a:p>
          <a:p>
            <a:r>
              <a:rPr lang="nb-NO"/>
              <a:t>Overlevering av </a:t>
            </a:r>
            <a:r>
              <a:rPr lang="nb-NO" err="1"/>
              <a:t>testware</a:t>
            </a:r>
            <a:r>
              <a:rPr lang="nb-NO"/>
              <a:t> til de som er ansvarlige for vedlikehold. </a:t>
            </a:r>
          </a:p>
          <a:p>
            <a:r>
              <a:rPr lang="nb-NO"/>
              <a:t>Analyse av erfaringer for å bestemme endringer som behøves ved fremtidige utgivelser og prosjekter. </a:t>
            </a:r>
          </a:p>
          <a:p>
            <a:r>
              <a:rPr lang="nb-NO"/>
              <a:t>Bruk av informasjonen som er samlet for forbedring av testmodenhet.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39</a:t>
            </a:fld>
            <a:endParaRPr lang="nb-NO"/>
          </a:p>
        </p:txBody>
      </p:sp>
    </p:spTree>
    <p:extLst>
      <p:ext uri="{BB962C8B-B14F-4D97-AF65-F5344CB8AC3E}">
        <p14:creationId xmlns:p14="http://schemas.microsoft.com/office/powerpoint/2010/main" val="26499114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idx="1"/>
          </p:nvPr>
        </p:nvSpPr>
        <p:spPr>
          <a:xfrm>
            <a:off x="515938" y="1484313"/>
            <a:ext cx="7800477" cy="2448743"/>
          </a:xfrm>
        </p:spPr>
        <p:txBody>
          <a:bodyPr numCol="2">
            <a:normAutofit/>
          </a:bodyPr>
          <a:lstStyle/>
          <a:p>
            <a:r>
              <a:rPr lang="en-US" err="1"/>
              <a:t>Engelsk</a:t>
            </a:r>
            <a:r>
              <a:rPr lang="en-US"/>
              <a:t> – 60 min (75 min)</a:t>
            </a:r>
          </a:p>
          <a:p>
            <a:r>
              <a:rPr lang="en-US"/>
              <a:t>K1 Remember - 50%</a:t>
            </a:r>
          </a:p>
          <a:p>
            <a:r>
              <a:rPr lang="en-US"/>
              <a:t>K2 Understand - 30%</a:t>
            </a:r>
          </a:p>
          <a:p>
            <a:r>
              <a:rPr lang="en-US"/>
              <a:t>K3 Apply - 10%*</a:t>
            </a:r>
          </a:p>
          <a:p>
            <a:r>
              <a:rPr lang="en-US"/>
              <a:t>K4 Analyze - 10%*</a:t>
            </a:r>
          </a:p>
          <a:p>
            <a:r>
              <a:rPr lang="nb-NO"/>
              <a:t>40 multiple choice-spørsmål, kun ett svar pr spørsmål er korrekt</a:t>
            </a:r>
          </a:p>
          <a:p>
            <a:r>
              <a:rPr lang="nb-NO"/>
              <a:t>Må ha 65% rett (26 spørsmål)</a:t>
            </a:r>
          </a:p>
          <a:p>
            <a:r>
              <a:rPr lang="nb-NO"/>
              <a:t>Feil eller ingen svar gir 0 poeng</a:t>
            </a:r>
            <a:endParaRPr lang="en-US"/>
          </a:p>
        </p:txBody>
      </p:sp>
      <p:sp>
        <p:nvSpPr>
          <p:cNvPr id="2" name="Tittel 1"/>
          <p:cNvSpPr>
            <a:spLocks noGrp="1"/>
          </p:cNvSpPr>
          <p:nvPr>
            <p:ph type="title"/>
          </p:nvPr>
        </p:nvSpPr>
        <p:spPr/>
        <p:txBody>
          <a:bodyPr/>
          <a:lstStyle/>
          <a:p>
            <a:r>
              <a:rPr lang="en-US"/>
              <a:t>ISTQB Certified Foundation Level (CTFL)</a:t>
            </a:r>
          </a:p>
        </p:txBody>
      </p:sp>
      <p:sp>
        <p:nvSpPr>
          <p:cNvPr id="4" name="Plassholder for bunntekst 3"/>
          <p:cNvSpPr>
            <a:spLocks noGrp="1"/>
          </p:cNvSpPr>
          <p:nvPr>
            <p:ph type="ftr" sz="quarter" idx="11"/>
          </p:nvPr>
        </p:nvSpPr>
        <p:spPr>
          <a:xfrm>
            <a:off x="512912" y="6309320"/>
            <a:ext cx="4491136" cy="548680"/>
          </a:xfrm>
        </p:spPr>
        <p:txBody>
          <a:bodyPr/>
          <a:lstStyle/>
          <a:p>
            <a:r>
              <a:rPr lang="nb-NO" sz="1400"/>
              <a:t>*20 % av eksamen består av K3/K4 spørsmål. Ikke oppdatert for 2018 pensum</a:t>
            </a:r>
          </a:p>
        </p:txBody>
      </p:sp>
      <p:sp>
        <p:nvSpPr>
          <p:cNvPr id="5" name="Plassholder for lysbildenummer 4"/>
          <p:cNvSpPr>
            <a:spLocks noGrp="1"/>
          </p:cNvSpPr>
          <p:nvPr>
            <p:ph type="sldNum" sz="quarter" idx="12"/>
          </p:nvPr>
        </p:nvSpPr>
        <p:spPr/>
        <p:txBody>
          <a:bodyPr/>
          <a:lstStyle/>
          <a:p>
            <a:fld id="{5279AF0B-2D84-CD41-8CAF-017061CB9833}" type="slidenum">
              <a:rPr lang="nb-NO" smtClean="0"/>
              <a:pPr/>
              <a:t>4</a:t>
            </a:fld>
            <a:endParaRPr lang="nb-NO"/>
          </a:p>
        </p:txBody>
      </p:sp>
      <p:pic>
        <p:nvPicPr>
          <p:cNvPr id="9" name="Picture 8"/>
          <p:cNvPicPr>
            <a:picLocks noChangeAspect="1"/>
          </p:cNvPicPr>
          <p:nvPr/>
        </p:nvPicPr>
        <p:blipFill>
          <a:blip r:embed="rId3"/>
          <a:stretch>
            <a:fillRect/>
          </a:stretch>
        </p:blipFill>
        <p:spPr>
          <a:xfrm>
            <a:off x="539552" y="4117424"/>
            <a:ext cx="7781925" cy="1295400"/>
          </a:xfrm>
          <a:prstGeom prst="rect">
            <a:avLst/>
          </a:prstGeom>
        </p:spPr>
      </p:pic>
      <p:sp>
        <p:nvSpPr>
          <p:cNvPr id="10" name="TextBox 9"/>
          <p:cNvSpPr txBox="1"/>
          <p:nvPr/>
        </p:nvSpPr>
        <p:spPr>
          <a:xfrm>
            <a:off x="539552" y="5445224"/>
            <a:ext cx="7632848" cy="646331"/>
          </a:xfrm>
          <a:prstGeom prst="rect">
            <a:avLst/>
          </a:prstGeom>
          <a:noFill/>
        </p:spPr>
        <p:txBody>
          <a:bodyPr wrap="square" rtlCol="0">
            <a:spAutoFit/>
          </a:bodyPr>
          <a:lstStyle/>
          <a:p>
            <a:r>
              <a:rPr lang="en-US"/>
              <a:t>I </a:t>
            </a:r>
            <a:r>
              <a:rPr lang="en-US" err="1"/>
              <a:t>følge</a:t>
            </a:r>
            <a:r>
              <a:rPr lang="en-US"/>
              <a:t> ISTQB tar </a:t>
            </a:r>
            <a:r>
              <a:rPr lang="en-US" err="1"/>
              <a:t>det</a:t>
            </a:r>
            <a:r>
              <a:rPr lang="en-US"/>
              <a:t> 14,5 timer å </a:t>
            </a:r>
            <a:r>
              <a:rPr lang="en-US" err="1"/>
              <a:t>pugge</a:t>
            </a:r>
            <a:r>
              <a:rPr lang="en-US"/>
              <a:t> </a:t>
            </a:r>
            <a:r>
              <a:rPr lang="en-US" err="1"/>
              <a:t>pensum</a:t>
            </a:r>
            <a:r>
              <a:rPr lang="en-US"/>
              <a:t>.</a:t>
            </a:r>
          </a:p>
          <a:p>
            <a:endParaRPr lang="nb-NO"/>
          </a:p>
        </p:txBody>
      </p:sp>
    </p:spTree>
    <p:extLst>
      <p:ext uri="{BB962C8B-B14F-4D97-AF65-F5344CB8AC3E}">
        <p14:creationId xmlns:p14="http://schemas.microsoft.com/office/powerpoint/2010/main" val="349267933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type="body" sz="quarter" idx="13"/>
          </p:nvPr>
        </p:nvSpPr>
        <p:spPr>
          <a:xfrm>
            <a:off x="539749" y="1916833"/>
            <a:ext cx="8208715" cy="4249018"/>
          </a:xfrm>
        </p:spPr>
        <p:txBody>
          <a:bodyPr>
            <a:normAutofit/>
          </a:bodyPr>
          <a:lstStyle/>
          <a:p>
            <a:pPr marL="0" indent="0">
              <a:lnSpc>
                <a:spcPct val="110000"/>
              </a:lnSpc>
              <a:spcBef>
                <a:spcPts val="600"/>
              </a:spcBef>
              <a:buClr>
                <a:schemeClr val="accent4"/>
              </a:buClr>
              <a:buNone/>
            </a:pPr>
            <a:r>
              <a:rPr lang="nb-NO" sz="2000"/>
              <a:t>Testing er nødvendig fordi: </a:t>
            </a:r>
          </a:p>
          <a:p>
            <a:pPr marL="559413" lvl="2" indent="-342900">
              <a:lnSpc>
                <a:spcPct val="110000"/>
              </a:lnSpc>
              <a:spcBef>
                <a:spcPts val="600"/>
              </a:spcBef>
              <a:buClr>
                <a:schemeClr val="accent4"/>
              </a:buClr>
              <a:buFont typeface="Arial" panose="020B0604020202020204" pitchFamily="34" charset="0"/>
              <a:buChar char="•"/>
            </a:pPr>
            <a:r>
              <a:rPr lang="nb-NO" sz="1800"/>
              <a:t>Feil er dyre, kvalitet, «liv kan gå tapt»</a:t>
            </a:r>
          </a:p>
          <a:p>
            <a:pPr marL="0" indent="0">
              <a:lnSpc>
                <a:spcPct val="110000"/>
              </a:lnSpc>
              <a:spcBef>
                <a:spcPts val="600"/>
              </a:spcBef>
              <a:buClr>
                <a:schemeClr val="accent4"/>
              </a:buClr>
              <a:buNone/>
            </a:pPr>
            <a:r>
              <a:rPr lang="nb-NO" sz="2000"/>
              <a:t>Mål med test er: </a:t>
            </a:r>
          </a:p>
          <a:p>
            <a:pPr marL="559413" lvl="2" indent="-342900">
              <a:lnSpc>
                <a:spcPct val="110000"/>
              </a:lnSpc>
              <a:spcBef>
                <a:spcPts val="600"/>
              </a:spcBef>
              <a:buClr>
                <a:schemeClr val="accent4"/>
              </a:buClr>
              <a:buFont typeface="Arial" panose="020B0604020202020204" pitchFamily="34" charset="0"/>
              <a:buChar char="•"/>
            </a:pPr>
            <a:r>
              <a:rPr lang="nb-NO" sz="1800"/>
              <a:t>Gi informasjon og beslutningsgrunnlag, finne </a:t>
            </a:r>
            <a:r>
              <a:rPr lang="nb-NO" sz="1800" err="1"/>
              <a:t>defects</a:t>
            </a:r>
            <a:r>
              <a:rPr lang="nb-NO" sz="1800"/>
              <a:t>, få tillit til systemet, prosessforbedring</a:t>
            </a:r>
          </a:p>
          <a:p>
            <a:pPr marL="0" indent="0">
              <a:lnSpc>
                <a:spcPct val="110000"/>
              </a:lnSpc>
              <a:spcBef>
                <a:spcPts val="600"/>
              </a:spcBef>
              <a:buClr>
                <a:schemeClr val="accent4"/>
              </a:buClr>
              <a:buNone/>
            </a:pPr>
            <a:r>
              <a:rPr lang="nb-NO" sz="2000"/>
              <a:t>7 testprinsipper:  (må pugges)</a:t>
            </a:r>
          </a:p>
          <a:p>
            <a:pPr marL="559413" lvl="2" indent="-342900">
              <a:lnSpc>
                <a:spcPct val="110000"/>
              </a:lnSpc>
              <a:spcBef>
                <a:spcPts val="600"/>
              </a:spcBef>
              <a:buClr>
                <a:schemeClr val="accent4"/>
              </a:buClr>
              <a:buFont typeface="Arial" panose="020B0604020202020204" pitchFamily="34" charset="0"/>
              <a:buChar char="•"/>
            </a:pPr>
            <a:r>
              <a:rPr lang="nb-NO" sz="1800"/>
              <a:t>Tilstedeværelse av feil, fullstendig test, tidlig test, klyngedannelse, pesticid-paradoks, kontekstavhengig, «fravær av feil»</a:t>
            </a:r>
          </a:p>
          <a:p>
            <a:pPr marL="0" indent="0">
              <a:lnSpc>
                <a:spcPct val="110000"/>
              </a:lnSpc>
              <a:spcBef>
                <a:spcPts val="600"/>
              </a:spcBef>
              <a:buClr>
                <a:schemeClr val="accent4"/>
              </a:buClr>
              <a:buNone/>
            </a:pPr>
            <a:r>
              <a:rPr lang="nb-NO" sz="2000"/>
              <a:t>5 steg i testprosessen:  (må pugges )</a:t>
            </a:r>
          </a:p>
          <a:p>
            <a:pPr marL="559413" lvl="2" indent="-342900">
              <a:lnSpc>
                <a:spcPct val="110000"/>
              </a:lnSpc>
              <a:spcBef>
                <a:spcPts val="600"/>
              </a:spcBef>
              <a:buClr>
                <a:schemeClr val="accent4"/>
              </a:buClr>
              <a:buFont typeface="Arial" panose="020B0604020202020204" pitchFamily="34" charset="0"/>
              <a:buChar char="•"/>
            </a:pPr>
            <a:r>
              <a:rPr lang="nb-NO" sz="1800"/>
              <a:t>Analysis and design, </a:t>
            </a:r>
            <a:r>
              <a:rPr lang="nb-NO" sz="1800" err="1"/>
              <a:t>implementation</a:t>
            </a:r>
            <a:r>
              <a:rPr lang="nb-NO" sz="1800"/>
              <a:t> and </a:t>
            </a:r>
            <a:r>
              <a:rPr lang="nb-NO" sz="1800" err="1"/>
              <a:t>execution</a:t>
            </a:r>
            <a:r>
              <a:rPr lang="nb-NO" sz="1800"/>
              <a:t>, </a:t>
            </a:r>
            <a:r>
              <a:rPr lang="nb-NO" sz="1800" err="1"/>
              <a:t>evaluating</a:t>
            </a:r>
            <a:r>
              <a:rPr lang="nb-NO" sz="1800"/>
              <a:t> exit </a:t>
            </a:r>
            <a:r>
              <a:rPr lang="nb-NO" sz="1800" err="1"/>
              <a:t>criteria</a:t>
            </a:r>
            <a:r>
              <a:rPr lang="nb-NO" sz="1800"/>
              <a:t> and </a:t>
            </a:r>
            <a:r>
              <a:rPr lang="nb-NO" sz="1800" err="1"/>
              <a:t>reporting</a:t>
            </a:r>
            <a:r>
              <a:rPr lang="nb-NO" sz="1800"/>
              <a:t>, </a:t>
            </a:r>
            <a:r>
              <a:rPr lang="nb-NO" sz="1800" err="1"/>
              <a:t>closure</a:t>
            </a:r>
            <a:r>
              <a:rPr lang="nb-NO" sz="1800"/>
              <a:t> </a:t>
            </a:r>
          </a:p>
        </p:txBody>
      </p:sp>
      <p:sp>
        <p:nvSpPr>
          <p:cNvPr id="4" name="Footer Placeholder 3"/>
          <p:cNvSpPr>
            <a:spLocks noGrp="1"/>
          </p:cNvSpPr>
          <p:nvPr>
            <p:ph type="ftr" sz="quarter" idx="11"/>
          </p:nvPr>
        </p:nvSpPr>
        <p:spPr/>
        <p:txBody>
          <a:bodyPr/>
          <a:lstStyle/>
          <a:p>
            <a:endParaRPr lang="nb-NO"/>
          </a:p>
        </p:txBody>
      </p:sp>
      <p:sp>
        <p:nvSpPr>
          <p:cNvPr id="5" name="Slide Number Placeholder 4"/>
          <p:cNvSpPr>
            <a:spLocks noGrp="1"/>
          </p:cNvSpPr>
          <p:nvPr>
            <p:ph type="sldNum" sz="quarter" idx="12"/>
          </p:nvPr>
        </p:nvSpPr>
        <p:spPr/>
        <p:txBody>
          <a:bodyPr/>
          <a:lstStyle/>
          <a:p>
            <a:fld id="{5279AF0B-2D84-CD41-8CAF-017061CB9833}" type="slidenum">
              <a:rPr lang="nb-NO" smtClean="0"/>
              <a:pPr/>
              <a:t>40</a:t>
            </a:fld>
            <a:endParaRPr lang="nb-NO"/>
          </a:p>
        </p:txBody>
      </p:sp>
      <p:sp>
        <p:nvSpPr>
          <p:cNvPr id="6" name="Text Placeholder 5"/>
          <p:cNvSpPr>
            <a:spLocks noGrp="1"/>
          </p:cNvSpPr>
          <p:nvPr>
            <p:ph type="body" sz="quarter" idx="14"/>
          </p:nvPr>
        </p:nvSpPr>
        <p:spPr>
          <a:xfrm>
            <a:off x="539552" y="836389"/>
            <a:ext cx="6192688" cy="432171"/>
          </a:xfrm>
        </p:spPr>
        <p:txBody>
          <a:bodyPr>
            <a:normAutofit/>
          </a:bodyPr>
          <a:lstStyle/>
          <a:p>
            <a:r>
              <a:rPr lang="nb-NO"/>
              <a:t>Oppsummering kapittel 1</a:t>
            </a:r>
          </a:p>
        </p:txBody>
      </p:sp>
    </p:spTree>
    <p:extLst>
      <p:ext uri="{BB962C8B-B14F-4D97-AF65-F5344CB8AC3E}">
        <p14:creationId xmlns:p14="http://schemas.microsoft.com/office/powerpoint/2010/main" val="30694690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41</a:t>
            </a:fld>
            <a:endParaRPr lang="fr-FR"/>
          </a:p>
        </p:txBody>
      </p:sp>
      <p:sp>
        <p:nvSpPr>
          <p:cNvPr id="5" name="Text Placeholder 4"/>
          <p:cNvSpPr>
            <a:spLocks noGrp="1"/>
          </p:cNvSpPr>
          <p:nvPr>
            <p:ph type="body" sz="quarter" idx="14"/>
          </p:nvPr>
        </p:nvSpPr>
        <p:spPr>
          <a:xfrm>
            <a:off x="539552" y="476672"/>
            <a:ext cx="5472608" cy="720080"/>
          </a:xfrm>
        </p:spPr>
        <p:txBody>
          <a:bodyPr>
            <a:normAutofit/>
          </a:bodyPr>
          <a:lstStyle/>
          <a:p>
            <a:r>
              <a:rPr lang="nb-NO" err="1"/>
              <a:t>Kahoot</a:t>
            </a:r>
            <a:r>
              <a:rPr lang="nb-NO"/>
              <a:t> spørsmål fra kapittel 1</a:t>
            </a:r>
          </a:p>
          <a:p>
            <a:endParaRPr lang="nb-NO"/>
          </a:p>
        </p:txBody>
      </p:sp>
    </p:spTree>
    <p:extLst>
      <p:ext uri="{BB962C8B-B14F-4D97-AF65-F5344CB8AC3E}">
        <p14:creationId xmlns:p14="http://schemas.microsoft.com/office/powerpoint/2010/main" val="18561044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42</a:t>
            </a:fld>
            <a:endParaRPr lang="fr-FR"/>
          </a:p>
        </p:txBody>
      </p:sp>
      <p:sp>
        <p:nvSpPr>
          <p:cNvPr id="5" name="Text Placeholder 4"/>
          <p:cNvSpPr>
            <a:spLocks noGrp="1"/>
          </p:cNvSpPr>
          <p:nvPr>
            <p:ph type="body" sz="quarter" idx="14"/>
          </p:nvPr>
        </p:nvSpPr>
        <p:spPr>
          <a:xfrm>
            <a:off x="539552" y="548680"/>
            <a:ext cx="8136904" cy="648072"/>
          </a:xfrm>
        </p:spPr>
        <p:txBody>
          <a:bodyPr>
            <a:normAutofit/>
          </a:bodyPr>
          <a:lstStyle/>
          <a:p>
            <a:pPr algn="ctr"/>
            <a:r>
              <a:rPr lang="nb-NO"/>
              <a:t>Kaffepause!</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13335" y="2039687"/>
            <a:ext cx="3189337" cy="3572336"/>
          </a:xfrm>
          <a:prstGeom prst="rect">
            <a:avLst/>
          </a:prstGeom>
        </p:spPr>
      </p:pic>
    </p:spTree>
    <p:extLst>
      <p:ext uri="{BB962C8B-B14F-4D97-AF65-F5344CB8AC3E}">
        <p14:creationId xmlns:p14="http://schemas.microsoft.com/office/powerpoint/2010/main" val="272597311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39749" y="2492895"/>
            <a:ext cx="4752331" cy="3672955"/>
          </a:xfrm>
        </p:spPr>
        <p:txBody>
          <a:bodyPr>
            <a:normAutofit/>
          </a:bodyPr>
          <a:lstStyle/>
          <a:p>
            <a:pPr marL="342900" indent="-342900">
              <a:buFont typeface="Arial" panose="020B0604020202020204" pitchFamily="34" charset="0"/>
              <a:buChar char="•"/>
            </a:pPr>
            <a:r>
              <a:rPr lang="nb-NO"/>
              <a:t>Utviklingsmodeller for programvare</a:t>
            </a:r>
          </a:p>
          <a:p>
            <a:pPr marL="342900" indent="-342900">
              <a:buFont typeface="Arial" panose="020B0604020202020204" pitchFamily="34" charset="0"/>
              <a:buChar char="•"/>
            </a:pPr>
            <a:r>
              <a:rPr lang="nb-NO"/>
              <a:t>Testnivåer </a:t>
            </a:r>
          </a:p>
          <a:p>
            <a:pPr marL="342900" indent="-342900">
              <a:buFont typeface="Arial" panose="020B0604020202020204" pitchFamily="34" charset="0"/>
              <a:buChar char="•"/>
            </a:pPr>
            <a:r>
              <a:rPr lang="nb-NO"/>
              <a:t>Testtyper </a:t>
            </a:r>
          </a:p>
          <a:p>
            <a:pPr marL="342900" indent="-342900">
              <a:buFont typeface="Arial" panose="020B0604020202020204" pitchFamily="34" charset="0"/>
              <a:buChar char="•"/>
            </a:pPr>
            <a:r>
              <a:rPr lang="nb-NO"/>
              <a:t>Testing i vedlikehold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43</a:t>
            </a:fld>
            <a:endParaRPr lang="fr-FR"/>
          </a:p>
        </p:txBody>
      </p:sp>
      <p:sp>
        <p:nvSpPr>
          <p:cNvPr id="5" name="Text Placeholder 4"/>
          <p:cNvSpPr>
            <a:spLocks noGrp="1"/>
          </p:cNvSpPr>
          <p:nvPr>
            <p:ph type="body" sz="quarter" idx="14"/>
          </p:nvPr>
        </p:nvSpPr>
        <p:spPr>
          <a:xfrm>
            <a:off x="539552" y="620688"/>
            <a:ext cx="7776864" cy="504056"/>
          </a:xfrm>
        </p:spPr>
        <p:txBody>
          <a:bodyPr>
            <a:normAutofit/>
          </a:bodyPr>
          <a:lstStyle/>
          <a:p>
            <a:r>
              <a:rPr lang="nb-NO"/>
              <a:t>Kapittel 2: Testing gjennom livssyklusen</a:t>
            </a:r>
          </a:p>
        </p:txBody>
      </p:sp>
      <p:pic>
        <p:nvPicPr>
          <p:cNvPr id="6" name="Plassholder for innhold 7"/>
          <p:cNvPicPr>
            <a:picLocks noChangeAspect="1"/>
          </p:cNvPicPr>
          <p:nvPr/>
        </p:nvPicPr>
        <p:blipFill>
          <a:blip r:embed="rId3"/>
          <a:stretch>
            <a:fillRect/>
          </a:stretch>
        </p:blipFill>
        <p:spPr bwMode="gray">
          <a:xfrm>
            <a:off x="5557636" y="1844824"/>
            <a:ext cx="2732434" cy="2792487"/>
          </a:xfrm>
          <a:prstGeom prst="rect">
            <a:avLst/>
          </a:prstGeom>
        </p:spPr>
      </p:pic>
    </p:spTree>
    <p:extLst>
      <p:ext uri="{BB962C8B-B14F-4D97-AF65-F5344CB8AC3E}">
        <p14:creationId xmlns:p14="http://schemas.microsoft.com/office/powerpoint/2010/main" val="18462934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a:xfrm>
            <a:off x="4716016" y="1484313"/>
            <a:ext cx="3888234" cy="2880792"/>
          </a:xfrm>
        </p:spPr>
        <p:txBody>
          <a:bodyPr/>
          <a:lstStyle/>
          <a:p>
            <a:r>
              <a:rPr lang="nb-NO"/>
              <a:t>Smidig</a:t>
            </a:r>
          </a:p>
          <a:p>
            <a:pPr marL="0" indent="0">
              <a:buNone/>
            </a:pPr>
            <a:endParaRPr lang="nb-NO"/>
          </a:p>
          <a:p>
            <a:pPr marL="0" indent="0">
              <a:buNone/>
            </a:pPr>
            <a:endParaRPr lang="nb-NO"/>
          </a:p>
          <a:p>
            <a:pPr marL="0" indent="0">
              <a:buNone/>
            </a:pPr>
            <a:endParaRPr lang="nb-NO"/>
          </a:p>
          <a:p>
            <a:pPr marL="0" indent="0">
              <a:buNone/>
            </a:pPr>
            <a:endParaRPr lang="nb-NO"/>
          </a:p>
          <a:p>
            <a:pPr marL="0" indent="0">
              <a:buNone/>
            </a:pPr>
            <a:endParaRPr lang="nb-NO"/>
          </a:p>
          <a:p>
            <a:pPr marL="0" indent="0">
              <a:buNone/>
            </a:pPr>
            <a:endParaRPr lang="nb-NO"/>
          </a:p>
        </p:txBody>
      </p:sp>
      <p:sp>
        <p:nvSpPr>
          <p:cNvPr id="3" name="Content Placeholder 2"/>
          <p:cNvSpPr>
            <a:spLocks noGrp="1"/>
          </p:cNvSpPr>
          <p:nvPr>
            <p:ph idx="1"/>
          </p:nvPr>
        </p:nvSpPr>
        <p:spPr>
          <a:xfrm>
            <a:off x="515939" y="1484312"/>
            <a:ext cx="3912046" cy="2880793"/>
          </a:xfrm>
        </p:spPr>
        <p:txBody>
          <a:bodyPr>
            <a:normAutofit/>
          </a:bodyPr>
          <a:lstStyle/>
          <a:p>
            <a:r>
              <a:rPr lang="nb-NO"/>
              <a:t>Fossefall</a:t>
            </a:r>
          </a:p>
          <a:p>
            <a:pPr marL="0" indent="0">
              <a:buNone/>
            </a:pPr>
            <a:endParaRPr lang="nb-NO"/>
          </a:p>
          <a:p>
            <a:pPr marL="0" indent="0">
              <a:buNone/>
            </a:pPr>
            <a:endParaRPr lang="nb-NO"/>
          </a:p>
          <a:p>
            <a:pPr marL="0" indent="0">
              <a:buNone/>
            </a:pPr>
            <a:endParaRPr lang="nb-NO"/>
          </a:p>
          <a:p>
            <a:pPr marL="0" indent="0">
              <a:buNone/>
            </a:pPr>
            <a:endParaRPr lang="nb-NO"/>
          </a:p>
          <a:p>
            <a:pPr marL="0" indent="0">
              <a:buNone/>
            </a:pPr>
            <a:endParaRPr lang="nb-NO"/>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a:p>
            <a:pPr marL="0" indent="0">
              <a:buNone/>
            </a:pPr>
            <a:endParaRPr lang="nb-NO"/>
          </a:p>
        </p:txBody>
      </p:sp>
      <p:sp>
        <p:nvSpPr>
          <p:cNvPr id="4" name="Title 3"/>
          <p:cNvSpPr>
            <a:spLocks noGrp="1"/>
          </p:cNvSpPr>
          <p:nvPr>
            <p:ph type="title"/>
          </p:nvPr>
        </p:nvSpPr>
        <p:spPr/>
        <p:txBody>
          <a:bodyPr/>
          <a:lstStyle/>
          <a:p>
            <a:r>
              <a:rPr lang="nb-NO" err="1"/>
              <a:t>Softwareutviklingsmodeller</a:t>
            </a:r>
            <a:r>
              <a:rPr lang="nb-NO"/>
              <a:t>: sekvensiell eller iterativ-inkrementell</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F43E6FD-AB27-4108-A2FC-346BB5F75E3F}" type="slidenum">
              <a:rPr lang="fr-FR" smtClean="0"/>
              <a:pPr/>
              <a:t>44</a:t>
            </a:fld>
            <a:endParaRPr lang="fr-FR"/>
          </a:p>
        </p:txBody>
      </p:sp>
      <p:pic>
        <p:nvPicPr>
          <p:cNvPr id="7" name="Content Placeholder 10"/>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650591" y="1988841"/>
            <a:ext cx="2996621" cy="2376264"/>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80112" y="1820029"/>
            <a:ext cx="2545076" cy="2545076"/>
          </a:xfrm>
          <a:prstGeom prst="rect">
            <a:avLst/>
          </a:prstGeom>
        </p:spPr>
      </p:pic>
      <p:sp>
        <p:nvSpPr>
          <p:cNvPr id="9" name="TextBox 8"/>
          <p:cNvSpPr txBox="1"/>
          <p:nvPr/>
        </p:nvSpPr>
        <p:spPr>
          <a:xfrm>
            <a:off x="512912" y="4725145"/>
            <a:ext cx="8955632" cy="3028521"/>
          </a:xfrm>
          <a:prstGeom prst="rect">
            <a:avLst/>
          </a:prstGeom>
          <a:noFill/>
        </p:spPr>
        <p:txBody>
          <a:bodyPr wrap="square" numCol="2" rtlCol="0">
            <a:spAutoFit/>
          </a:bodyPr>
          <a:lstStyle/>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Fast </a:t>
            </a:r>
            <a:r>
              <a:rPr lang="nb-NO" err="1">
                <a:solidFill>
                  <a:srgbClr val="494A4B"/>
                </a:solidFill>
                <a:cs typeface="Arial" pitchFamily="34" charset="0"/>
              </a:rPr>
              <a:t>scope</a:t>
            </a:r>
            <a:r>
              <a:rPr lang="nb-NO">
                <a:solidFill>
                  <a:srgbClr val="494A4B"/>
                </a:solidFill>
                <a:cs typeface="Arial" pitchFamily="34" charset="0"/>
              </a:rPr>
              <a:t> – én leveranse </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Synliggjør testingen</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Tydelig fokus på testplanlegging</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Klare krav</a:t>
            </a:r>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a:p>
            <a:pPr lvl="0" defTabSz="914400">
              <a:spcBef>
                <a:spcPct val="20000"/>
              </a:spcBef>
              <a:buClrTx/>
              <a:buSzTx/>
              <a:defRPr/>
            </a:pPr>
            <a:endParaRPr lang="nb-NO">
              <a:solidFill>
                <a:srgbClr val="494A4B"/>
              </a:solidFill>
              <a:cs typeface="Arial" pitchFamily="34" charset="0"/>
            </a:endParaRP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Tilpasning underveis</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Det viktigste først</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Tidlig i test/produksjon</a:t>
            </a:r>
          </a:p>
          <a:p>
            <a:pPr marL="285750" lvl="0" indent="-285750" defTabSz="914400">
              <a:spcBef>
                <a:spcPct val="20000"/>
              </a:spcBef>
              <a:buClrTx/>
              <a:buSzTx/>
              <a:buFont typeface="Courier New" panose="02070309020205020404" pitchFamily="49" charset="0"/>
              <a:buChar char="o"/>
              <a:defRPr/>
            </a:pPr>
            <a:r>
              <a:rPr lang="nb-NO">
                <a:solidFill>
                  <a:srgbClr val="494A4B"/>
                </a:solidFill>
                <a:cs typeface="Arial" pitchFamily="34" charset="0"/>
              </a:rPr>
              <a:t>Endre behov underveis</a:t>
            </a:r>
          </a:p>
          <a:p>
            <a:pPr lvl="0" defTabSz="914400">
              <a:spcBef>
                <a:spcPct val="20000"/>
              </a:spcBef>
              <a:buClrTx/>
              <a:buSzTx/>
              <a:buFont typeface="Arial" panose="020B0604020202020204" pitchFamily="34" charset="0"/>
              <a:buChar char="•"/>
              <a:defRPr/>
            </a:pPr>
            <a:endParaRPr lang="nb-NO">
              <a:solidFill>
                <a:srgbClr val="494A4B"/>
              </a:solidFill>
              <a:cs typeface="Arial" pitchFamily="34" charset="0"/>
            </a:endParaRPr>
          </a:p>
        </p:txBody>
      </p:sp>
    </p:spTree>
    <p:extLst>
      <p:ext uri="{BB962C8B-B14F-4D97-AF65-F5344CB8AC3E}">
        <p14:creationId xmlns:p14="http://schemas.microsoft.com/office/powerpoint/2010/main" val="24108066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nb-NO"/>
          </a:p>
        </p:txBody>
      </p:sp>
      <p:sp>
        <p:nvSpPr>
          <p:cNvPr id="6" name="Slide Number Placeholder 5"/>
          <p:cNvSpPr>
            <a:spLocks noGrp="1"/>
          </p:cNvSpPr>
          <p:nvPr>
            <p:ph type="sldNum" sz="quarter" idx="12"/>
          </p:nvPr>
        </p:nvSpPr>
        <p:spPr/>
        <p:txBody>
          <a:bodyPr/>
          <a:lstStyle/>
          <a:p>
            <a:fld id="{AF43E6FD-AB27-4108-A2FC-346BB5F75E3F}" type="slidenum">
              <a:rPr lang="fr-FR" smtClean="0"/>
              <a:pPr/>
              <a:t>45</a:t>
            </a:fld>
            <a:endParaRPr lang="fr-FR"/>
          </a:p>
        </p:txBody>
      </p:sp>
      <p:pic>
        <p:nvPicPr>
          <p:cNvPr id="12" name="Content Placeholder 11"/>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71600" y="381235"/>
            <a:ext cx="6859487" cy="6054516"/>
          </a:xfrm>
        </p:spPr>
      </p:pic>
    </p:spTree>
    <p:extLst>
      <p:ext uri="{BB962C8B-B14F-4D97-AF65-F5344CB8AC3E}">
        <p14:creationId xmlns:p14="http://schemas.microsoft.com/office/powerpoint/2010/main" val="27446867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nb-NO"/>
          </a:p>
        </p:txBody>
      </p:sp>
      <p:pic>
        <p:nvPicPr>
          <p:cNvPr id="7" name="Content Placeholder 6"/>
          <p:cNvPicPr>
            <a:picLocks noGrp="1" noChangeAspect="1"/>
          </p:cNvPicPr>
          <p:nvPr>
            <p:ph idx="1"/>
          </p:nvPr>
        </p:nvPicPr>
        <p:blipFill>
          <a:blip r:embed="rId3"/>
          <a:stretch>
            <a:fillRect/>
          </a:stretch>
        </p:blipFill>
        <p:spPr>
          <a:xfrm>
            <a:off x="490767" y="1268760"/>
            <a:ext cx="8256789" cy="4608512"/>
          </a:xfrm>
          <a:prstGeom prst="rect">
            <a:avLst/>
          </a:prstGeom>
        </p:spPr>
      </p:pic>
      <p:sp>
        <p:nvSpPr>
          <p:cNvPr id="4" name="Title 3"/>
          <p:cNvSpPr>
            <a:spLocks noGrp="1"/>
          </p:cNvSpPr>
          <p:nvPr>
            <p:ph type="title"/>
          </p:nvPr>
        </p:nvSpPr>
        <p:spPr/>
        <p:txBody>
          <a:bodyPr/>
          <a:lstStyle/>
          <a:p>
            <a:r>
              <a:rPr lang="nb-NO"/>
              <a:t>V-modellen (sekvensiell) </a:t>
            </a:r>
          </a:p>
        </p:txBody>
      </p:sp>
      <p:sp>
        <p:nvSpPr>
          <p:cNvPr id="5" name="Footer Placeholder 4"/>
          <p:cNvSpPr>
            <a:spLocks noGrp="1"/>
          </p:cNvSpPr>
          <p:nvPr>
            <p:ph type="ftr" sz="quarter" idx="11"/>
          </p:nvPr>
        </p:nvSpPr>
        <p:spPr/>
        <p:txBody>
          <a:bodyPr/>
          <a:lstStyle/>
          <a:p>
            <a:endParaRPr lang="fr-FR"/>
          </a:p>
        </p:txBody>
      </p:sp>
      <p:sp>
        <p:nvSpPr>
          <p:cNvPr id="6" name="Slide Number Placeholder 5"/>
          <p:cNvSpPr>
            <a:spLocks noGrp="1"/>
          </p:cNvSpPr>
          <p:nvPr>
            <p:ph type="sldNum" sz="quarter" idx="12"/>
          </p:nvPr>
        </p:nvSpPr>
        <p:spPr/>
        <p:txBody>
          <a:bodyPr/>
          <a:lstStyle/>
          <a:p>
            <a:fld id="{AF43E6FD-AB27-4108-A2FC-346BB5F75E3F}" type="slidenum">
              <a:rPr lang="fr-FR" smtClean="0"/>
              <a:pPr/>
              <a:t>46</a:t>
            </a:fld>
            <a:endParaRPr lang="fr-FR"/>
          </a:p>
        </p:txBody>
      </p:sp>
    </p:spTree>
    <p:extLst>
      <p:ext uri="{BB962C8B-B14F-4D97-AF65-F5344CB8AC3E}">
        <p14:creationId xmlns:p14="http://schemas.microsoft.com/office/powerpoint/2010/main" val="2759402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Testing i en livssyklusmodell</a:t>
            </a:r>
          </a:p>
        </p:txBody>
      </p:sp>
      <p:sp>
        <p:nvSpPr>
          <p:cNvPr id="3" name="Content Placeholder 2"/>
          <p:cNvSpPr>
            <a:spLocks noGrp="1"/>
          </p:cNvSpPr>
          <p:nvPr>
            <p:ph sz="quarter" idx="13"/>
          </p:nvPr>
        </p:nvSpPr>
        <p:spPr/>
        <p:txBody>
          <a:bodyPr/>
          <a:lstStyle/>
          <a:p>
            <a:r>
              <a:rPr lang="nb-NO"/>
              <a:t>I enhver livssyklusmodell er god testing karakterisert ved følgende: </a:t>
            </a:r>
          </a:p>
          <a:p>
            <a:pPr lvl="1"/>
            <a:r>
              <a:rPr lang="nb-NO"/>
              <a:t>For hver utviklingsaktivitet er det en tilsvarende testaktivitet</a:t>
            </a:r>
          </a:p>
          <a:p>
            <a:pPr lvl="1"/>
            <a:r>
              <a:rPr lang="nb-NO"/>
              <a:t>Hvert testnivå har bestemte </a:t>
            </a:r>
            <a:r>
              <a:rPr lang="nb-NO" err="1"/>
              <a:t>testmål</a:t>
            </a:r>
            <a:r>
              <a:rPr lang="nb-NO"/>
              <a:t> </a:t>
            </a:r>
          </a:p>
          <a:p>
            <a:pPr lvl="1"/>
            <a:r>
              <a:rPr lang="nb-NO"/>
              <a:t>Analyse og design av testene for et gitt testnivå bør starte når den tilsvarende utviklingsaktiviteten utføres</a:t>
            </a:r>
          </a:p>
          <a:p>
            <a:pPr lvl="1"/>
            <a:r>
              <a:rPr lang="nb-NO"/>
              <a:t>Testere bør delta i gjennomgang av dokumenter så snart utkast er tilgjengelig</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47</a:t>
            </a:fld>
            <a:endParaRPr lang="nb-NO"/>
          </a:p>
        </p:txBody>
      </p:sp>
    </p:spTree>
    <p:extLst>
      <p:ext uri="{BB962C8B-B14F-4D97-AF65-F5344CB8AC3E}">
        <p14:creationId xmlns:p14="http://schemas.microsoft.com/office/powerpoint/2010/main" val="361619825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042" y="1520214"/>
            <a:ext cx="7020669" cy="4977045"/>
          </a:xfrm>
          <a:prstGeom prst="rect">
            <a:avLst/>
          </a:prstGeom>
        </p:spPr>
      </p:pic>
      <p:sp>
        <p:nvSpPr>
          <p:cNvPr id="3" name="Tittel 2"/>
          <p:cNvSpPr>
            <a:spLocks noGrp="1"/>
          </p:cNvSpPr>
          <p:nvPr>
            <p:ph type="title"/>
          </p:nvPr>
        </p:nvSpPr>
        <p:spPr/>
        <p:txBody>
          <a:bodyPr/>
          <a:lstStyle/>
          <a:p>
            <a:r>
              <a:rPr lang="en-US" err="1"/>
              <a:t>Kostnader</a:t>
            </a:r>
            <a:r>
              <a:rPr lang="en-US"/>
              <a:t> </a:t>
            </a:r>
            <a:r>
              <a:rPr lang="en-US" err="1"/>
              <a:t>knyttet</a:t>
            </a:r>
            <a:r>
              <a:rPr lang="en-US"/>
              <a:t> </a:t>
            </a:r>
            <a:r>
              <a:rPr lang="en-US" err="1"/>
              <a:t>til</a:t>
            </a:r>
            <a:r>
              <a:rPr lang="en-US"/>
              <a:t> bugs</a:t>
            </a:r>
          </a:p>
        </p:txBody>
      </p:sp>
      <p:sp>
        <p:nvSpPr>
          <p:cNvPr id="5" name="Plassholder for innhold 4"/>
          <p:cNvSpPr>
            <a:spLocks noGrp="1"/>
          </p:cNvSpPr>
          <p:nvPr>
            <p:ph sz="quarter" idx="13"/>
          </p:nvPr>
        </p:nvSpPr>
        <p:spPr>
          <a:xfrm>
            <a:off x="479088" y="1484311"/>
            <a:ext cx="8088312" cy="4681537"/>
          </a:xfrm>
        </p:spPr>
        <p:txBody>
          <a:bodyPr/>
          <a:lstStyle/>
          <a:p>
            <a:pPr marL="0" indent="0">
              <a:buNone/>
            </a:pPr>
            <a:endParaRPr lang="en-US"/>
          </a:p>
        </p:txBody>
      </p:sp>
    </p:spTree>
    <p:extLst>
      <p:ext uri="{BB962C8B-B14F-4D97-AF65-F5344CB8AC3E}">
        <p14:creationId xmlns:p14="http://schemas.microsoft.com/office/powerpoint/2010/main" val="354687738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ysClr val="window" lastClr="FFFFFF"/>
              </a:solidFill>
              <a:effectLst/>
              <a:uLnTx/>
              <a:uFillTx/>
              <a:latin typeface="+mn-lt"/>
              <a:cs typeface="Arial"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24" y="1698914"/>
            <a:ext cx="7328027" cy="432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tel 1"/>
          <p:cNvSpPr>
            <a:spLocks noGrp="1"/>
          </p:cNvSpPr>
          <p:nvPr>
            <p:ph type="title"/>
          </p:nvPr>
        </p:nvSpPr>
        <p:spPr/>
        <p:txBody>
          <a:bodyPr/>
          <a:lstStyle/>
          <a:p>
            <a:pPr lvl="0"/>
            <a:r>
              <a:rPr lang="nb-NO" sz="2000">
                <a:solidFill>
                  <a:sysClr val="window" lastClr="FFFFFF"/>
                </a:solidFill>
                <a:cs typeface="Arial" pitchFamily="34" charset="0"/>
              </a:rPr>
              <a:t>Hvor oppstår feilene?</a:t>
            </a:r>
            <a:br>
              <a:rPr lang="nb-NO" sz="2000">
                <a:solidFill>
                  <a:sysClr val="window" lastClr="FFFFFF"/>
                </a:solidFill>
                <a:cs typeface="Arial" pitchFamily="34" charset="0"/>
              </a:rPr>
            </a:br>
            <a:r>
              <a:rPr lang="nb-NO" sz="2000">
                <a:cs typeface="Arial" pitchFamily="34" charset="0"/>
              </a:rPr>
              <a:t>Hvor oppstår feilene</a:t>
            </a:r>
            <a:endParaRPr lang="en-US"/>
          </a:p>
        </p:txBody>
      </p:sp>
    </p:spTree>
    <p:extLst>
      <p:ext uri="{BB962C8B-B14F-4D97-AF65-F5344CB8AC3E}">
        <p14:creationId xmlns:p14="http://schemas.microsoft.com/office/powerpoint/2010/main" val="265063304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Endringer på eksamen og pensum</a:t>
            </a:r>
          </a:p>
        </p:txBody>
      </p:sp>
      <p:sp>
        <p:nvSpPr>
          <p:cNvPr id="3" name="Content Placeholder 2"/>
          <p:cNvSpPr>
            <a:spLocks noGrp="1"/>
          </p:cNvSpPr>
          <p:nvPr>
            <p:ph sz="quarter" idx="13"/>
          </p:nvPr>
        </p:nvSpPr>
        <p:spPr/>
        <p:txBody>
          <a:bodyPr>
            <a:normAutofit fontScale="85000" lnSpcReduction="20000"/>
          </a:bodyPr>
          <a:lstStyle/>
          <a:p>
            <a:pPr marL="0" indent="0">
              <a:buNone/>
            </a:pPr>
            <a:r>
              <a:rPr lang="en-US"/>
              <a:t>The goal is to make this version easier to read, understand, learn, and translate, focusing on increasing practical usefulness and the balance between knowledge and skills. </a:t>
            </a:r>
          </a:p>
          <a:p>
            <a:r>
              <a:rPr lang="en-US"/>
              <a:t>This major release has made the following changes:</a:t>
            </a:r>
          </a:p>
          <a:p>
            <a:pPr marL="0" indent="0">
              <a:buNone/>
            </a:pPr>
            <a:r>
              <a:rPr lang="en-US"/>
              <a:t> • Fewer K1 Learning Objectives (LO) in general, – 15 LO in 2018 compared with 27 LO in 2011. </a:t>
            </a:r>
          </a:p>
          <a:p>
            <a:pPr marL="0" indent="0">
              <a:buNone/>
            </a:pPr>
            <a:r>
              <a:rPr lang="en-US"/>
              <a:t>• Less focus on chapter 5 Test Management, – 15 LO in 2018 compared with 24 LO in 2011. </a:t>
            </a:r>
          </a:p>
          <a:p>
            <a:pPr marL="0" indent="0">
              <a:buNone/>
            </a:pPr>
            <a:r>
              <a:rPr lang="en-US"/>
              <a:t>• More emphasis on review, a K3 LO has been added to chapter 3. – Static Analysis by Tools section is removed, and will be covered in other syllabi.</a:t>
            </a:r>
          </a:p>
          <a:p>
            <a:pPr marL="0" indent="0">
              <a:buNone/>
            </a:pPr>
            <a:r>
              <a:rPr lang="en-US"/>
              <a:t> • More emphasis on test techniques in chapter 4. – Section 4.1 of 2011 moved and merged with section 1.4 of chapter 1. </a:t>
            </a:r>
          </a:p>
          <a:p>
            <a:pPr marL="0" indent="0">
              <a:buNone/>
            </a:pPr>
            <a:r>
              <a:rPr lang="en-US"/>
              <a:t>• Agile is mentioned in the content of the syllabus. – But not included in the wording of any LO. </a:t>
            </a:r>
          </a:p>
          <a:p>
            <a:pPr marL="0" indent="0">
              <a:buNone/>
            </a:pPr>
            <a:r>
              <a:rPr lang="en-US"/>
              <a:t>• White-box techniques are downgraded. – K4 and K3 removed – they will be covered in other syllabi.</a:t>
            </a: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a:t>
            </a:fld>
            <a:endParaRPr lang="nb-NO"/>
          </a:p>
        </p:txBody>
      </p:sp>
    </p:spTree>
    <p:extLst>
      <p:ext uri="{BB962C8B-B14F-4D97-AF65-F5344CB8AC3E}">
        <p14:creationId xmlns:p14="http://schemas.microsoft.com/office/powerpoint/2010/main" val="41919228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sp>
        <p:nvSpPr>
          <p:cNvPr id="3" name="Plassholder for innhold 2"/>
          <p:cNvSpPr>
            <a:spLocks noGrp="1"/>
          </p:cNvSpPr>
          <p:nvPr>
            <p:ph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AF43E6FD-AB27-4108-A2FC-346BB5F75E3F}" type="slidenum">
              <a:rPr lang="fr-FR" smtClean="0"/>
              <a:pPr/>
              <a:t>50</a:t>
            </a:fld>
            <a:endParaRPr lang="fr-F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6101" y="980728"/>
            <a:ext cx="6999923" cy="5085882"/>
          </a:xfrm>
          <a:prstGeom prst="rect">
            <a:avLst/>
          </a:prstGeom>
        </p:spPr>
      </p:pic>
    </p:spTree>
    <p:extLst>
      <p:ext uri="{BB962C8B-B14F-4D97-AF65-F5344CB8AC3E}">
        <p14:creationId xmlns:p14="http://schemas.microsoft.com/office/powerpoint/2010/main" val="503625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Testnivåer (test </a:t>
            </a:r>
            <a:r>
              <a:rPr lang="nb-NO" err="1"/>
              <a:t>levels</a:t>
            </a:r>
            <a:r>
              <a:rPr lang="nb-NO"/>
              <a:t>) – </a:t>
            </a:r>
            <a:r>
              <a:rPr lang="nb-NO">
                <a:solidFill>
                  <a:srgbClr val="FFC000"/>
                </a:solidFill>
              </a:rPr>
              <a:t>viktig for eksamen!	</a:t>
            </a:r>
          </a:p>
        </p:txBody>
      </p:sp>
      <p:sp>
        <p:nvSpPr>
          <p:cNvPr id="3" name="Content Placeholder 2"/>
          <p:cNvSpPr>
            <a:spLocks noGrp="1"/>
          </p:cNvSpPr>
          <p:nvPr>
            <p:ph sz="quarter" idx="13"/>
          </p:nvPr>
        </p:nvSpPr>
        <p:spPr/>
        <p:txBody>
          <a:bodyPr/>
          <a:lstStyle/>
          <a:p>
            <a:pPr marL="0" indent="0">
              <a:buNone/>
            </a:pPr>
            <a:endParaRPr lang="nb-NO"/>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51</a:t>
            </a:fld>
            <a:endParaRPr lang="nb-NO"/>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7584" y="1268214"/>
            <a:ext cx="6846221" cy="5138269"/>
          </a:xfrm>
          <a:prstGeom prst="rect">
            <a:avLst/>
          </a:prstGeom>
        </p:spPr>
      </p:pic>
    </p:spTree>
    <p:extLst>
      <p:ext uri="{BB962C8B-B14F-4D97-AF65-F5344CB8AC3E}">
        <p14:creationId xmlns:p14="http://schemas.microsoft.com/office/powerpoint/2010/main" val="33462229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sz="quarter" idx="14"/>
          </p:nvPr>
        </p:nvSpPr>
        <p:spPr/>
        <p:txBody>
          <a:bodyPr/>
          <a:lstStyle/>
          <a:p>
            <a:pPr marL="0" indent="0">
              <a:buNone/>
            </a:pPr>
            <a:r>
              <a:rPr lang="nb-NO" b="1"/>
              <a:t>Testobjekt</a:t>
            </a:r>
          </a:p>
          <a:p>
            <a:pPr>
              <a:buFont typeface="Arial" panose="020B0604020202020204" pitchFamily="34" charset="0"/>
              <a:buChar char="•"/>
            </a:pPr>
            <a:r>
              <a:rPr lang="nb-NO"/>
              <a:t>Den «fysiske» deler vi tester</a:t>
            </a:r>
          </a:p>
          <a:p>
            <a:pPr>
              <a:buFont typeface="Arial" panose="020B0604020202020204" pitchFamily="34" charset="0"/>
              <a:buChar char="•"/>
            </a:pPr>
            <a:endParaRPr lang="nb-NO"/>
          </a:p>
          <a:p>
            <a:pPr>
              <a:buFont typeface="Arial" panose="020B0604020202020204" pitchFamily="34" charset="0"/>
              <a:buChar char="•"/>
            </a:pPr>
            <a:endParaRPr lang="nb-NO"/>
          </a:p>
          <a:p>
            <a:pPr marL="0" indent="0">
              <a:buNone/>
            </a:pPr>
            <a:r>
              <a:rPr lang="nb-NO" b="1"/>
              <a:t>Eks: </a:t>
            </a:r>
            <a:r>
              <a:rPr lang="nb-NO"/>
              <a:t>Moduler, systemer, </a:t>
            </a:r>
            <a:r>
              <a:rPr lang="nb-NO" err="1"/>
              <a:t>API’er</a:t>
            </a:r>
            <a:r>
              <a:rPr lang="nb-NO"/>
              <a:t>, hardware</a:t>
            </a:r>
          </a:p>
        </p:txBody>
      </p:sp>
      <p:sp>
        <p:nvSpPr>
          <p:cNvPr id="2" name="Content Placeholder 1"/>
          <p:cNvSpPr>
            <a:spLocks noGrp="1"/>
          </p:cNvSpPr>
          <p:nvPr>
            <p:ph idx="1"/>
          </p:nvPr>
        </p:nvSpPr>
        <p:spPr/>
        <p:txBody>
          <a:bodyPr/>
          <a:lstStyle/>
          <a:p>
            <a:pPr marL="0" indent="0">
              <a:buNone/>
            </a:pPr>
            <a:r>
              <a:rPr lang="nb-NO" b="1"/>
              <a:t>Testbasis</a:t>
            </a:r>
          </a:p>
          <a:p>
            <a:pPr>
              <a:buFont typeface="Arial" panose="020B0604020202020204" pitchFamily="34" charset="0"/>
              <a:buChar char="•"/>
            </a:pPr>
            <a:r>
              <a:rPr lang="nb-NO"/>
              <a:t>Grunnlaget for planlegging av test </a:t>
            </a:r>
          </a:p>
          <a:p>
            <a:pPr>
              <a:buFont typeface="Arial" panose="020B0604020202020204" pitchFamily="34" charset="0"/>
              <a:buChar char="•"/>
            </a:pPr>
            <a:r>
              <a:rPr lang="nb-NO"/>
              <a:t>Definere forventet resultat</a:t>
            </a:r>
          </a:p>
          <a:p>
            <a:pPr>
              <a:buFont typeface="Arial" panose="020B0604020202020204" pitchFamily="34" charset="0"/>
              <a:buChar char="•"/>
            </a:pPr>
            <a:endParaRPr lang="nb-NO"/>
          </a:p>
          <a:p>
            <a:pPr marL="0" indent="0">
              <a:buNone/>
            </a:pPr>
            <a:r>
              <a:rPr lang="nb-NO" b="1"/>
              <a:t>Eks: </a:t>
            </a:r>
            <a:r>
              <a:rPr lang="nb-NO"/>
              <a:t>Brukerhistorier, </a:t>
            </a:r>
            <a:r>
              <a:rPr lang="nb-NO" err="1"/>
              <a:t>workflows</a:t>
            </a:r>
            <a:r>
              <a:rPr lang="nb-NO"/>
              <a:t>, spesifikasjoner, diagrammer</a:t>
            </a:r>
          </a:p>
        </p:txBody>
      </p:sp>
      <p:sp>
        <p:nvSpPr>
          <p:cNvPr id="3" name="Title 2"/>
          <p:cNvSpPr>
            <a:spLocks noGrp="1"/>
          </p:cNvSpPr>
          <p:nvPr>
            <p:ph type="title"/>
          </p:nvPr>
        </p:nvSpPr>
        <p:spPr/>
        <p:txBody>
          <a:bodyPr/>
          <a:lstStyle/>
          <a:p>
            <a:r>
              <a:rPr lang="nb-NO"/>
              <a:t>For hvert testnivå definerer man testbasis og testobjekter</a:t>
            </a:r>
          </a:p>
        </p:txBody>
      </p:sp>
      <p:sp>
        <p:nvSpPr>
          <p:cNvPr id="4" name="Footer Placeholder 3"/>
          <p:cNvSpPr>
            <a:spLocks noGrp="1"/>
          </p:cNvSpPr>
          <p:nvPr>
            <p:ph type="ftr" sz="quarter" idx="11"/>
          </p:nvPr>
        </p:nvSpPr>
        <p:spPr/>
        <p:txBody>
          <a:bodyPr/>
          <a:lstStyle/>
          <a:p>
            <a:endParaRPr lang="fr-FR"/>
          </a:p>
        </p:txBody>
      </p:sp>
      <p:sp>
        <p:nvSpPr>
          <p:cNvPr id="5" name="Slide Number Placeholder 4"/>
          <p:cNvSpPr>
            <a:spLocks noGrp="1"/>
          </p:cNvSpPr>
          <p:nvPr>
            <p:ph type="sldNum" sz="quarter" idx="12"/>
          </p:nvPr>
        </p:nvSpPr>
        <p:spPr/>
        <p:txBody>
          <a:bodyPr/>
          <a:lstStyle/>
          <a:p>
            <a:fld id="{AF43E6FD-AB27-4108-A2FC-346BB5F75E3F}" type="slidenum">
              <a:rPr lang="fr-FR" smtClean="0"/>
              <a:pPr/>
              <a:t>52</a:t>
            </a:fld>
            <a:endParaRPr lang="fr-FR"/>
          </a:p>
        </p:txBody>
      </p:sp>
    </p:spTree>
    <p:extLst>
      <p:ext uri="{BB962C8B-B14F-4D97-AF65-F5344CB8AC3E}">
        <p14:creationId xmlns:p14="http://schemas.microsoft.com/office/powerpoint/2010/main" val="243837910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Komponenttesting/enhetstesting</a:t>
            </a:r>
          </a:p>
        </p:txBody>
      </p:sp>
      <p:sp>
        <p:nvSpPr>
          <p:cNvPr id="3" name="Content Placeholder 2"/>
          <p:cNvSpPr>
            <a:spLocks noGrp="1"/>
          </p:cNvSpPr>
          <p:nvPr>
            <p:ph sz="quarter" idx="13"/>
          </p:nvPr>
        </p:nvSpPr>
        <p:spPr/>
        <p:txBody>
          <a:bodyPr/>
          <a:lstStyle/>
          <a:p>
            <a:r>
              <a:rPr lang="nb-NO"/>
              <a:t>Gjøres vanligvis av utviklerne</a:t>
            </a:r>
          </a:p>
          <a:p>
            <a:r>
              <a:rPr lang="nb-NO"/>
              <a:t>Minste mulige testbare enhet</a:t>
            </a:r>
          </a:p>
          <a:p>
            <a:r>
              <a:rPr lang="nb-NO" err="1"/>
              <a:t>Defects</a:t>
            </a:r>
            <a:r>
              <a:rPr lang="nb-NO"/>
              <a:t> fikses løpende uten at de logges noe sted</a:t>
            </a:r>
          </a:p>
          <a:p>
            <a:endParaRPr lang="nb-NO"/>
          </a:p>
          <a:p>
            <a:pPr marL="0" indent="0">
              <a:buNone/>
            </a:pPr>
            <a:endParaRPr lang="nb-NO"/>
          </a:p>
          <a:p>
            <a:pPr marL="0" indent="0">
              <a:buNone/>
            </a:pPr>
            <a:endParaRPr lang="nb-NO"/>
          </a:p>
          <a:p>
            <a:pPr marL="0" indent="0">
              <a:buNone/>
            </a:pPr>
            <a:endParaRPr lang="nb-NO"/>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53</a:t>
            </a:fld>
            <a:endParaRPr lang="nb-NO"/>
          </a:p>
        </p:txBody>
      </p:sp>
      <p:sp>
        <p:nvSpPr>
          <p:cNvPr id="6" name="TextBox 5"/>
          <p:cNvSpPr txBox="1"/>
          <p:nvPr/>
        </p:nvSpPr>
        <p:spPr>
          <a:xfrm>
            <a:off x="539552" y="3804692"/>
            <a:ext cx="7344816" cy="3416320"/>
          </a:xfrm>
          <a:prstGeom prst="rect">
            <a:avLst/>
          </a:prstGeom>
          <a:noFill/>
        </p:spPr>
        <p:txBody>
          <a:bodyPr wrap="square" numCol="2" rtlCol="0">
            <a:spAutoFit/>
          </a:bodyPr>
          <a:lstStyle/>
          <a:p>
            <a:r>
              <a:rPr lang="nb-NO"/>
              <a:t>Testbasis:</a:t>
            </a:r>
          </a:p>
          <a:p>
            <a:pPr marL="285750" indent="-285750">
              <a:buFont typeface="Arial" panose="020B0604020202020204" pitchFamily="34" charset="0"/>
              <a:buChar char="•"/>
            </a:pPr>
            <a:r>
              <a:rPr lang="nb-NO"/>
              <a:t>Krav til komponenten</a:t>
            </a:r>
          </a:p>
          <a:p>
            <a:pPr marL="285750" indent="-285750">
              <a:buFont typeface="Arial" panose="020B0604020202020204" pitchFamily="34" charset="0"/>
              <a:buChar char="•"/>
            </a:pPr>
            <a:r>
              <a:rPr lang="nb-NO"/>
              <a:t>Detaljdesign</a:t>
            </a:r>
          </a:p>
          <a:p>
            <a:pPr marL="285750" indent="-285750">
              <a:buFont typeface="Arial" panose="020B0604020202020204" pitchFamily="34" charset="0"/>
              <a:buChar char="•"/>
            </a:pPr>
            <a:r>
              <a:rPr lang="nb-NO"/>
              <a:t>Kode</a:t>
            </a:r>
          </a:p>
          <a:p>
            <a:endParaRPr lang="nb-NO"/>
          </a:p>
          <a:p>
            <a:endParaRPr lang="nb-NO"/>
          </a:p>
          <a:p>
            <a:endParaRPr lang="nb-NO"/>
          </a:p>
          <a:p>
            <a:endParaRPr lang="nb-NO"/>
          </a:p>
          <a:p>
            <a:endParaRPr lang="nb-NO"/>
          </a:p>
          <a:p>
            <a:endParaRPr lang="nb-NO"/>
          </a:p>
          <a:p>
            <a:endParaRPr lang="nb-NO"/>
          </a:p>
          <a:p>
            <a:endParaRPr lang="nb-NO"/>
          </a:p>
          <a:p>
            <a:r>
              <a:rPr lang="nb-NO"/>
              <a:t>Testobjekter:</a:t>
            </a:r>
          </a:p>
          <a:p>
            <a:pPr marL="285750" indent="-285750">
              <a:buFont typeface="Arial" panose="020B0604020202020204" pitchFamily="34" charset="0"/>
              <a:buChar char="•"/>
            </a:pPr>
            <a:r>
              <a:rPr lang="nb-NO"/>
              <a:t>Komponenter </a:t>
            </a:r>
          </a:p>
          <a:p>
            <a:pPr marL="285750" indent="-285750">
              <a:buFont typeface="Arial" panose="020B0604020202020204" pitchFamily="34" charset="0"/>
              <a:buChar char="•"/>
            </a:pPr>
            <a:r>
              <a:rPr lang="nb-NO"/>
              <a:t>Programmer </a:t>
            </a:r>
          </a:p>
          <a:p>
            <a:pPr marL="285750" indent="-285750">
              <a:buFont typeface="Arial" panose="020B0604020202020204" pitchFamily="34" charset="0"/>
              <a:buChar char="•"/>
            </a:pPr>
            <a:r>
              <a:rPr lang="nb-NO"/>
              <a:t>Datakonverterings-/migrasjonsprogrammer </a:t>
            </a:r>
          </a:p>
          <a:p>
            <a:pPr marL="285750" indent="-285750">
              <a:buFont typeface="Arial" panose="020B0604020202020204" pitchFamily="34" charset="0"/>
              <a:buChar char="•"/>
            </a:pPr>
            <a:r>
              <a:rPr lang="nb-NO"/>
              <a:t>Databasemoduler</a:t>
            </a:r>
          </a:p>
          <a:p>
            <a:endParaRPr lang="nb-NO"/>
          </a:p>
          <a:p>
            <a:endParaRPr lang="nb-NO"/>
          </a:p>
        </p:txBody>
      </p:sp>
    </p:spTree>
    <p:extLst>
      <p:ext uri="{BB962C8B-B14F-4D97-AF65-F5344CB8AC3E}">
        <p14:creationId xmlns:p14="http://schemas.microsoft.com/office/powerpoint/2010/main" val="82153704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Integrasjonstesting</a:t>
            </a:r>
          </a:p>
        </p:txBody>
      </p:sp>
      <p:sp>
        <p:nvSpPr>
          <p:cNvPr id="3" name="Content Placeholder 2"/>
          <p:cNvSpPr>
            <a:spLocks noGrp="1"/>
          </p:cNvSpPr>
          <p:nvPr>
            <p:ph sz="quarter" idx="13"/>
          </p:nvPr>
        </p:nvSpPr>
        <p:spPr/>
        <p:txBody>
          <a:bodyPr/>
          <a:lstStyle/>
          <a:p>
            <a:r>
              <a:rPr lang="nb-NO"/>
              <a:t>Tester grensesnitt mellom komponenter og kommunikasjon mellom ulike deler av systemet</a:t>
            </a:r>
          </a:p>
          <a:p>
            <a:r>
              <a:rPr lang="nb-NO"/>
              <a:t>Flere integrasjonstestnivåer - avhengig av testobjekt/mål </a:t>
            </a:r>
          </a:p>
          <a:p>
            <a:r>
              <a:rPr lang="nb-NO"/>
              <a:t>Bør integrere trinnvis fremfor «</a:t>
            </a:r>
            <a:r>
              <a:rPr lang="nb-NO" err="1"/>
              <a:t>big</a:t>
            </a:r>
            <a:r>
              <a:rPr lang="nb-NO"/>
              <a:t> bang»</a:t>
            </a:r>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54</a:t>
            </a:fld>
            <a:endParaRPr lang="nb-NO"/>
          </a:p>
        </p:txBody>
      </p:sp>
      <p:sp>
        <p:nvSpPr>
          <p:cNvPr id="6" name="TextBox 5"/>
          <p:cNvSpPr txBox="1"/>
          <p:nvPr/>
        </p:nvSpPr>
        <p:spPr>
          <a:xfrm>
            <a:off x="539552" y="3717032"/>
            <a:ext cx="7344816" cy="3693319"/>
          </a:xfrm>
          <a:prstGeom prst="rect">
            <a:avLst/>
          </a:prstGeom>
          <a:noFill/>
        </p:spPr>
        <p:txBody>
          <a:bodyPr wrap="square" numCol="2" rtlCol="0">
            <a:spAutoFit/>
          </a:bodyPr>
          <a:lstStyle/>
          <a:p>
            <a:r>
              <a:rPr lang="nb-NO"/>
              <a:t>Testbasis: </a:t>
            </a:r>
          </a:p>
          <a:p>
            <a:pPr marL="285750" indent="-285750">
              <a:buFont typeface="Arial" panose="020B0604020202020204" pitchFamily="34" charset="0"/>
              <a:buChar char="•"/>
            </a:pPr>
            <a:r>
              <a:rPr lang="nb-NO"/>
              <a:t>Software- og systemdesign</a:t>
            </a:r>
          </a:p>
          <a:p>
            <a:pPr marL="285750" indent="-285750">
              <a:buFont typeface="Arial" panose="020B0604020202020204" pitchFamily="34" charset="0"/>
              <a:buChar char="•"/>
            </a:pPr>
            <a:r>
              <a:rPr lang="nb-NO"/>
              <a:t>Arkitektur </a:t>
            </a:r>
          </a:p>
          <a:p>
            <a:pPr marL="285750" indent="-285750">
              <a:buFont typeface="Arial" panose="020B0604020202020204" pitchFamily="34" charset="0"/>
              <a:buChar char="•"/>
            </a:pPr>
            <a:r>
              <a:rPr lang="nb-NO"/>
              <a:t>Arbeidsflyt</a:t>
            </a:r>
          </a:p>
          <a:p>
            <a:pPr marL="285750" indent="-285750">
              <a:buFont typeface="Arial" panose="020B0604020202020204" pitchFamily="34" charset="0"/>
              <a:buChar char="•"/>
            </a:pPr>
            <a:r>
              <a:rPr lang="nb-NO" err="1"/>
              <a:t>Use</a:t>
            </a:r>
            <a:r>
              <a:rPr lang="nb-NO"/>
              <a:t> cases</a:t>
            </a:r>
          </a:p>
          <a:p>
            <a:endParaRPr lang="nb-NO"/>
          </a:p>
          <a:p>
            <a:endParaRPr lang="nb-NO"/>
          </a:p>
          <a:p>
            <a:endParaRPr lang="nb-NO"/>
          </a:p>
          <a:p>
            <a:endParaRPr lang="nb-NO"/>
          </a:p>
          <a:p>
            <a:endParaRPr lang="nb-NO"/>
          </a:p>
          <a:p>
            <a:endParaRPr lang="nb-NO"/>
          </a:p>
          <a:p>
            <a:endParaRPr lang="nb-NO"/>
          </a:p>
          <a:p>
            <a:endParaRPr lang="nb-NO"/>
          </a:p>
          <a:p>
            <a:r>
              <a:rPr lang="nb-NO"/>
              <a:t>Testobjekter: </a:t>
            </a:r>
          </a:p>
          <a:p>
            <a:pPr marL="285750" indent="-285750">
              <a:buFont typeface="Arial" panose="020B0604020202020204" pitchFamily="34" charset="0"/>
              <a:buChar char="•"/>
            </a:pPr>
            <a:r>
              <a:rPr lang="nb-NO"/>
              <a:t>Delsystemer </a:t>
            </a:r>
          </a:p>
          <a:p>
            <a:pPr marL="285750" indent="-285750">
              <a:buFont typeface="Arial" panose="020B0604020202020204" pitchFamily="34" charset="0"/>
              <a:buChar char="•"/>
            </a:pPr>
            <a:r>
              <a:rPr lang="nb-NO"/>
              <a:t>Databaseimplementasjon</a:t>
            </a:r>
          </a:p>
          <a:p>
            <a:pPr marL="285750" indent="-285750">
              <a:buFont typeface="Arial" panose="020B0604020202020204" pitchFamily="34" charset="0"/>
              <a:buChar char="•"/>
            </a:pPr>
            <a:r>
              <a:rPr lang="nb-NO"/>
              <a:t>Infrastruktur</a:t>
            </a:r>
          </a:p>
          <a:p>
            <a:pPr marL="285750" indent="-285750">
              <a:buFont typeface="Arial" panose="020B0604020202020204" pitchFamily="34" charset="0"/>
              <a:buChar char="•"/>
            </a:pPr>
            <a:r>
              <a:rPr lang="nb-NO"/>
              <a:t>Grensesnitt </a:t>
            </a:r>
          </a:p>
          <a:p>
            <a:pPr marL="285750" indent="-285750">
              <a:buFont typeface="Arial" panose="020B0604020202020204" pitchFamily="34" charset="0"/>
              <a:buChar char="•"/>
            </a:pPr>
            <a:r>
              <a:rPr lang="nb-NO"/>
              <a:t>Systemkonfigurasjon </a:t>
            </a:r>
          </a:p>
          <a:p>
            <a:pPr marL="285750" indent="-285750">
              <a:buFont typeface="Arial" panose="020B0604020202020204" pitchFamily="34" charset="0"/>
              <a:buChar char="•"/>
            </a:pPr>
            <a:r>
              <a:rPr lang="nb-NO"/>
              <a:t>Konfigurasjonsdata</a:t>
            </a:r>
          </a:p>
        </p:txBody>
      </p:sp>
    </p:spTree>
    <p:extLst>
      <p:ext uri="{BB962C8B-B14F-4D97-AF65-F5344CB8AC3E}">
        <p14:creationId xmlns:p14="http://schemas.microsoft.com/office/powerpoint/2010/main" val="13832668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Systemtest</a:t>
            </a:r>
          </a:p>
        </p:txBody>
      </p:sp>
      <p:sp>
        <p:nvSpPr>
          <p:cNvPr id="3" name="Content Placeholder 2"/>
          <p:cNvSpPr>
            <a:spLocks noGrp="1"/>
          </p:cNvSpPr>
          <p:nvPr>
            <p:ph sz="quarter" idx="13"/>
          </p:nvPr>
        </p:nvSpPr>
        <p:spPr>
          <a:xfrm>
            <a:off x="515938" y="1484313"/>
            <a:ext cx="8088312" cy="1512639"/>
          </a:xfrm>
        </p:spPr>
        <p:txBody>
          <a:bodyPr>
            <a:normAutofit/>
          </a:bodyPr>
          <a:lstStyle/>
          <a:p>
            <a:pPr>
              <a:buFont typeface="Arial" panose="020B0604020202020204" pitchFamily="34" charset="0"/>
              <a:buChar char="•"/>
            </a:pPr>
            <a:r>
              <a:rPr lang="nb-NO"/>
              <a:t>Gjelder hele systemets oppførsel, </a:t>
            </a:r>
            <a:r>
              <a:rPr lang="nb-NO" err="1"/>
              <a:t>dvs</a:t>
            </a:r>
            <a:r>
              <a:rPr lang="nb-NO"/>
              <a:t> omfanget av et prosjekt</a:t>
            </a:r>
          </a:p>
          <a:p>
            <a:pPr>
              <a:buFont typeface="Arial" panose="020B0604020202020204" pitchFamily="34" charset="0"/>
              <a:buChar char="•"/>
            </a:pPr>
            <a:r>
              <a:rPr lang="nb-NO"/>
              <a:t>Testmiljøet bør ligge så tett opptil produksjonsmiljøet som mulig</a:t>
            </a:r>
          </a:p>
          <a:p>
            <a:pPr>
              <a:buFont typeface="Arial" panose="020B0604020202020204" pitchFamily="34" charset="0"/>
              <a:buChar char="•"/>
            </a:pPr>
            <a:r>
              <a:rPr lang="nb-NO"/>
              <a:t>Bør omfatte både funksjonelle og ikke-funksjonelle krav til systemet</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55</a:t>
            </a:fld>
            <a:endParaRPr lang="nb-NO"/>
          </a:p>
        </p:txBody>
      </p:sp>
      <p:sp>
        <p:nvSpPr>
          <p:cNvPr id="6" name="TextBox 5"/>
          <p:cNvSpPr txBox="1"/>
          <p:nvPr/>
        </p:nvSpPr>
        <p:spPr>
          <a:xfrm>
            <a:off x="512912" y="4084037"/>
            <a:ext cx="8050261" cy="2585323"/>
          </a:xfrm>
          <a:prstGeom prst="rect">
            <a:avLst/>
          </a:prstGeom>
          <a:noFill/>
        </p:spPr>
        <p:txBody>
          <a:bodyPr wrap="square" numCol="2" rtlCol="0">
            <a:spAutoFit/>
          </a:bodyPr>
          <a:lstStyle/>
          <a:p>
            <a:r>
              <a:rPr lang="nb-NO"/>
              <a:t>Testbasis: </a:t>
            </a:r>
          </a:p>
          <a:p>
            <a:pPr marL="285750" indent="-285750">
              <a:buFont typeface="Arial" panose="020B0604020202020204" pitchFamily="34" charset="0"/>
              <a:buChar char="•"/>
            </a:pPr>
            <a:r>
              <a:rPr lang="nb-NO"/>
              <a:t>Kravspesifikasjon (system)</a:t>
            </a:r>
          </a:p>
          <a:p>
            <a:pPr marL="285750" indent="-285750">
              <a:buFont typeface="Arial" panose="020B0604020202020204" pitchFamily="34" charset="0"/>
              <a:buChar char="•"/>
            </a:pPr>
            <a:r>
              <a:rPr lang="nb-NO" err="1"/>
              <a:t>Use</a:t>
            </a:r>
            <a:r>
              <a:rPr lang="nb-NO"/>
              <a:t> cases</a:t>
            </a:r>
          </a:p>
          <a:p>
            <a:pPr marL="285750" indent="-285750">
              <a:buFont typeface="Arial" panose="020B0604020202020204" pitchFamily="34" charset="0"/>
              <a:buChar char="•"/>
            </a:pPr>
            <a:r>
              <a:rPr lang="nb-NO"/>
              <a:t>Funksjonell spesifikasjon</a:t>
            </a:r>
          </a:p>
          <a:p>
            <a:pPr marL="285750" indent="-285750">
              <a:buFont typeface="Arial" panose="020B0604020202020204" pitchFamily="34" charset="0"/>
              <a:buChar char="•"/>
            </a:pPr>
            <a:r>
              <a:rPr lang="nb-NO"/>
              <a:t>Risikoanalyserapporter</a:t>
            </a:r>
          </a:p>
          <a:p>
            <a:endParaRPr lang="nb-NO"/>
          </a:p>
          <a:p>
            <a:endParaRPr lang="nb-NO"/>
          </a:p>
          <a:p>
            <a:endParaRPr lang="nb-NO"/>
          </a:p>
          <a:p>
            <a:endParaRPr lang="nb-NO"/>
          </a:p>
          <a:p>
            <a:r>
              <a:rPr lang="nb-NO"/>
              <a:t>Testobjekter: </a:t>
            </a:r>
          </a:p>
          <a:p>
            <a:pPr marL="285750" indent="-285750">
              <a:buFont typeface="Arial" panose="020B0604020202020204" pitchFamily="34" charset="0"/>
              <a:buChar char="•"/>
            </a:pPr>
            <a:r>
              <a:rPr lang="nb-NO"/>
              <a:t>System-, bruker- og driftsmanualer</a:t>
            </a:r>
          </a:p>
          <a:p>
            <a:pPr marL="285750" indent="-285750">
              <a:buFont typeface="Arial" panose="020B0604020202020204" pitchFamily="34" charset="0"/>
              <a:buChar char="•"/>
            </a:pPr>
            <a:r>
              <a:rPr lang="nb-NO"/>
              <a:t>Systemkonfigurasjon og konfigurasjonsdata</a:t>
            </a:r>
          </a:p>
        </p:txBody>
      </p:sp>
    </p:spTree>
    <p:extLst>
      <p:ext uri="{BB962C8B-B14F-4D97-AF65-F5344CB8AC3E}">
        <p14:creationId xmlns:p14="http://schemas.microsoft.com/office/powerpoint/2010/main" val="4763506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Akseptansetest</a:t>
            </a:r>
          </a:p>
        </p:txBody>
      </p:sp>
      <p:sp>
        <p:nvSpPr>
          <p:cNvPr id="3" name="Content Placeholder 2"/>
          <p:cNvSpPr>
            <a:spLocks noGrp="1"/>
          </p:cNvSpPr>
          <p:nvPr>
            <p:ph sz="quarter" idx="13"/>
          </p:nvPr>
        </p:nvSpPr>
        <p:spPr>
          <a:xfrm>
            <a:off x="539552" y="3717032"/>
            <a:ext cx="8088312" cy="2448818"/>
          </a:xfrm>
        </p:spPr>
        <p:txBody>
          <a:bodyPr numCol="2">
            <a:normAutofit fontScale="92500" lnSpcReduction="20000"/>
          </a:bodyPr>
          <a:lstStyle/>
          <a:p>
            <a:pPr marL="0" indent="0">
              <a:buNone/>
            </a:pPr>
            <a:r>
              <a:rPr lang="nb-NO"/>
              <a:t>Testbasis: </a:t>
            </a:r>
          </a:p>
          <a:p>
            <a:pPr lvl="1">
              <a:buFont typeface="Arial" panose="020B0604020202020204" pitchFamily="34" charset="0"/>
              <a:buChar char="•"/>
            </a:pPr>
            <a:r>
              <a:rPr lang="nb-NO"/>
              <a:t>Brukerkrav</a:t>
            </a:r>
          </a:p>
          <a:p>
            <a:pPr lvl="1">
              <a:buFont typeface="Arial" panose="020B0604020202020204" pitchFamily="34" charset="0"/>
              <a:buChar char="•"/>
            </a:pPr>
            <a:r>
              <a:rPr lang="nb-NO"/>
              <a:t>Systemkrav </a:t>
            </a:r>
          </a:p>
          <a:p>
            <a:pPr lvl="1">
              <a:buFont typeface="Arial" panose="020B0604020202020204" pitchFamily="34" charset="0"/>
              <a:buChar char="•"/>
            </a:pPr>
            <a:r>
              <a:rPr lang="nb-NO" err="1"/>
              <a:t>Use</a:t>
            </a:r>
            <a:r>
              <a:rPr lang="nb-NO"/>
              <a:t> cases</a:t>
            </a:r>
          </a:p>
          <a:p>
            <a:pPr lvl="1">
              <a:buFont typeface="Arial" panose="020B0604020202020204" pitchFamily="34" charset="0"/>
              <a:buChar char="•"/>
            </a:pPr>
            <a:r>
              <a:rPr lang="nb-NO"/>
              <a:t>Forretningsprosesser</a:t>
            </a:r>
          </a:p>
          <a:p>
            <a:pPr lvl="1">
              <a:buFont typeface="Arial" panose="020B0604020202020204" pitchFamily="34" charset="0"/>
              <a:buChar char="•"/>
            </a:pPr>
            <a:r>
              <a:rPr lang="nb-NO"/>
              <a:t>Risikoanalyserapporter</a:t>
            </a:r>
          </a:p>
          <a:p>
            <a:pPr marL="473075" lvl="1" indent="0">
              <a:buNone/>
            </a:pPr>
            <a:endParaRPr lang="nb-NO"/>
          </a:p>
          <a:p>
            <a:pPr marL="473075" lvl="1" indent="0">
              <a:buNone/>
            </a:pPr>
            <a:endParaRPr lang="nb-NO"/>
          </a:p>
          <a:p>
            <a:pPr marL="473075" lvl="1" indent="0">
              <a:buNone/>
            </a:pPr>
            <a:endParaRPr lang="nb-NO"/>
          </a:p>
          <a:p>
            <a:pPr marL="473075" lvl="1" indent="0">
              <a:buNone/>
            </a:pPr>
            <a:r>
              <a:rPr lang="nb-NO"/>
              <a:t>Testobjekt: </a:t>
            </a:r>
          </a:p>
          <a:p>
            <a:pPr lvl="1">
              <a:buFont typeface="Arial" panose="020B0604020202020204" pitchFamily="34" charset="0"/>
              <a:buChar char="•"/>
            </a:pPr>
            <a:r>
              <a:rPr lang="nb-NO"/>
              <a:t>Forretningsprosess på det integrerte systemet </a:t>
            </a:r>
          </a:p>
          <a:p>
            <a:pPr lvl="1">
              <a:buFont typeface="Arial" panose="020B0604020202020204" pitchFamily="34" charset="0"/>
              <a:buChar char="•"/>
            </a:pPr>
            <a:r>
              <a:rPr lang="nb-NO"/>
              <a:t>Drifts- og </a:t>
            </a:r>
            <a:r>
              <a:rPr lang="nb-NO" err="1"/>
              <a:t>vedlikeholdsprosess</a:t>
            </a:r>
            <a:r>
              <a:rPr lang="nb-NO"/>
              <a:t> </a:t>
            </a:r>
          </a:p>
          <a:p>
            <a:pPr lvl="1">
              <a:buFont typeface="Arial" panose="020B0604020202020204" pitchFamily="34" charset="0"/>
              <a:buChar char="•"/>
            </a:pPr>
            <a:r>
              <a:rPr lang="nb-NO"/>
              <a:t>Bruksprosedyrer </a:t>
            </a:r>
          </a:p>
          <a:p>
            <a:pPr lvl="1">
              <a:buFont typeface="Arial" panose="020B0604020202020204" pitchFamily="34" charset="0"/>
              <a:buChar char="•"/>
            </a:pPr>
            <a:r>
              <a:rPr lang="nb-NO"/>
              <a:t>Rapporter</a:t>
            </a:r>
          </a:p>
          <a:p>
            <a:pPr lvl="1">
              <a:buFont typeface="Arial" panose="020B0604020202020204" pitchFamily="34" charset="0"/>
              <a:buChar char="•"/>
            </a:pPr>
            <a:r>
              <a:rPr lang="nb-NO"/>
              <a:t>Konfigurasjonsdata</a:t>
            </a:r>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56</a:t>
            </a:fld>
            <a:endParaRPr lang="nb-NO"/>
          </a:p>
        </p:txBody>
      </p:sp>
      <p:sp>
        <p:nvSpPr>
          <p:cNvPr id="6" name="TextBox 5"/>
          <p:cNvSpPr txBox="1"/>
          <p:nvPr/>
        </p:nvSpPr>
        <p:spPr>
          <a:xfrm>
            <a:off x="539552" y="1268760"/>
            <a:ext cx="7344816" cy="2308324"/>
          </a:xfrm>
          <a:prstGeom prst="rect">
            <a:avLst/>
          </a:prstGeom>
          <a:noFill/>
        </p:spPr>
        <p:txBody>
          <a:bodyPr wrap="square" rtlCol="0">
            <a:spAutoFit/>
          </a:bodyPr>
          <a:lstStyle/>
          <a:p>
            <a:pPr marL="285750" indent="-285750">
              <a:buFont typeface="Arial" panose="020B0604020202020204" pitchFamily="34" charset="0"/>
              <a:buChar char="•"/>
            </a:pPr>
            <a:r>
              <a:rPr lang="nb-NO"/>
              <a:t>Kundens ansvarsområde– er systemet klart for installasjon?</a:t>
            </a:r>
          </a:p>
          <a:p>
            <a:pPr marL="285750" indent="-285750">
              <a:buFont typeface="Arial" panose="020B0604020202020204" pitchFamily="34" charset="0"/>
              <a:buChar char="•"/>
            </a:pPr>
            <a:r>
              <a:rPr lang="nb-NO"/>
              <a:t>4 typer</a:t>
            </a:r>
          </a:p>
          <a:p>
            <a:pPr marL="742850" lvl="1" indent="-285750">
              <a:buFont typeface="Arial" panose="020B0604020202020204" pitchFamily="34" charset="0"/>
              <a:buChar char="•"/>
            </a:pPr>
            <a:r>
              <a:rPr lang="nb-NO"/>
              <a:t>User acceptansetesting</a:t>
            </a:r>
          </a:p>
          <a:p>
            <a:pPr marL="742850" lvl="1" indent="-285750">
              <a:buFont typeface="Arial" panose="020B0604020202020204" pitchFamily="34" charset="0"/>
              <a:buChar char="•"/>
            </a:pPr>
            <a:r>
              <a:rPr lang="nb-NO" err="1"/>
              <a:t>Operational</a:t>
            </a:r>
            <a:r>
              <a:rPr lang="nb-NO"/>
              <a:t> acceptansetesting</a:t>
            </a:r>
          </a:p>
          <a:p>
            <a:pPr marL="742850" lvl="1" indent="-285750">
              <a:buFont typeface="Arial" panose="020B0604020202020204" pitchFamily="34" charset="0"/>
              <a:buChar char="•"/>
            </a:pPr>
            <a:r>
              <a:rPr lang="nb-NO"/>
              <a:t>Alfa og beta testing</a:t>
            </a:r>
          </a:p>
          <a:p>
            <a:pPr marL="742850" lvl="1" indent="-285750">
              <a:buFont typeface="Arial" panose="020B0604020202020204" pitchFamily="34" charset="0"/>
              <a:buChar char="•"/>
            </a:pPr>
            <a:r>
              <a:rPr lang="nb-NO" err="1"/>
              <a:t>Contractual</a:t>
            </a:r>
            <a:r>
              <a:rPr lang="nb-NO"/>
              <a:t> and </a:t>
            </a:r>
            <a:r>
              <a:rPr lang="nb-NO" err="1"/>
              <a:t>Regulatory</a:t>
            </a:r>
            <a:r>
              <a:rPr lang="nb-NO"/>
              <a:t> acceptansetesting</a:t>
            </a:r>
          </a:p>
          <a:p>
            <a:pPr marL="742850" lvl="1" indent="-285750">
              <a:buFont typeface="Arial" panose="020B0604020202020204" pitchFamily="34" charset="0"/>
              <a:buChar char="•"/>
            </a:pPr>
            <a:endParaRPr lang="nb-NO"/>
          </a:p>
          <a:p>
            <a:endParaRPr lang="nb-NO"/>
          </a:p>
        </p:txBody>
      </p:sp>
    </p:spTree>
    <p:extLst>
      <p:ext uri="{BB962C8B-B14F-4D97-AF65-F5344CB8AC3E}">
        <p14:creationId xmlns:p14="http://schemas.microsoft.com/office/powerpoint/2010/main" val="107365557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0" y="190500"/>
            <a:ext cx="8045450" cy="790575"/>
          </a:xfrm>
        </p:spPr>
        <p:txBody>
          <a:bodyPr/>
          <a:lstStyle/>
          <a:p>
            <a:r>
              <a:rPr lang="nb-NO">
                <a:solidFill>
                  <a:srgbClr val="FFC000"/>
                </a:solidFill>
              </a:rPr>
              <a:t>	</a:t>
            </a:r>
          </a:p>
        </p:txBody>
      </p:sp>
      <p:sp>
        <p:nvSpPr>
          <p:cNvPr id="3" name="Content Placeholder 2"/>
          <p:cNvSpPr>
            <a:spLocks noGrp="1"/>
          </p:cNvSpPr>
          <p:nvPr>
            <p:ph sz="quarter" idx="4294967295"/>
          </p:nvPr>
        </p:nvSpPr>
        <p:spPr>
          <a:xfrm>
            <a:off x="0" y="1484313"/>
            <a:ext cx="8088313" cy="4681537"/>
          </a:xfrm>
        </p:spPr>
        <p:txBody>
          <a:bodyPr/>
          <a:lstStyle/>
          <a:p>
            <a:pPr marL="0" indent="0">
              <a:buNone/>
            </a:pPr>
            <a:endParaRPr lang="nb-NO"/>
          </a:p>
          <a:p>
            <a:pPr marL="0" indent="0">
              <a:buNone/>
            </a:pPr>
            <a:endParaRPr lang="nb-NO"/>
          </a:p>
        </p:txBody>
      </p:sp>
      <p:sp>
        <p:nvSpPr>
          <p:cNvPr id="5" name="Slide Number Placeholder 4"/>
          <p:cNvSpPr>
            <a:spLocks noGrp="1"/>
          </p:cNvSpPr>
          <p:nvPr>
            <p:ph type="sldNum" sz="quarter" idx="4294967295"/>
          </p:nvPr>
        </p:nvSpPr>
        <p:spPr>
          <a:xfrm>
            <a:off x="0" y="6453188"/>
            <a:ext cx="333375" cy="215900"/>
          </a:xfrm>
        </p:spPr>
        <p:txBody>
          <a:bodyPr/>
          <a:lstStyle/>
          <a:p>
            <a:fld id="{5279AF0B-2D84-CD41-8CAF-017061CB9833}" type="slidenum">
              <a:rPr lang="nb-NO" smtClean="0"/>
              <a:pPr/>
              <a:t>57</a:t>
            </a:fld>
            <a:endParaRPr lang="nb-NO"/>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9250" y="764704"/>
            <a:ext cx="6846221" cy="5138269"/>
          </a:xfrm>
          <a:prstGeom prst="rect">
            <a:avLst/>
          </a:prstGeom>
        </p:spPr>
      </p:pic>
    </p:spTree>
    <p:extLst>
      <p:ext uri="{BB962C8B-B14F-4D97-AF65-F5344CB8AC3E}">
        <p14:creationId xmlns:p14="http://schemas.microsoft.com/office/powerpoint/2010/main" val="287263259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Testtyper (test types) – </a:t>
            </a:r>
            <a:r>
              <a:rPr lang="nb-NO">
                <a:solidFill>
                  <a:srgbClr val="FFC000"/>
                </a:solidFill>
              </a:rPr>
              <a:t>viktig for eksamen! </a:t>
            </a:r>
          </a:p>
        </p:txBody>
      </p:sp>
      <p:sp>
        <p:nvSpPr>
          <p:cNvPr id="3" name="Content Placeholder 2"/>
          <p:cNvSpPr>
            <a:spLocks noGrp="1"/>
          </p:cNvSpPr>
          <p:nvPr>
            <p:ph sz="quarter" idx="13"/>
          </p:nvPr>
        </p:nvSpPr>
        <p:spPr/>
        <p:txBody>
          <a:bodyPr/>
          <a:lstStyle/>
          <a:p>
            <a:r>
              <a:rPr lang="nb-NO"/>
              <a:t>Fire typer</a:t>
            </a:r>
          </a:p>
          <a:p>
            <a:pPr lvl="1"/>
            <a:r>
              <a:rPr lang="nb-NO"/>
              <a:t>Funksjonell</a:t>
            </a:r>
          </a:p>
          <a:p>
            <a:pPr lvl="1"/>
            <a:r>
              <a:rPr lang="nb-NO"/>
              <a:t>Ikke-funksjonell </a:t>
            </a:r>
          </a:p>
          <a:p>
            <a:pPr lvl="1"/>
            <a:r>
              <a:rPr lang="nb-NO"/>
              <a:t>White-</a:t>
            </a:r>
            <a:r>
              <a:rPr lang="nb-NO" err="1"/>
              <a:t>box</a:t>
            </a:r>
            <a:r>
              <a:rPr lang="nb-NO"/>
              <a:t> testing (strukturell testing)</a:t>
            </a:r>
          </a:p>
          <a:p>
            <a:pPr lvl="1"/>
            <a:r>
              <a:rPr lang="nb-NO"/>
              <a:t>Endringsrelatert</a:t>
            </a:r>
          </a:p>
          <a:p>
            <a:pPr lvl="1"/>
            <a:endParaRPr lang="nb-NO"/>
          </a:p>
          <a:p>
            <a:r>
              <a:rPr lang="nb-NO"/>
              <a:t>Fokusert på et bestemt </a:t>
            </a:r>
            <a:r>
              <a:rPr lang="nb-NO" err="1"/>
              <a:t>testmål</a:t>
            </a:r>
            <a:r>
              <a:rPr lang="nb-NO"/>
              <a:t>, </a:t>
            </a:r>
            <a:r>
              <a:rPr lang="nb-NO" err="1"/>
              <a:t>f.eks</a:t>
            </a:r>
            <a:r>
              <a:rPr lang="nb-NO"/>
              <a:t>:</a:t>
            </a:r>
          </a:p>
          <a:p>
            <a:pPr lvl="1"/>
            <a:r>
              <a:rPr lang="nb-NO"/>
              <a:t>En funksjon programmet skal utføre</a:t>
            </a:r>
          </a:p>
          <a:p>
            <a:pPr lvl="1"/>
            <a:r>
              <a:rPr lang="nb-NO"/>
              <a:t>Kvalitetsegenskaper</a:t>
            </a:r>
          </a:p>
          <a:p>
            <a:pPr lvl="1"/>
            <a:r>
              <a:rPr lang="nb-NO"/>
              <a:t>Retest/regresjonstest</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58</a:t>
            </a:fld>
            <a:endParaRPr lang="nb-NO"/>
          </a:p>
        </p:txBody>
      </p:sp>
    </p:spTree>
    <p:extLst>
      <p:ext uri="{BB962C8B-B14F-4D97-AF65-F5344CB8AC3E}">
        <p14:creationId xmlns:p14="http://schemas.microsoft.com/office/powerpoint/2010/main" val="421059006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4 </a:t>
            </a:r>
            <a:r>
              <a:rPr lang="nb-NO" err="1"/>
              <a:t>Testtyper</a:t>
            </a:r>
            <a:r>
              <a:rPr lang="nb-NO"/>
              <a:t> (test types) – </a:t>
            </a:r>
            <a:r>
              <a:rPr lang="nb-NO">
                <a:solidFill>
                  <a:srgbClr val="FFC000"/>
                </a:solidFill>
              </a:rPr>
              <a:t>viktig for eksamen! </a:t>
            </a:r>
            <a:endParaRPr lang="nb-NO"/>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3958731815"/>
              </p:ext>
            </p:extLst>
          </p:nvPr>
        </p:nvGraphicFramePr>
        <p:xfrm>
          <a:off x="515938" y="1484312"/>
          <a:ext cx="7656462" cy="3724258"/>
        </p:xfrm>
        <a:graphic>
          <a:graphicData uri="http://schemas.openxmlformats.org/drawingml/2006/table">
            <a:tbl>
              <a:tblPr firstRow="1" bandRow="1">
                <a:tableStyleId>{5C22544A-7EE6-4342-B048-85BDC9FD1C3A}</a:tableStyleId>
              </a:tblPr>
              <a:tblGrid>
                <a:gridCol w="3852222">
                  <a:extLst>
                    <a:ext uri="{9D8B030D-6E8A-4147-A177-3AD203B41FA5}">
                      <a16:colId xmlns:a16="http://schemas.microsoft.com/office/drawing/2014/main" val="3634614919"/>
                    </a:ext>
                  </a:extLst>
                </a:gridCol>
                <a:gridCol w="3804240">
                  <a:extLst>
                    <a:ext uri="{9D8B030D-6E8A-4147-A177-3AD203B41FA5}">
                      <a16:colId xmlns:a16="http://schemas.microsoft.com/office/drawing/2014/main" val="2626807956"/>
                    </a:ext>
                  </a:extLst>
                </a:gridCol>
              </a:tblGrid>
              <a:tr h="490529">
                <a:tc>
                  <a:txBody>
                    <a:bodyPr/>
                    <a:lstStyle/>
                    <a:p>
                      <a:r>
                        <a:rPr lang="nb-NO" err="1"/>
                        <a:t>Testtyper</a:t>
                      </a:r>
                      <a:endParaRPr lang="nb-NO"/>
                    </a:p>
                  </a:txBody>
                  <a:tcPr/>
                </a:tc>
                <a:tc>
                  <a:txBody>
                    <a:bodyPr/>
                    <a:lstStyle/>
                    <a:p>
                      <a:r>
                        <a:rPr lang="nb-NO"/>
                        <a:t>Testformål</a:t>
                      </a:r>
                    </a:p>
                  </a:txBody>
                  <a:tcPr/>
                </a:tc>
                <a:extLst>
                  <a:ext uri="{0D108BD9-81ED-4DB2-BD59-A6C34878D82A}">
                    <a16:rowId xmlns:a16="http://schemas.microsoft.com/office/drawing/2014/main" val="3912677516"/>
                  </a:ext>
                </a:extLst>
              </a:tr>
              <a:tr h="490529">
                <a:tc>
                  <a:txBody>
                    <a:bodyPr/>
                    <a:lstStyle/>
                    <a:p>
                      <a:r>
                        <a:rPr lang="nb-NO" b="1"/>
                        <a:t>Funksjonell test</a:t>
                      </a:r>
                    </a:p>
                  </a:txBody>
                  <a:tcPr/>
                </a:tc>
                <a:tc>
                  <a:txBody>
                    <a:bodyPr/>
                    <a:lstStyle/>
                    <a:p>
                      <a:r>
                        <a:rPr lang="nb-NO"/>
                        <a:t>Funksjonen</a:t>
                      </a:r>
                      <a:r>
                        <a:rPr lang="nb-NO" baseline="0"/>
                        <a:t> programmet skal oppfylle</a:t>
                      </a:r>
                      <a:endParaRPr lang="nb-NO"/>
                    </a:p>
                  </a:txBody>
                  <a:tcPr/>
                </a:tc>
                <a:extLst>
                  <a:ext uri="{0D108BD9-81ED-4DB2-BD59-A6C34878D82A}">
                    <a16:rowId xmlns:a16="http://schemas.microsoft.com/office/drawing/2014/main" val="1266650803"/>
                  </a:ext>
                </a:extLst>
              </a:tr>
              <a:tr h="846667">
                <a:tc>
                  <a:txBody>
                    <a:bodyPr/>
                    <a:lstStyle/>
                    <a:p>
                      <a:pPr>
                        <a:buNone/>
                      </a:pPr>
                      <a:r>
                        <a:rPr lang="nb-NO" b="1"/>
                        <a:t>Ikke-</a:t>
                      </a:r>
                      <a:r>
                        <a:rPr lang="nb-NO" b="1" baseline="0"/>
                        <a:t> funksjonell test</a:t>
                      </a:r>
                      <a:endParaRPr lang="nb-NO" b="1"/>
                    </a:p>
                  </a:txBody>
                  <a:tcPr/>
                </a:tc>
                <a:tc>
                  <a:txBody>
                    <a:bodyPr/>
                    <a:lstStyle/>
                    <a:p>
                      <a:pPr>
                        <a:buNone/>
                      </a:pPr>
                      <a:r>
                        <a:rPr lang="nb-NO"/>
                        <a:t>Kvalitetsegenskaper som </a:t>
                      </a:r>
                      <a:r>
                        <a:rPr lang="nb-NO" sz="1800" b="0" i="0" u="none" strike="noStrike" noProof="0">
                          <a:solidFill>
                            <a:srgbClr val="232323"/>
                          </a:solidFill>
                          <a:latin typeface="Calibri"/>
                        </a:rPr>
                        <a:t>Performance, load test, stress test, maintainability, reliability, portability, usability</a:t>
                      </a:r>
                      <a:endParaRPr lang="nb-NO" err="1"/>
                    </a:p>
                  </a:txBody>
                  <a:tcPr/>
                </a:tc>
                <a:extLst>
                  <a:ext uri="{0D108BD9-81ED-4DB2-BD59-A6C34878D82A}">
                    <a16:rowId xmlns:a16="http://schemas.microsoft.com/office/drawing/2014/main" val="1586026313"/>
                  </a:ext>
                </a:extLst>
              </a:tr>
              <a:tr h="490529">
                <a:tc>
                  <a:txBody>
                    <a:bodyPr/>
                    <a:lstStyle/>
                    <a:p>
                      <a:pPr>
                        <a:buNone/>
                      </a:pPr>
                      <a:r>
                        <a:rPr lang="nb-NO" b="1"/>
                        <a:t>White-</a:t>
                      </a:r>
                      <a:r>
                        <a:rPr lang="nb-NO" b="1" err="1"/>
                        <a:t>box</a:t>
                      </a:r>
                      <a:r>
                        <a:rPr lang="nb-NO" b="1"/>
                        <a:t> test</a:t>
                      </a:r>
                    </a:p>
                  </a:txBody>
                  <a:tcPr/>
                </a:tc>
                <a:tc>
                  <a:txBody>
                    <a:bodyPr/>
                    <a:lstStyle/>
                    <a:p>
                      <a:pPr>
                        <a:buNone/>
                      </a:pPr>
                      <a:r>
                        <a:rPr lang="nb-NO"/>
                        <a:t>Hvordan er </a:t>
                      </a:r>
                      <a:r>
                        <a:rPr lang="nb-NO" err="1"/>
                        <a:t>er</a:t>
                      </a:r>
                      <a:r>
                        <a:rPr lang="nb-NO"/>
                        <a:t> løsningen strukturert opp (tenk gjennomsiktig boks)</a:t>
                      </a:r>
                    </a:p>
                  </a:txBody>
                  <a:tcPr/>
                </a:tc>
                <a:extLst>
                  <a:ext uri="{0D108BD9-81ED-4DB2-BD59-A6C34878D82A}">
                    <a16:rowId xmlns:a16="http://schemas.microsoft.com/office/drawing/2014/main" val="1037465248"/>
                  </a:ext>
                </a:extLst>
              </a:tr>
              <a:tr h="490529">
                <a:tc>
                  <a:txBody>
                    <a:bodyPr/>
                    <a:lstStyle/>
                    <a:p>
                      <a:pPr>
                        <a:buNone/>
                      </a:pPr>
                      <a:r>
                        <a:rPr lang="nb-NO" b="1"/>
                        <a:t>Endringsrelatert test</a:t>
                      </a:r>
                    </a:p>
                  </a:txBody>
                  <a:tcPr/>
                </a:tc>
                <a:tc>
                  <a:txBody>
                    <a:bodyPr/>
                    <a:lstStyle/>
                    <a:p>
                      <a:r>
                        <a:rPr lang="nb-NO"/>
                        <a:t>Teste selve</a:t>
                      </a:r>
                      <a:r>
                        <a:rPr lang="nb-NO" baseline="0"/>
                        <a:t> endringen som er gjort, samt om den har påvirket andre deler av koden</a:t>
                      </a:r>
                      <a:endParaRPr lang="nb-NO"/>
                    </a:p>
                  </a:txBody>
                  <a:tcPr/>
                </a:tc>
                <a:extLst>
                  <a:ext uri="{0D108BD9-81ED-4DB2-BD59-A6C34878D82A}">
                    <a16:rowId xmlns:a16="http://schemas.microsoft.com/office/drawing/2014/main" val="1632575734"/>
                  </a:ext>
                </a:extLst>
              </a:tr>
            </a:tbl>
          </a:graphicData>
        </a:graphic>
      </p:graphicFrame>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59</a:t>
            </a:fld>
            <a:endParaRPr lang="nb-NO"/>
          </a:p>
        </p:txBody>
      </p:sp>
    </p:spTree>
    <p:extLst>
      <p:ext uri="{BB962C8B-B14F-4D97-AF65-F5344CB8AC3E}">
        <p14:creationId xmlns:p14="http://schemas.microsoft.com/office/powerpoint/2010/main" val="2247295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lysbildenummer 3"/>
          <p:cNvSpPr>
            <a:spLocks noGrp="1"/>
          </p:cNvSpPr>
          <p:nvPr>
            <p:ph type="sldNum" sz="quarter" idx="12"/>
          </p:nvPr>
        </p:nvSpPr>
        <p:spPr/>
        <p:txBody>
          <a:bodyPr/>
          <a:lstStyle/>
          <a:p>
            <a:fld id="{AF43E6FD-AB27-4108-A2FC-346BB5F75E3F}" type="slidenum">
              <a:rPr lang="fr-FR" smtClean="0"/>
              <a:pPr/>
              <a:t>6</a:t>
            </a:fld>
            <a:endParaRPr lang="fr-FR"/>
          </a:p>
        </p:txBody>
      </p:sp>
      <p:sp>
        <p:nvSpPr>
          <p:cNvPr id="5" name="Plassholder for tekst 4"/>
          <p:cNvSpPr>
            <a:spLocks noGrp="1"/>
          </p:cNvSpPr>
          <p:nvPr>
            <p:ph type="body" sz="quarter" idx="14"/>
          </p:nvPr>
        </p:nvSpPr>
        <p:spPr>
          <a:xfrm>
            <a:off x="539552" y="764704"/>
            <a:ext cx="2374900" cy="360362"/>
          </a:xfrm>
        </p:spPr>
        <p:txBody>
          <a:bodyPr>
            <a:normAutofit fontScale="92500" lnSpcReduction="10000"/>
          </a:bodyPr>
          <a:lstStyle/>
          <a:p>
            <a:r>
              <a:rPr lang="nb-NO"/>
              <a:t>AGENDA</a:t>
            </a:r>
          </a:p>
        </p:txBody>
      </p:sp>
      <p:sp>
        <p:nvSpPr>
          <p:cNvPr id="7" name="Content Placeholder 2"/>
          <p:cNvSpPr txBox="1">
            <a:spLocks/>
          </p:cNvSpPr>
          <p:nvPr/>
        </p:nvSpPr>
        <p:spPr bwMode="gray">
          <a:xfrm>
            <a:off x="512031" y="1927373"/>
            <a:ext cx="7914303"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lvl="0" indent="0">
              <a:buNone/>
              <a:defRPr/>
            </a:pPr>
            <a:endParaRPr lang="nb-NO" sz="1800" noProof="0">
              <a:solidFill>
                <a:srgbClr val="494A4B"/>
              </a:solidFill>
              <a:latin typeface="+mn-lt"/>
            </a:endParaRPr>
          </a:p>
          <a:p>
            <a:pPr marL="0" lvl="0" indent="0">
              <a:buNone/>
              <a:defRPr/>
            </a:pPr>
            <a:r>
              <a:rPr lang="nb-NO" sz="1800" noProof="0">
                <a:solidFill>
                  <a:srgbClr val="494A4B"/>
                </a:solidFill>
                <a:latin typeface="+mn-lt"/>
              </a:rPr>
              <a:t>08.30</a:t>
            </a:r>
            <a:r>
              <a:rPr lang="nb-NO" sz="1800">
                <a:solidFill>
                  <a:srgbClr val="494A4B"/>
                </a:solidFill>
              </a:rPr>
              <a:t> – </a:t>
            </a:r>
            <a:r>
              <a:rPr lang="nb-NO" sz="1800" noProof="0">
                <a:solidFill>
                  <a:srgbClr val="494A4B"/>
                </a:solidFill>
                <a:latin typeface="+mn-lt"/>
              </a:rPr>
              <a:t>09.30: Kapittel 1</a:t>
            </a:r>
          </a:p>
          <a:p>
            <a:pPr marL="0" marR="0" lvl="0" indent="0" algn="l" defTabSz="914400" rtl="0" eaLnBrk="1" fontAlgn="auto" latinLnBrk="0" hangingPunct="1">
              <a:lnSpc>
                <a:spcPct val="100000"/>
              </a:lnSpc>
              <a:spcBef>
                <a:spcPct val="20000"/>
              </a:spcBef>
              <a:spcAft>
                <a:spcPts val="0"/>
              </a:spcAft>
              <a:buClrTx/>
              <a:buSzTx/>
              <a:buNone/>
              <a:tabLst/>
              <a:defRPr/>
            </a:pPr>
            <a:r>
              <a:rPr lang="nb-NO" sz="1800">
                <a:solidFill>
                  <a:srgbClr val="494A4B"/>
                </a:solidFill>
                <a:latin typeface="+mn-lt"/>
              </a:rPr>
              <a:t>09.45 – 11.00: Kapittel 2</a:t>
            </a:r>
          </a:p>
          <a:p>
            <a:pPr marL="0" marR="0" lvl="0" indent="0" algn="l" defTabSz="914400" rtl="0" eaLnBrk="1" fontAlgn="auto" latinLnBrk="0" hangingPunct="1">
              <a:lnSpc>
                <a:spcPct val="100000"/>
              </a:lnSpc>
              <a:spcBef>
                <a:spcPct val="20000"/>
              </a:spcBef>
              <a:spcAft>
                <a:spcPts val="0"/>
              </a:spcAft>
              <a:buClrTx/>
              <a:buSzTx/>
              <a:buNone/>
              <a:tabLst/>
              <a:defRPr/>
            </a:pPr>
            <a:endParaRPr lang="nb-NO" sz="1800">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lang="nb-NO" sz="1800">
                <a:solidFill>
                  <a:srgbClr val="494A4B"/>
                </a:solidFill>
                <a:latin typeface="+mn-lt"/>
              </a:rPr>
              <a:t>11.00 – 11.45: Lunsj</a:t>
            </a:r>
          </a:p>
          <a:p>
            <a:pPr marL="0" marR="0" lvl="0" indent="0" algn="l" defTabSz="914400" rtl="0" eaLnBrk="1" fontAlgn="auto" latinLnBrk="0" hangingPunct="1">
              <a:lnSpc>
                <a:spcPct val="100000"/>
              </a:lnSpc>
              <a:spcBef>
                <a:spcPct val="20000"/>
              </a:spcBef>
              <a:spcAft>
                <a:spcPts val="0"/>
              </a:spcAft>
              <a:buClrTx/>
              <a:buSzTx/>
              <a:buNone/>
              <a:tabLst/>
              <a:defRPr/>
            </a:pPr>
            <a:endParaRPr lang="nb-NO" sz="1800">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lang="nb-NO" sz="1800">
                <a:solidFill>
                  <a:srgbClr val="494A4B"/>
                </a:solidFill>
                <a:latin typeface="+mn-lt"/>
              </a:rPr>
              <a:t>11.45 – 12.30: Kapittel 3</a:t>
            </a:r>
          </a:p>
          <a:p>
            <a:pPr marL="0" marR="0" lvl="0" indent="0" algn="l" defTabSz="914400" rtl="0" eaLnBrk="1" fontAlgn="auto" latinLnBrk="0" hangingPunct="1">
              <a:lnSpc>
                <a:spcPct val="100000"/>
              </a:lnSpc>
              <a:spcBef>
                <a:spcPct val="20000"/>
              </a:spcBef>
              <a:spcAft>
                <a:spcPts val="0"/>
              </a:spcAft>
              <a:buClrTx/>
              <a:buSzTx/>
              <a:buNone/>
              <a:tabLst/>
              <a:defRPr/>
            </a:pPr>
            <a:r>
              <a:rPr lang="nb-NO" sz="1800">
                <a:solidFill>
                  <a:srgbClr val="494A4B"/>
                </a:solidFill>
                <a:latin typeface="+mn-lt"/>
              </a:rPr>
              <a:t>12:45 – 14.15: Kapittel 4 – gruppeoppgaver</a:t>
            </a:r>
          </a:p>
          <a:p>
            <a:pPr marL="0" marR="0" lvl="0" indent="0" algn="l" defTabSz="914400" rtl="0" eaLnBrk="1" fontAlgn="auto" latinLnBrk="0" hangingPunct="1">
              <a:lnSpc>
                <a:spcPct val="100000"/>
              </a:lnSpc>
              <a:spcBef>
                <a:spcPct val="20000"/>
              </a:spcBef>
              <a:spcAft>
                <a:spcPts val="0"/>
              </a:spcAft>
              <a:buClrTx/>
              <a:buSzTx/>
              <a:buNone/>
              <a:tabLst/>
              <a:defRPr/>
            </a:pPr>
            <a:r>
              <a:rPr lang="nb-NO" sz="1800">
                <a:solidFill>
                  <a:srgbClr val="494A4B"/>
                </a:solidFill>
                <a:latin typeface="+mn-lt"/>
              </a:rPr>
              <a:t>14.30 – 15.30: Kapittel 5</a:t>
            </a:r>
          </a:p>
          <a:p>
            <a:pPr marL="0" marR="0" lvl="0" indent="0" algn="l" defTabSz="914400" rtl="0" eaLnBrk="1" fontAlgn="auto" latinLnBrk="0" hangingPunct="1">
              <a:lnSpc>
                <a:spcPct val="100000"/>
              </a:lnSpc>
              <a:spcBef>
                <a:spcPct val="20000"/>
              </a:spcBef>
              <a:spcAft>
                <a:spcPts val="0"/>
              </a:spcAft>
              <a:buClrTx/>
              <a:buSzTx/>
              <a:buNone/>
              <a:tabLst/>
              <a:defRPr/>
            </a:pPr>
            <a:r>
              <a:rPr lang="nb-NO" sz="1800">
                <a:solidFill>
                  <a:srgbClr val="494A4B"/>
                </a:solidFill>
                <a:latin typeface="+mn-lt"/>
              </a:rPr>
              <a:t>15.40 – 16.00: Kapittel 6 </a:t>
            </a:r>
            <a:endParaRPr kumimoji="0" lang="nb-NO" sz="700" i="0" u="none" strike="noStrike" kern="1200" cap="none" spc="0" normalizeH="0" baseline="0" noProof="0">
              <a:ln>
                <a:noFill/>
              </a:ln>
              <a:solidFill>
                <a:srgbClr val="494A4B"/>
              </a:solidFill>
              <a:effectLst/>
              <a:uLnTx/>
              <a:uFillTx/>
            </a:endParaRPr>
          </a:p>
          <a:p>
            <a:pPr marL="457200" marR="0" lvl="0" indent="-457200" algn="l" defTabSz="914400" rtl="0" eaLnBrk="1" fontAlgn="auto" latinLnBrk="0" hangingPunct="1">
              <a:lnSpc>
                <a:spcPct val="100000"/>
              </a:lnSpc>
              <a:spcBef>
                <a:spcPct val="20000"/>
              </a:spcBef>
              <a:spcAft>
                <a:spcPts val="0"/>
              </a:spcAft>
              <a:buClrTx/>
              <a:buSzTx/>
              <a:buFont typeface="+mj-lt"/>
              <a:buAutoNum type="arabicPeriod"/>
              <a:tabLst/>
              <a:defRPr/>
            </a:pPr>
            <a:endParaRPr kumimoji="0" lang="nb-NO" sz="2000" b="0" i="0" u="none" strike="noStrike" kern="1200" cap="none" spc="0" normalizeH="0" baseline="0" noProof="0">
              <a:ln>
                <a:noFill/>
              </a:ln>
              <a:solidFill>
                <a:srgbClr val="494A4B"/>
              </a:solidFill>
              <a:effectLst/>
              <a:uLnTx/>
              <a:uFillTx/>
              <a:latin typeface="Arial" pitchFamily="34" charset="0"/>
              <a:cs typeface="Arial" pitchFamily="34" charset="0"/>
            </a:endParaRPr>
          </a:p>
        </p:txBody>
      </p:sp>
      <p:sp>
        <p:nvSpPr>
          <p:cNvPr id="8" name="Content Placeholder 3"/>
          <p:cNvSpPr txBox="1">
            <a:spLocks/>
          </p:cNvSpPr>
          <p:nvPr/>
        </p:nvSpPr>
        <p:spPr bwMode="gray">
          <a:xfrm>
            <a:off x="4690305" y="1927373"/>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nb-NO" sz="3800" b="0" i="0" u="none" strike="noStrike" kern="1200" cap="none" spc="0" normalizeH="0" baseline="0" noProof="0">
              <a:ln>
                <a:noFill/>
              </a:ln>
              <a:solidFill>
                <a:srgbClr val="494A4B"/>
              </a:solidFill>
              <a:effectLst/>
              <a:uLnTx/>
              <a:uFillTx/>
              <a:latin typeface="Arial" pitchFamily="34" charset="0"/>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nb-NO" sz="2000" b="0" i="0" u="none" strike="noStrike" kern="1200" cap="none" spc="0" normalizeH="0" baseline="0" noProof="0">
              <a:ln>
                <a:noFill/>
              </a:ln>
              <a:solidFill>
                <a:srgbClr val="494A4B"/>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320770820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nb-NO"/>
              <a:t>Kan utføres på alle testnivåer</a:t>
            </a:r>
          </a:p>
          <a:p>
            <a:r>
              <a:rPr lang="nb-NO"/>
              <a:t>Utleder testbetingelser og testtilfelle fra systemets funksjonalitet</a:t>
            </a:r>
          </a:p>
          <a:p>
            <a:r>
              <a:rPr lang="nb-NO"/>
              <a:t>Fokus på «hva» systemet gjør</a:t>
            </a:r>
          </a:p>
          <a:p>
            <a:r>
              <a:rPr lang="nb-NO"/>
              <a:t>Prosessflyt eller ulike tilstander av systemet</a:t>
            </a:r>
          </a:p>
          <a:p>
            <a:r>
              <a:rPr lang="nb-NO"/>
              <a:t>Negativ test</a:t>
            </a:r>
          </a:p>
        </p:txBody>
      </p:sp>
      <p:sp>
        <p:nvSpPr>
          <p:cNvPr id="2" name="Title 1"/>
          <p:cNvSpPr>
            <a:spLocks noGrp="1"/>
          </p:cNvSpPr>
          <p:nvPr>
            <p:ph type="title"/>
          </p:nvPr>
        </p:nvSpPr>
        <p:spPr/>
        <p:txBody>
          <a:bodyPr/>
          <a:lstStyle/>
          <a:p>
            <a:r>
              <a:rPr lang="nb-NO"/>
              <a:t>1. Funksjonell testing</a:t>
            </a:r>
          </a:p>
        </p:txBody>
      </p:sp>
      <p:sp>
        <p:nvSpPr>
          <p:cNvPr id="5" name="Slide Number Placeholder 4"/>
          <p:cNvSpPr>
            <a:spLocks noGrp="1"/>
          </p:cNvSpPr>
          <p:nvPr>
            <p:ph type="sldNum" sz="quarter" idx="12"/>
          </p:nvPr>
        </p:nvSpPr>
        <p:spPr/>
        <p:txBody>
          <a:bodyPr/>
          <a:lstStyle/>
          <a:p>
            <a:fld id="{5279AF0B-2D84-CD41-8CAF-017061CB9833}" type="slidenum">
              <a:rPr lang="nb-NO" smtClean="0"/>
              <a:pPr/>
              <a:t>60</a:t>
            </a:fld>
            <a:endParaRPr lang="nb-NO"/>
          </a:p>
        </p:txBody>
      </p:sp>
      <p:pic>
        <p:nvPicPr>
          <p:cNvPr id="4098" name="Picture 2" descr="Bilderesultat for construction fails houses"/>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t="9633" b="9633"/>
          <a:stretch>
            <a:fillRect/>
          </a:stretch>
        </p:blipFill>
        <p:spPr bwMode="auto">
          <a:xfrm>
            <a:off x="4567126" y="1196752"/>
            <a:ext cx="4355975" cy="469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47155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nb-NO"/>
              <a:t>Kan utføres på alle testnivåer</a:t>
            </a:r>
          </a:p>
          <a:p>
            <a:r>
              <a:rPr lang="nb-NO"/>
              <a:t>Fokus på «hvordan» systemet virker</a:t>
            </a:r>
          </a:p>
          <a:p>
            <a:r>
              <a:rPr lang="nb-NO"/>
              <a:t>Eksempler: </a:t>
            </a:r>
            <a:r>
              <a:rPr lang="nb-NO" err="1"/>
              <a:t>performance</a:t>
            </a:r>
            <a:r>
              <a:rPr lang="nb-NO"/>
              <a:t>, </a:t>
            </a:r>
            <a:r>
              <a:rPr lang="nb-NO" err="1"/>
              <a:t>load</a:t>
            </a:r>
            <a:r>
              <a:rPr lang="nb-NO"/>
              <a:t>, stress, </a:t>
            </a:r>
            <a:r>
              <a:rPr lang="nb-NO" err="1"/>
              <a:t>maintanability</a:t>
            </a:r>
            <a:r>
              <a:rPr lang="nb-NO"/>
              <a:t>, </a:t>
            </a:r>
            <a:r>
              <a:rPr lang="nb-NO" err="1"/>
              <a:t>reliability</a:t>
            </a:r>
            <a:r>
              <a:rPr lang="nb-NO"/>
              <a:t>, </a:t>
            </a:r>
            <a:r>
              <a:rPr lang="nb-NO" err="1"/>
              <a:t>portability</a:t>
            </a:r>
            <a:r>
              <a:rPr lang="nb-NO"/>
              <a:t>, </a:t>
            </a:r>
            <a:r>
              <a:rPr lang="nb-NO" err="1"/>
              <a:t>usability</a:t>
            </a:r>
            <a:endParaRPr lang="nb-NO"/>
          </a:p>
          <a:p>
            <a:pPr lvl="1"/>
            <a:r>
              <a:rPr lang="nb-NO"/>
              <a:t>Ofte dårlig spesifisert..</a:t>
            </a:r>
          </a:p>
          <a:p>
            <a:pPr lvl="1"/>
            <a:r>
              <a:rPr lang="nb-NO"/>
              <a:t>Hvordan tester vi disse egenskapene?</a:t>
            </a:r>
          </a:p>
          <a:p>
            <a:pPr marL="0" indent="0">
              <a:buNone/>
            </a:pPr>
            <a:endParaRPr lang="nb-NO"/>
          </a:p>
        </p:txBody>
      </p:sp>
      <p:sp>
        <p:nvSpPr>
          <p:cNvPr id="2" name="Title 1"/>
          <p:cNvSpPr>
            <a:spLocks noGrp="1"/>
          </p:cNvSpPr>
          <p:nvPr>
            <p:ph type="title"/>
          </p:nvPr>
        </p:nvSpPr>
        <p:spPr/>
        <p:txBody>
          <a:bodyPr/>
          <a:lstStyle/>
          <a:p>
            <a:r>
              <a:rPr lang="nb-NO"/>
              <a:t>2. Ikke-funksjonell testing</a:t>
            </a:r>
          </a:p>
        </p:txBody>
      </p:sp>
      <p:sp>
        <p:nvSpPr>
          <p:cNvPr id="5" name="Slide Number Placeholder 4"/>
          <p:cNvSpPr>
            <a:spLocks noGrp="1"/>
          </p:cNvSpPr>
          <p:nvPr>
            <p:ph type="sldNum" sz="quarter" idx="12"/>
          </p:nvPr>
        </p:nvSpPr>
        <p:spPr/>
        <p:txBody>
          <a:bodyPr/>
          <a:lstStyle/>
          <a:p>
            <a:fld id="{5279AF0B-2D84-CD41-8CAF-017061CB9833}" type="slidenum">
              <a:rPr lang="nb-NO" smtClean="0"/>
              <a:pPr/>
              <a:t>61</a:t>
            </a:fld>
            <a:endParaRPr lang="nb-NO"/>
          </a:p>
        </p:txBody>
      </p:sp>
      <p:pic>
        <p:nvPicPr>
          <p:cNvPr id="5122" name="Picture 2" descr="Bilderesultat for hus i storm"/>
          <p:cNvPicPr>
            <a:picLocks noGrp="1" noChangeAspect="1" noChangeArrowheads="1"/>
          </p:cNvPicPr>
          <p:nvPr>
            <p:ph type="pic" sz="quarter" idx="13"/>
          </p:nvPr>
        </p:nvPicPr>
        <p:blipFill>
          <a:blip r:embed="rId3">
            <a:extLst>
              <a:ext uri="{28A0092B-C50C-407E-A947-70E740481C1C}">
                <a14:useLocalDpi xmlns:a14="http://schemas.microsoft.com/office/drawing/2010/main" val="0"/>
              </a:ext>
            </a:extLst>
          </a:blip>
          <a:srcRect l="23883" r="23883"/>
          <a:stretch>
            <a:fillRect/>
          </a:stretch>
        </p:blipFill>
        <p:spPr bwMode="auto">
          <a:xfrm>
            <a:off x="4536621" y="1009393"/>
            <a:ext cx="4355975" cy="46910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167982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marL="0" indent="0">
              <a:buNone/>
            </a:pPr>
            <a:r>
              <a:rPr lang="nb-NO"/>
              <a:t>Test av programvarens struktur/arkitektur (strukturell testing/</a:t>
            </a:r>
            <a:r>
              <a:rPr lang="nb-NO" err="1"/>
              <a:t>white</a:t>
            </a:r>
            <a:r>
              <a:rPr lang="nb-NO"/>
              <a:t> </a:t>
            </a:r>
            <a:r>
              <a:rPr lang="nb-NO" err="1"/>
              <a:t>box</a:t>
            </a:r>
            <a:r>
              <a:rPr lang="nb-NO"/>
              <a:t>) </a:t>
            </a:r>
          </a:p>
          <a:p>
            <a:pPr>
              <a:buFont typeface="Arial" panose="020B0604020202020204" pitchFamily="34" charset="0"/>
              <a:buChar char="•"/>
            </a:pPr>
            <a:r>
              <a:rPr lang="nb-NO"/>
              <a:t>Kan utføres på alle nivåer:</a:t>
            </a:r>
          </a:p>
          <a:p>
            <a:pPr lvl="1"/>
            <a:r>
              <a:rPr lang="nb-NO"/>
              <a:t>Komponenttesting: </a:t>
            </a:r>
            <a:r>
              <a:rPr lang="nb-NO" err="1"/>
              <a:t>code</a:t>
            </a:r>
            <a:r>
              <a:rPr lang="nb-NO"/>
              <a:t> </a:t>
            </a:r>
            <a:r>
              <a:rPr lang="nb-NO" err="1"/>
              <a:t>coverage</a:t>
            </a:r>
            <a:endParaRPr lang="nb-NO"/>
          </a:p>
          <a:p>
            <a:pPr lvl="1"/>
            <a:r>
              <a:rPr lang="nb-NO"/>
              <a:t>Integration: </a:t>
            </a:r>
            <a:r>
              <a:rPr lang="nb-NO" err="1"/>
              <a:t>module</a:t>
            </a:r>
            <a:r>
              <a:rPr lang="nb-NO"/>
              <a:t> </a:t>
            </a:r>
            <a:r>
              <a:rPr lang="nb-NO" err="1"/>
              <a:t>coverage</a:t>
            </a:r>
            <a:endParaRPr lang="nb-NO"/>
          </a:p>
          <a:p>
            <a:pPr lvl="1"/>
            <a:r>
              <a:rPr lang="nb-NO"/>
              <a:t>System: </a:t>
            </a:r>
            <a:r>
              <a:rPr lang="nb-NO" err="1"/>
              <a:t>menu</a:t>
            </a:r>
            <a:r>
              <a:rPr lang="nb-NO"/>
              <a:t> </a:t>
            </a:r>
            <a:r>
              <a:rPr lang="nb-NO" err="1"/>
              <a:t>coverage</a:t>
            </a:r>
            <a:endParaRPr lang="nb-NO"/>
          </a:p>
          <a:p>
            <a:pPr lvl="1"/>
            <a:r>
              <a:rPr lang="nb-NO" err="1"/>
              <a:t>Acceptance</a:t>
            </a:r>
            <a:r>
              <a:rPr lang="nb-NO"/>
              <a:t>: business </a:t>
            </a:r>
            <a:r>
              <a:rPr lang="nb-NO" err="1"/>
              <a:t>model</a:t>
            </a:r>
            <a:r>
              <a:rPr lang="nb-NO"/>
              <a:t> </a:t>
            </a:r>
            <a:r>
              <a:rPr lang="nb-NO" err="1"/>
              <a:t>coverage</a:t>
            </a:r>
            <a:endParaRPr lang="nb-NO"/>
          </a:p>
          <a:p>
            <a:pPr lvl="1"/>
            <a:endParaRPr lang="nb-NO"/>
          </a:p>
          <a:p>
            <a:r>
              <a:rPr lang="nb-NO"/>
              <a:t>Uttrykkes gjerne i prosent, kan også produsere flere tester for å øke dekningsgraden</a:t>
            </a:r>
          </a:p>
        </p:txBody>
      </p:sp>
      <p:sp>
        <p:nvSpPr>
          <p:cNvPr id="2" name="Title 1"/>
          <p:cNvSpPr>
            <a:spLocks noGrp="1"/>
          </p:cNvSpPr>
          <p:nvPr>
            <p:ph type="title"/>
          </p:nvPr>
        </p:nvSpPr>
        <p:spPr/>
        <p:txBody>
          <a:bodyPr/>
          <a:lstStyle/>
          <a:p>
            <a:r>
              <a:rPr lang="nb-NO"/>
              <a:t>3. White-</a:t>
            </a:r>
            <a:r>
              <a:rPr lang="nb-NO" err="1"/>
              <a:t>box</a:t>
            </a:r>
            <a:endParaRPr lang="nb-NO"/>
          </a:p>
        </p:txBody>
      </p:sp>
      <p:sp>
        <p:nvSpPr>
          <p:cNvPr id="5" name="Slide Number Placeholder 4"/>
          <p:cNvSpPr>
            <a:spLocks noGrp="1"/>
          </p:cNvSpPr>
          <p:nvPr>
            <p:ph type="sldNum" sz="quarter" idx="12"/>
          </p:nvPr>
        </p:nvSpPr>
        <p:spPr/>
        <p:txBody>
          <a:bodyPr/>
          <a:lstStyle/>
          <a:p>
            <a:fld id="{5279AF0B-2D84-CD41-8CAF-017061CB9833}" type="slidenum">
              <a:rPr lang="nb-NO" smtClean="0"/>
              <a:pPr/>
              <a:t>62</a:t>
            </a:fld>
            <a:endParaRPr lang="nb-NO"/>
          </a:p>
        </p:txBody>
      </p:sp>
      <p:pic>
        <p:nvPicPr>
          <p:cNvPr id="6146" name="Picture 2" descr="Bilderesultat for hustegning elektrisk"/>
          <p:cNvPicPr>
            <a:picLocks noGrp="1" noChangeAspect="1" noChangeArrowheads="1"/>
          </p:cNvPicPr>
          <p:nvPr>
            <p:ph sz="quarter" idx="14"/>
          </p:nvPr>
        </p:nvPicPr>
        <p:blipFill>
          <a:blip r:embed="rId3">
            <a:extLst>
              <a:ext uri="{28A0092B-C50C-407E-A947-70E740481C1C}">
                <a14:useLocalDpi xmlns:a14="http://schemas.microsoft.com/office/drawing/2010/main" val="0"/>
              </a:ext>
            </a:extLst>
          </a:blip>
          <a:srcRect/>
          <a:stretch>
            <a:fillRect/>
          </a:stretch>
        </p:blipFill>
        <p:spPr bwMode="auto">
          <a:xfrm>
            <a:off x="4693456" y="1340768"/>
            <a:ext cx="3887787" cy="3420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486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r>
              <a:rPr lang="nb-NO"/>
              <a:t>Kan utføres på alle testnivåer</a:t>
            </a:r>
          </a:p>
          <a:p>
            <a:r>
              <a:rPr lang="nb-NO"/>
              <a:t>Når det er innført endringer av systemet, </a:t>
            </a:r>
            <a:r>
              <a:rPr lang="nb-NO" err="1"/>
              <a:t>f.eks</a:t>
            </a:r>
            <a:r>
              <a:rPr lang="nb-NO"/>
              <a:t> </a:t>
            </a:r>
            <a:r>
              <a:rPr lang="nb-NO" err="1"/>
              <a:t>defect</a:t>
            </a:r>
            <a:r>
              <a:rPr lang="nb-NO"/>
              <a:t> </a:t>
            </a:r>
            <a:r>
              <a:rPr lang="nb-NO" err="1"/>
              <a:t>fixes</a:t>
            </a:r>
            <a:r>
              <a:rPr lang="nb-NO"/>
              <a:t>.</a:t>
            </a:r>
          </a:p>
          <a:p>
            <a:pPr lvl="1"/>
            <a:r>
              <a:rPr lang="nb-NO" b="1"/>
              <a:t>Retest </a:t>
            </a:r>
            <a:r>
              <a:rPr lang="nb-NO"/>
              <a:t>av selve feilen</a:t>
            </a:r>
          </a:p>
          <a:p>
            <a:pPr lvl="1"/>
            <a:r>
              <a:rPr lang="nb-NO" b="1" err="1"/>
              <a:t>Regresjonstest</a:t>
            </a:r>
            <a:r>
              <a:rPr lang="nb-NO"/>
              <a:t> har endringen påvirket resten av systemet?</a:t>
            </a:r>
          </a:p>
        </p:txBody>
      </p:sp>
      <p:sp>
        <p:nvSpPr>
          <p:cNvPr id="2" name="Title 1"/>
          <p:cNvSpPr>
            <a:spLocks noGrp="1"/>
          </p:cNvSpPr>
          <p:nvPr>
            <p:ph type="title"/>
          </p:nvPr>
        </p:nvSpPr>
        <p:spPr/>
        <p:txBody>
          <a:bodyPr/>
          <a:lstStyle/>
          <a:p>
            <a:r>
              <a:rPr lang="nb-NO"/>
              <a:t>4. Endringsrelatert test (retest og regresjonstest) </a:t>
            </a:r>
          </a:p>
        </p:txBody>
      </p:sp>
      <p:sp>
        <p:nvSpPr>
          <p:cNvPr id="5" name="Slide Number Placeholder 4"/>
          <p:cNvSpPr>
            <a:spLocks noGrp="1"/>
          </p:cNvSpPr>
          <p:nvPr>
            <p:ph type="sldNum" sz="quarter" idx="12"/>
          </p:nvPr>
        </p:nvSpPr>
        <p:spPr/>
        <p:txBody>
          <a:bodyPr/>
          <a:lstStyle/>
          <a:p>
            <a:fld id="{5279AF0B-2D84-CD41-8CAF-017061CB9833}" type="slidenum">
              <a:rPr lang="nb-NO" smtClean="0"/>
              <a:pPr/>
              <a:t>63</a:t>
            </a:fld>
            <a:endParaRPr lang="nb-NO"/>
          </a:p>
        </p:txBody>
      </p:sp>
      <p:sp>
        <p:nvSpPr>
          <p:cNvPr id="10" name="Picture Placeholder 9"/>
          <p:cNvSpPr>
            <a:spLocks noGrp="1"/>
          </p:cNvSpPr>
          <p:nvPr>
            <p:ph type="pic" sz="quarter" idx="13"/>
          </p:nvPr>
        </p:nvSpPr>
        <p:spPr/>
      </p:sp>
      <p:pic>
        <p:nvPicPr>
          <p:cNvPr id="7172" name="Picture 4" descr="Bilderesultat for tilbyg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8023" y="1518461"/>
            <a:ext cx="4355975" cy="32669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69102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b-NO"/>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391914" y="1124744"/>
            <a:ext cx="6086475" cy="3048000"/>
          </a:xfrm>
        </p:spPr>
      </p:pic>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64</a:t>
            </a:fld>
            <a:endParaRPr lang="nb-NO"/>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77962" y="4000828"/>
            <a:ext cx="4200853" cy="2560520"/>
          </a:xfrm>
          <a:prstGeom prst="rect">
            <a:avLst/>
          </a:prstGeom>
        </p:spPr>
      </p:pic>
    </p:spTree>
    <p:extLst>
      <p:ext uri="{BB962C8B-B14F-4D97-AF65-F5344CB8AC3E}">
        <p14:creationId xmlns:p14="http://schemas.microsoft.com/office/powerpoint/2010/main" val="16793241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Testing i vedlikehold </a:t>
            </a:r>
            <a:br>
              <a:rPr lang="nb-NO"/>
            </a:br>
            <a:r>
              <a:rPr lang="nb-NO" sz="2000" err="1">
                <a:solidFill>
                  <a:schemeClr val="bg1">
                    <a:lumMod val="65000"/>
                  </a:schemeClr>
                </a:solidFill>
              </a:rPr>
              <a:t>Maintenance</a:t>
            </a:r>
            <a:r>
              <a:rPr lang="nb-NO" sz="2000">
                <a:solidFill>
                  <a:schemeClr val="bg1">
                    <a:lumMod val="65000"/>
                  </a:schemeClr>
                </a:solidFill>
              </a:rPr>
              <a:t> testing</a:t>
            </a:r>
          </a:p>
        </p:txBody>
      </p:sp>
      <p:sp>
        <p:nvSpPr>
          <p:cNvPr id="3" name="Content Placeholder 2"/>
          <p:cNvSpPr>
            <a:spLocks noGrp="1"/>
          </p:cNvSpPr>
          <p:nvPr>
            <p:ph sz="quarter" idx="13"/>
          </p:nvPr>
        </p:nvSpPr>
        <p:spPr/>
        <p:txBody>
          <a:bodyPr/>
          <a:lstStyle/>
          <a:p>
            <a:r>
              <a:rPr lang="nb-NO"/>
              <a:t>Hvorfor?</a:t>
            </a:r>
          </a:p>
          <a:p>
            <a:pPr lvl="1"/>
            <a:r>
              <a:rPr lang="nb-NO"/>
              <a:t>Systemet har blitt </a:t>
            </a:r>
            <a:r>
              <a:rPr lang="nb-NO" b="1"/>
              <a:t>modifisert</a:t>
            </a:r>
          </a:p>
          <a:p>
            <a:pPr lvl="2"/>
            <a:r>
              <a:rPr lang="nb-NO" err="1"/>
              <a:t>Patcher</a:t>
            </a:r>
            <a:r>
              <a:rPr lang="nb-NO"/>
              <a:t>, </a:t>
            </a:r>
            <a:r>
              <a:rPr lang="nb-NO" err="1"/>
              <a:t>fixes</a:t>
            </a:r>
            <a:r>
              <a:rPr lang="nb-NO"/>
              <a:t>, forbedringer, ny versjon, miljøendringer</a:t>
            </a:r>
          </a:p>
          <a:p>
            <a:pPr lvl="2"/>
            <a:r>
              <a:rPr lang="nb-NO"/>
              <a:t>Liten endring trenger ikke bety liten test!</a:t>
            </a:r>
          </a:p>
          <a:p>
            <a:pPr marL="785813" lvl="2" indent="0">
              <a:buNone/>
            </a:pPr>
            <a:endParaRPr lang="nb-NO"/>
          </a:p>
          <a:p>
            <a:pPr lvl="1"/>
            <a:r>
              <a:rPr lang="nb-NO"/>
              <a:t>Systemet skal flyttes til en ny plattform (</a:t>
            </a:r>
            <a:r>
              <a:rPr lang="nb-NO" b="1" i="1"/>
              <a:t>migrasjon</a:t>
            </a:r>
            <a:r>
              <a:rPr lang="nb-NO"/>
              <a:t>)</a:t>
            </a:r>
          </a:p>
          <a:p>
            <a:pPr lvl="2"/>
            <a:r>
              <a:rPr lang="nb-NO"/>
              <a:t>Må sjekke at systemet fortsatt fungerer operasjonelt </a:t>
            </a:r>
          </a:p>
          <a:p>
            <a:pPr marL="785813" lvl="2" indent="0">
              <a:buNone/>
            </a:pPr>
            <a:endParaRPr lang="nb-NO"/>
          </a:p>
          <a:p>
            <a:pPr lvl="1"/>
            <a:r>
              <a:rPr lang="nb-NO"/>
              <a:t>Fases ut (</a:t>
            </a:r>
            <a:r>
              <a:rPr lang="nb-NO" b="1" err="1"/>
              <a:t>retirement</a:t>
            </a:r>
            <a:r>
              <a:rPr lang="nb-NO"/>
              <a:t>)</a:t>
            </a:r>
          </a:p>
          <a:p>
            <a:pPr lvl="2"/>
            <a:r>
              <a:rPr lang="nb-NO"/>
              <a:t>Arkivering av data og migrering</a:t>
            </a:r>
          </a:p>
          <a:p>
            <a:pPr lvl="2"/>
            <a:endParaRPr lang="nb-NO"/>
          </a:p>
          <a:p>
            <a:r>
              <a:rPr lang="nb-NO"/>
              <a:t>Konsekvensanalyse</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65</a:t>
            </a:fld>
            <a:endParaRPr lang="nb-NO"/>
          </a:p>
        </p:txBody>
      </p:sp>
    </p:spTree>
    <p:extLst>
      <p:ext uri="{BB962C8B-B14F-4D97-AF65-F5344CB8AC3E}">
        <p14:creationId xmlns:p14="http://schemas.microsoft.com/office/powerpoint/2010/main" val="150342571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Oppsummering kapittel 2</a:t>
            </a:r>
          </a:p>
        </p:txBody>
      </p:sp>
      <p:sp>
        <p:nvSpPr>
          <p:cNvPr id="3" name="Content Placeholder 2"/>
          <p:cNvSpPr>
            <a:spLocks noGrp="1"/>
          </p:cNvSpPr>
          <p:nvPr>
            <p:ph sz="quarter" idx="13"/>
          </p:nvPr>
        </p:nvSpPr>
        <p:spPr/>
        <p:txBody>
          <a:bodyPr>
            <a:normAutofit lnSpcReduction="10000"/>
          </a:bodyPr>
          <a:lstStyle/>
          <a:p>
            <a:r>
              <a:rPr lang="nb-NO"/>
              <a:t>2 systemutviklingsmodeller: </a:t>
            </a:r>
          </a:p>
          <a:p>
            <a:pPr lvl="1"/>
            <a:r>
              <a:rPr lang="nb-NO"/>
              <a:t>Sekvensiell og iterativ-inkrementell</a:t>
            </a:r>
          </a:p>
          <a:p>
            <a:r>
              <a:rPr lang="nb-NO"/>
              <a:t>4 testnivåer: </a:t>
            </a:r>
          </a:p>
          <a:p>
            <a:pPr lvl="1"/>
            <a:r>
              <a:rPr lang="nb-NO"/>
              <a:t>Komponenttest, integrasjonstest, systemtest, akseptansetest</a:t>
            </a:r>
          </a:p>
          <a:p>
            <a:pPr marL="0" indent="0">
              <a:buNone/>
            </a:pPr>
            <a:r>
              <a:rPr lang="nb-NO"/>
              <a:t>	</a:t>
            </a:r>
            <a:r>
              <a:rPr lang="nb-NO" sz="1800" i="1">
                <a:solidFill>
                  <a:srgbClr val="FFC000"/>
                </a:solidFill>
              </a:rPr>
              <a:t>4 typer akseptansetest: </a:t>
            </a:r>
          </a:p>
          <a:p>
            <a:pPr lvl="3">
              <a:buFont typeface="Wingdings" panose="05000000000000000000" pitchFamily="2" charset="2"/>
              <a:buChar char="ü"/>
            </a:pPr>
            <a:r>
              <a:rPr lang="nb-NO" err="1"/>
              <a:t>Brukerakseptanse</a:t>
            </a:r>
            <a:r>
              <a:rPr lang="nb-NO"/>
              <a:t>, operasjonell, kontrakt, alfa/beta-testing</a:t>
            </a:r>
          </a:p>
          <a:p>
            <a:r>
              <a:rPr lang="nb-NO"/>
              <a:t>4 testtyper: </a:t>
            </a:r>
          </a:p>
          <a:p>
            <a:pPr lvl="1"/>
            <a:r>
              <a:rPr lang="nb-NO"/>
              <a:t>Funksjonell, ikke-funksjonell, </a:t>
            </a:r>
            <a:r>
              <a:rPr lang="nb-NO" err="1"/>
              <a:t>whitebox</a:t>
            </a:r>
            <a:r>
              <a:rPr lang="nb-NO"/>
              <a:t>, endringsrelatert</a:t>
            </a:r>
          </a:p>
          <a:p>
            <a:pPr marL="0" indent="0">
              <a:buNone/>
            </a:pPr>
            <a:r>
              <a:rPr lang="nb-NO"/>
              <a:t>	</a:t>
            </a:r>
            <a:r>
              <a:rPr lang="nb-NO" sz="1800" i="1">
                <a:solidFill>
                  <a:srgbClr val="FFC000"/>
                </a:solidFill>
              </a:rPr>
              <a:t>7 typer ikke-funksjonell testing: </a:t>
            </a:r>
          </a:p>
          <a:p>
            <a:pPr lvl="2">
              <a:buFont typeface="Wingdings" panose="05000000000000000000" pitchFamily="2" charset="2"/>
              <a:buChar char="ü"/>
            </a:pPr>
            <a:r>
              <a:rPr lang="nb-NO" err="1"/>
              <a:t>Performance</a:t>
            </a:r>
            <a:r>
              <a:rPr lang="nb-NO"/>
              <a:t>, </a:t>
            </a:r>
            <a:r>
              <a:rPr lang="nb-NO" err="1"/>
              <a:t>load</a:t>
            </a:r>
            <a:r>
              <a:rPr lang="nb-NO"/>
              <a:t> test, stress test, </a:t>
            </a:r>
            <a:r>
              <a:rPr lang="nb-NO" err="1"/>
              <a:t>maintainability</a:t>
            </a:r>
            <a:r>
              <a:rPr lang="nb-NO"/>
              <a:t>, </a:t>
            </a:r>
            <a:r>
              <a:rPr lang="nb-NO" err="1"/>
              <a:t>reliability</a:t>
            </a:r>
            <a:r>
              <a:rPr lang="nb-NO"/>
              <a:t>, </a:t>
            </a:r>
            <a:r>
              <a:rPr lang="nb-NO" err="1"/>
              <a:t>portability</a:t>
            </a:r>
            <a:r>
              <a:rPr lang="nb-NO"/>
              <a:t>, </a:t>
            </a:r>
            <a:r>
              <a:rPr lang="nb-NO" err="1"/>
              <a:t>usability</a:t>
            </a:r>
            <a:endParaRPr lang="nb-NO"/>
          </a:p>
          <a:p>
            <a:r>
              <a:rPr lang="nb-NO"/>
              <a:t>3 typer </a:t>
            </a:r>
            <a:r>
              <a:rPr lang="nb-NO" err="1"/>
              <a:t>vedlikeholdstesting</a:t>
            </a:r>
            <a:r>
              <a:rPr lang="nb-NO"/>
              <a:t> (</a:t>
            </a:r>
            <a:r>
              <a:rPr lang="nb-NO" err="1"/>
              <a:t>maintenance</a:t>
            </a:r>
            <a:r>
              <a:rPr lang="nb-NO"/>
              <a:t>): </a:t>
            </a:r>
          </a:p>
          <a:p>
            <a:pPr lvl="1"/>
            <a:r>
              <a:rPr lang="nb-NO" err="1"/>
              <a:t>Modifications</a:t>
            </a:r>
            <a:r>
              <a:rPr lang="nb-NO"/>
              <a:t>, </a:t>
            </a:r>
            <a:r>
              <a:rPr lang="nb-NO" err="1"/>
              <a:t>migration</a:t>
            </a:r>
            <a:r>
              <a:rPr lang="nb-NO"/>
              <a:t>, </a:t>
            </a:r>
            <a:r>
              <a:rPr lang="nb-NO" err="1"/>
              <a:t>retirement</a:t>
            </a:r>
            <a:r>
              <a:rPr lang="nb-NO"/>
              <a:t> </a:t>
            </a:r>
            <a:r>
              <a:rPr lang="nb-NO" err="1"/>
              <a:t>of</a:t>
            </a:r>
            <a:r>
              <a:rPr lang="nb-NO"/>
              <a:t> </a:t>
            </a:r>
            <a:r>
              <a:rPr lang="nb-NO" err="1"/>
              <a:t>software</a:t>
            </a:r>
            <a:endParaRPr lang="nb-NO"/>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66</a:t>
            </a:fld>
            <a:endParaRPr lang="nb-NO"/>
          </a:p>
        </p:txBody>
      </p:sp>
    </p:spTree>
    <p:extLst>
      <p:ext uri="{BB962C8B-B14F-4D97-AF65-F5344CB8AC3E}">
        <p14:creationId xmlns:p14="http://schemas.microsoft.com/office/powerpoint/2010/main" val="3640122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Spørsmål: Match formålet med </a:t>
            </a:r>
            <a:r>
              <a:rPr lang="nb-NO" err="1"/>
              <a:t>testtypen</a:t>
            </a:r>
            <a:endParaRPr lang="nb-NO"/>
          </a:p>
        </p:txBody>
      </p:sp>
      <p:sp>
        <p:nvSpPr>
          <p:cNvPr id="3" name="Content Placeholder 2"/>
          <p:cNvSpPr>
            <a:spLocks noGrp="1"/>
          </p:cNvSpPr>
          <p:nvPr>
            <p:ph sz="quarter" idx="13"/>
          </p:nvPr>
        </p:nvSpPr>
        <p:spPr/>
        <p:txBody>
          <a:bodyPr vert="horz" lIns="0" tIns="0" rIns="0" bIns="0" numCol="2" rtlCol="0" anchor="t">
            <a:normAutofit/>
          </a:bodyPr>
          <a:lstStyle/>
          <a:p>
            <a:pPr marL="271145" indent="-271145"/>
            <a:r>
              <a:rPr lang="nb-NO" b="1"/>
              <a:t>Gjør de rette </a:t>
            </a:r>
            <a:r>
              <a:rPr lang="nb-NO" b="1" err="1"/>
              <a:t>machene</a:t>
            </a:r>
            <a:r>
              <a:rPr lang="nb-NO" b="1"/>
              <a:t>:</a:t>
            </a:r>
            <a:br>
              <a:rPr lang="nb-NO" b="1">
                <a:ea typeface="+mn-lt"/>
                <a:cs typeface="+mn-lt"/>
              </a:rPr>
            </a:br>
            <a:r>
              <a:rPr lang="nb-NO"/>
              <a:t>	</a:t>
            </a:r>
            <a:br>
              <a:rPr lang="nb-NO">
                <a:ea typeface="+mn-lt"/>
                <a:cs typeface="+mn-lt"/>
              </a:rPr>
            </a:br>
            <a:r>
              <a:rPr lang="nb-NO"/>
              <a:t>1) Funksjonell test</a:t>
            </a:r>
            <a:br>
              <a:rPr lang="nb-NO">
                <a:ea typeface="+mn-lt"/>
                <a:cs typeface="+mn-lt"/>
              </a:rPr>
            </a:br>
            <a:r>
              <a:rPr lang="nb-NO"/>
              <a:t>2) Ikke-funksjonell test</a:t>
            </a:r>
            <a:br>
              <a:rPr lang="nb-NO">
                <a:cs typeface="Calibri"/>
              </a:rPr>
            </a:br>
            <a:r>
              <a:rPr lang="nb-NO"/>
              <a:t>3) Strukturell test</a:t>
            </a:r>
            <a:br>
              <a:rPr lang="nb-NO">
                <a:cs typeface="Calibri"/>
              </a:rPr>
            </a:br>
            <a:r>
              <a:rPr lang="nb-NO"/>
              <a:t>4) Test av endringer</a:t>
            </a:r>
          </a:p>
          <a:p>
            <a:pPr marL="0" indent="0">
              <a:buNone/>
            </a:pPr>
            <a:endParaRPr lang="nb-NO"/>
          </a:p>
          <a:p>
            <a:pPr marL="457200" indent="-457200">
              <a:buAutoNum type="arabicParenR"/>
            </a:pPr>
            <a:r>
              <a:rPr lang="nb-NO"/>
              <a:t>1A, 2B, 3D, 4C</a:t>
            </a:r>
          </a:p>
          <a:p>
            <a:pPr marL="457200" indent="-457200">
              <a:buAutoNum type="arabicParenR"/>
            </a:pPr>
            <a:r>
              <a:rPr lang="nb-NO"/>
              <a:t>1D, 2B, 3A, 4C</a:t>
            </a:r>
          </a:p>
          <a:p>
            <a:pPr marL="457200" indent="-457200">
              <a:buAutoNum type="arabicParenR"/>
            </a:pPr>
            <a:r>
              <a:rPr lang="nb-NO"/>
              <a:t>1D, 2C, 3A, 4B</a:t>
            </a:r>
          </a:p>
          <a:p>
            <a:pPr marL="457200" indent="-457200">
              <a:buAutoNum type="arabicParenR"/>
            </a:pPr>
            <a:r>
              <a:rPr lang="nb-NO"/>
              <a:t>1A, 2C, 3B, 4D</a:t>
            </a:r>
          </a:p>
          <a:p>
            <a:pPr marL="0" indent="0">
              <a:buNone/>
            </a:pPr>
            <a:endParaRPr lang="nb-NO"/>
          </a:p>
          <a:p>
            <a:pPr marL="0" indent="0">
              <a:buNone/>
            </a:pPr>
            <a:r>
              <a:rPr lang="nb-NO"/>
              <a:t>A) Teste kode </a:t>
            </a:r>
            <a:br>
              <a:rPr lang="nb-NO">
                <a:cs typeface="Calibri"/>
              </a:rPr>
            </a:br>
            <a:r>
              <a:rPr lang="nb-NO"/>
              <a:t>B) Bekreftelse og regresjonstest</a:t>
            </a:r>
            <a:br>
              <a:rPr lang="nb-NO">
                <a:cs typeface="Calibri"/>
              </a:rPr>
            </a:br>
            <a:r>
              <a:rPr lang="nb-NO"/>
              <a:t>C) testing of </a:t>
            </a:r>
            <a:r>
              <a:rPr lang="nb-NO" err="1"/>
              <a:t>quality</a:t>
            </a:r>
            <a:r>
              <a:rPr lang="nb-NO"/>
              <a:t> </a:t>
            </a:r>
            <a:r>
              <a:rPr lang="nb-NO" err="1"/>
              <a:t>attributes</a:t>
            </a:r>
            <a:br>
              <a:rPr lang="nb-NO">
                <a:cs typeface="Calibri"/>
              </a:rPr>
            </a:br>
            <a:r>
              <a:rPr lang="nb-NO"/>
              <a:t>D) Tester basert på krav</a:t>
            </a:r>
            <a:endParaRPr lang="nb-NO">
              <a:cs typeface="Calibri"/>
            </a:endParaRPr>
          </a:p>
          <a:p>
            <a:pPr marL="0" indent="0">
              <a:buNone/>
            </a:pPr>
            <a:endParaRPr lang="nb-NO">
              <a:cs typeface="Calibri"/>
            </a:endParaRP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67</a:t>
            </a:fld>
            <a:endParaRPr lang="nb-NO"/>
          </a:p>
        </p:txBody>
      </p:sp>
    </p:spTree>
    <p:extLst>
      <p:ext uri="{BB962C8B-B14F-4D97-AF65-F5344CB8AC3E}">
        <p14:creationId xmlns:p14="http://schemas.microsoft.com/office/powerpoint/2010/main" val="300920450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68</a:t>
            </a:fld>
            <a:endParaRPr lang="fr-FR"/>
          </a:p>
        </p:txBody>
      </p:sp>
      <p:sp>
        <p:nvSpPr>
          <p:cNvPr id="5" name="Text Placeholder 4"/>
          <p:cNvSpPr>
            <a:spLocks noGrp="1"/>
          </p:cNvSpPr>
          <p:nvPr>
            <p:ph type="body" sz="quarter" idx="14"/>
          </p:nvPr>
        </p:nvSpPr>
        <p:spPr>
          <a:xfrm>
            <a:off x="539552" y="548680"/>
            <a:ext cx="6984776" cy="648072"/>
          </a:xfrm>
        </p:spPr>
        <p:txBody>
          <a:bodyPr>
            <a:normAutofit/>
          </a:bodyPr>
          <a:lstStyle/>
          <a:p>
            <a:r>
              <a:rPr lang="nb-NO" err="1"/>
              <a:t>Kahoot</a:t>
            </a:r>
            <a:r>
              <a:rPr lang="nb-NO"/>
              <a:t> spørsmål fra kapittel 2</a:t>
            </a:r>
          </a:p>
        </p:txBody>
      </p:sp>
    </p:spTree>
    <p:extLst>
      <p:ext uri="{BB962C8B-B14F-4D97-AF65-F5344CB8AC3E}">
        <p14:creationId xmlns:p14="http://schemas.microsoft.com/office/powerpoint/2010/main" val="15126107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69</a:t>
            </a:fld>
            <a:endParaRPr lang="fr-FR"/>
          </a:p>
        </p:txBody>
      </p:sp>
      <p:sp>
        <p:nvSpPr>
          <p:cNvPr id="5" name="Text Placeholder 4"/>
          <p:cNvSpPr>
            <a:spLocks noGrp="1"/>
          </p:cNvSpPr>
          <p:nvPr>
            <p:ph type="body" sz="quarter" idx="14"/>
          </p:nvPr>
        </p:nvSpPr>
        <p:spPr>
          <a:xfrm>
            <a:off x="539552" y="692696"/>
            <a:ext cx="8232972" cy="504056"/>
          </a:xfrm>
        </p:spPr>
        <p:txBody>
          <a:bodyPr>
            <a:normAutofit/>
          </a:bodyPr>
          <a:lstStyle/>
          <a:p>
            <a:pPr algn="ctr"/>
            <a:r>
              <a:rPr lang="nb-NO"/>
              <a:t>Lunsj!</a:t>
            </a: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2614" y="2170994"/>
            <a:ext cx="4946848" cy="3710136"/>
          </a:xfrm>
          <a:prstGeom prst="rect">
            <a:avLst/>
          </a:prstGeom>
        </p:spPr>
      </p:pic>
    </p:spTree>
    <p:extLst>
      <p:ext uri="{BB962C8B-B14F-4D97-AF65-F5344CB8AC3E}">
        <p14:creationId xmlns:p14="http://schemas.microsoft.com/office/powerpoint/2010/main" val="25854961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39749" y="2492895"/>
            <a:ext cx="4680323" cy="3672955"/>
          </a:xfrm>
        </p:spPr>
        <p:txBody>
          <a:bodyPr/>
          <a:lstStyle/>
          <a:p>
            <a:pPr marL="342900" indent="-342900">
              <a:buFontTx/>
              <a:buChar char="-"/>
            </a:pPr>
            <a:r>
              <a:rPr lang="nb-NO"/>
              <a:t>Hvorfor er test nødvendig?</a:t>
            </a:r>
          </a:p>
          <a:p>
            <a:pPr marL="342900" indent="-342900">
              <a:buFontTx/>
              <a:buChar char="-"/>
            </a:pPr>
            <a:r>
              <a:rPr lang="nb-NO"/>
              <a:t>Hva er testing</a:t>
            </a:r>
          </a:p>
          <a:p>
            <a:pPr marL="342900" indent="-342900">
              <a:buFontTx/>
              <a:buChar char="-"/>
            </a:pPr>
            <a:r>
              <a:rPr lang="nb-NO"/>
              <a:t>Syv testprinsipper</a:t>
            </a:r>
          </a:p>
          <a:p>
            <a:pPr marL="342900" indent="-342900">
              <a:buFontTx/>
              <a:buChar char="-"/>
            </a:pPr>
            <a:r>
              <a:rPr lang="nb-NO"/>
              <a:t>Den grunnleggende testprosessen</a:t>
            </a:r>
          </a:p>
          <a:p>
            <a:pPr marL="342900" indent="-342900">
              <a:buFontTx/>
              <a:buChar char="-"/>
            </a:pPr>
            <a:r>
              <a:rPr lang="nb-NO"/>
              <a:t>Testingens psykologi</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7</a:t>
            </a:fld>
            <a:endParaRPr lang="fr-FR"/>
          </a:p>
        </p:txBody>
      </p:sp>
      <p:sp>
        <p:nvSpPr>
          <p:cNvPr id="5" name="Text Placeholder 4"/>
          <p:cNvSpPr>
            <a:spLocks noGrp="1"/>
          </p:cNvSpPr>
          <p:nvPr>
            <p:ph type="body" sz="quarter" idx="14"/>
          </p:nvPr>
        </p:nvSpPr>
        <p:spPr>
          <a:xfrm>
            <a:off x="539552" y="836390"/>
            <a:ext cx="6048672" cy="504378"/>
          </a:xfrm>
        </p:spPr>
        <p:txBody>
          <a:bodyPr>
            <a:normAutofit/>
          </a:bodyPr>
          <a:lstStyle/>
          <a:p>
            <a:r>
              <a:rPr lang="nb-NO"/>
              <a:t>Kapittel 1: Grunnlag for testingen</a:t>
            </a:r>
          </a:p>
        </p:txBody>
      </p:sp>
      <p:pic>
        <p:nvPicPr>
          <p:cNvPr id="6" name="Bilde 6"/>
          <p:cNvPicPr>
            <a:picLocks noChangeAspect="1"/>
          </p:cNvPicPr>
          <p:nvPr/>
        </p:nvPicPr>
        <p:blipFill>
          <a:blip r:embed="rId3"/>
          <a:stretch>
            <a:fillRect/>
          </a:stretch>
        </p:blipFill>
        <p:spPr>
          <a:xfrm>
            <a:off x="5364088" y="2132856"/>
            <a:ext cx="3156697" cy="2793261"/>
          </a:xfrm>
          <a:prstGeom prst="rect">
            <a:avLst/>
          </a:prstGeom>
        </p:spPr>
      </p:pic>
    </p:spTree>
    <p:extLst>
      <p:ext uri="{BB962C8B-B14F-4D97-AF65-F5344CB8AC3E}">
        <p14:creationId xmlns:p14="http://schemas.microsoft.com/office/powerpoint/2010/main" val="96888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uild="p"/>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39749" y="2060849"/>
            <a:ext cx="5616427" cy="4105002"/>
          </a:xfrm>
        </p:spPr>
        <p:txBody>
          <a:bodyPr>
            <a:normAutofit/>
          </a:bodyPr>
          <a:lstStyle/>
          <a:p>
            <a:pPr marL="0" indent="0">
              <a:buNone/>
            </a:pPr>
            <a:endParaRPr lang="nb-NO"/>
          </a:p>
          <a:p>
            <a:pPr marL="342900" lvl="0" indent="-342900" defTabSz="626913">
              <a:spcBef>
                <a:spcPts val="0"/>
              </a:spcBef>
              <a:buClr>
                <a:schemeClr val="accent1"/>
              </a:buClr>
              <a:buSzTx/>
              <a:buFont typeface="Arial" panose="020B0604020202020204" pitchFamily="34" charset="0"/>
              <a:buChar char="•"/>
              <a:defRPr/>
            </a:pPr>
            <a:r>
              <a:rPr lang="nb-NO"/>
              <a:t>3.1 Statisk testing – hva er det og hvorfor bruker vi det?</a:t>
            </a:r>
          </a:p>
          <a:p>
            <a:pPr marL="342900" lvl="0" indent="-342900" defTabSz="626913">
              <a:spcBef>
                <a:spcPts val="0"/>
              </a:spcBef>
              <a:buClr>
                <a:schemeClr val="accent1"/>
              </a:buClr>
              <a:buSzTx/>
              <a:buFont typeface="Arial" panose="020B0604020202020204" pitchFamily="34" charset="0"/>
              <a:buChar char="•"/>
              <a:defRPr/>
            </a:pPr>
            <a:r>
              <a:rPr lang="nb-NO"/>
              <a:t>3.2 </a:t>
            </a:r>
            <a:r>
              <a:rPr lang="nb-NO" err="1"/>
              <a:t>Review</a:t>
            </a:r>
            <a:r>
              <a:rPr lang="nb-NO"/>
              <a:t> prosessen</a:t>
            </a:r>
          </a:p>
          <a:p>
            <a:pPr marL="216513" lvl="2" defTabSz="626913">
              <a:spcBef>
                <a:spcPts val="0"/>
              </a:spcBef>
              <a:buClr>
                <a:schemeClr val="accent1"/>
              </a:buClr>
              <a:defRPr/>
            </a:pPr>
            <a:endParaRPr lang="nb-NO"/>
          </a:p>
          <a:p>
            <a:pPr marL="342900" indent="-342900">
              <a:buFont typeface="Arial" panose="020B0604020202020204" pitchFamily="34" charset="0"/>
              <a:buChar char="•"/>
            </a:pPr>
            <a:endParaRPr lang="nb-NO"/>
          </a:p>
          <a:p>
            <a:pPr marL="342900" indent="-342900">
              <a:buFont typeface="Arial" panose="020B0604020202020204" pitchFamily="34" charset="0"/>
              <a:buChar char="•"/>
            </a:pPr>
            <a:endParaRPr lang="nb-NO"/>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70</a:t>
            </a:fld>
            <a:endParaRPr lang="fr-FR"/>
          </a:p>
        </p:txBody>
      </p:sp>
      <p:sp>
        <p:nvSpPr>
          <p:cNvPr id="5" name="Text Placeholder 4"/>
          <p:cNvSpPr>
            <a:spLocks noGrp="1"/>
          </p:cNvSpPr>
          <p:nvPr>
            <p:ph type="body" sz="quarter" idx="14"/>
          </p:nvPr>
        </p:nvSpPr>
        <p:spPr>
          <a:xfrm>
            <a:off x="539552" y="404664"/>
            <a:ext cx="7848872" cy="720080"/>
          </a:xfrm>
        </p:spPr>
        <p:txBody>
          <a:bodyPr>
            <a:normAutofit/>
          </a:bodyPr>
          <a:lstStyle/>
          <a:p>
            <a:r>
              <a:rPr lang="nb-NO"/>
              <a:t>Kapittel 3: Statiske teknikker</a:t>
            </a:r>
          </a:p>
        </p:txBody>
      </p:sp>
      <p:pic>
        <p:nvPicPr>
          <p:cNvPr id="6" name="Bilde 9"/>
          <p:cNvPicPr>
            <a:picLocks noChangeAspect="1"/>
          </p:cNvPicPr>
          <p:nvPr/>
        </p:nvPicPr>
        <p:blipFill>
          <a:blip r:embed="rId3"/>
          <a:stretch>
            <a:fillRect/>
          </a:stretch>
        </p:blipFill>
        <p:spPr>
          <a:xfrm>
            <a:off x="6156176" y="2276872"/>
            <a:ext cx="1477913" cy="1279725"/>
          </a:xfrm>
          <a:prstGeom prst="rect">
            <a:avLst/>
          </a:prstGeom>
        </p:spPr>
      </p:pic>
      <p:sp>
        <p:nvSpPr>
          <p:cNvPr id="7" name="TextBox 6"/>
          <p:cNvSpPr txBox="1"/>
          <p:nvPr/>
        </p:nvSpPr>
        <p:spPr>
          <a:xfrm>
            <a:off x="670346" y="4361036"/>
            <a:ext cx="5355232" cy="2308324"/>
          </a:xfrm>
          <a:prstGeom prst="rect">
            <a:avLst/>
          </a:prstGeom>
          <a:noFill/>
        </p:spPr>
        <p:txBody>
          <a:bodyPr wrap="square" rtlCol="0">
            <a:spAutoFit/>
          </a:bodyPr>
          <a:lstStyle/>
          <a:p>
            <a:endParaRPr lang="nb-NO" b="1"/>
          </a:p>
          <a:p>
            <a:r>
              <a:rPr lang="nb-NO" b="1"/>
              <a:t>Faser og roller i formelle granskninger: viktig for eksamen, pugg dette på egenhånd </a:t>
            </a:r>
            <a:r>
              <a:rPr lang="nb-NO" b="1">
                <a:sym typeface="Wingdings" panose="05000000000000000000" pitchFamily="2" charset="2"/>
              </a:rPr>
              <a:t> </a:t>
            </a:r>
            <a:endParaRPr lang="nb-NO" b="1"/>
          </a:p>
          <a:p>
            <a:endParaRPr lang="nb-NO"/>
          </a:p>
          <a:p>
            <a:r>
              <a:rPr lang="nb-NO" i="1"/>
              <a:t>Nytt fra 2018: As </a:t>
            </a:r>
            <a:r>
              <a:rPr lang="nb-NO" i="1" err="1"/>
              <a:t>focus</a:t>
            </a:r>
            <a:r>
              <a:rPr lang="nb-NO" i="1"/>
              <a:t> </a:t>
            </a:r>
            <a:r>
              <a:rPr lang="nb-NO" i="1" err="1"/>
              <a:t>on</a:t>
            </a:r>
            <a:r>
              <a:rPr lang="nb-NO" i="1"/>
              <a:t> </a:t>
            </a:r>
            <a:r>
              <a:rPr lang="nb-NO" i="1" err="1"/>
              <a:t>reviews</a:t>
            </a:r>
            <a:r>
              <a:rPr lang="nb-NO" i="1"/>
              <a:t> is </a:t>
            </a:r>
            <a:r>
              <a:rPr lang="nb-NO" i="1" err="1"/>
              <a:t>increase</a:t>
            </a:r>
            <a:r>
              <a:rPr lang="nb-NO" i="1"/>
              <a:t> in </a:t>
            </a:r>
            <a:r>
              <a:rPr lang="nb-NO" i="1" err="1"/>
              <a:t>the</a:t>
            </a:r>
            <a:r>
              <a:rPr lang="nb-NO" i="1"/>
              <a:t> 2018 syllabus, tester </a:t>
            </a:r>
            <a:r>
              <a:rPr lang="nb-NO" i="1" err="1"/>
              <a:t>should</a:t>
            </a:r>
            <a:r>
              <a:rPr lang="nb-NO" i="1"/>
              <a:t> be </a:t>
            </a:r>
            <a:r>
              <a:rPr lang="nb-NO" i="1" err="1"/>
              <a:t>able</a:t>
            </a:r>
            <a:r>
              <a:rPr lang="nb-NO" i="1"/>
              <a:t> to </a:t>
            </a:r>
            <a:r>
              <a:rPr lang="nb-NO" i="1" err="1"/>
              <a:t>summarize</a:t>
            </a:r>
            <a:r>
              <a:rPr lang="nb-NO" i="1"/>
              <a:t> </a:t>
            </a:r>
            <a:r>
              <a:rPr lang="nb-NO" i="1" err="1"/>
              <a:t>the</a:t>
            </a:r>
            <a:r>
              <a:rPr lang="nb-NO" i="1"/>
              <a:t> </a:t>
            </a:r>
            <a:r>
              <a:rPr lang="nb-NO" i="1" err="1"/>
              <a:t>activities</a:t>
            </a:r>
            <a:r>
              <a:rPr lang="nb-NO" i="1"/>
              <a:t> in </a:t>
            </a:r>
            <a:r>
              <a:rPr lang="nb-NO" i="1" err="1"/>
              <a:t>their</a:t>
            </a:r>
            <a:r>
              <a:rPr lang="nb-NO" i="1"/>
              <a:t> </a:t>
            </a:r>
            <a:r>
              <a:rPr lang="nb-NO" i="1" err="1"/>
              <a:t>own</a:t>
            </a:r>
            <a:r>
              <a:rPr lang="nb-NO" i="1"/>
              <a:t> </a:t>
            </a:r>
            <a:r>
              <a:rPr lang="nb-NO" i="1" err="1"/>
              <a:t>words</a:t>
            </a:r>
            <a:r>
              <a:rPr lang="nb-NO" i="1"/>
              <a:t> (</a:t>
            </a:r>
            <a:r>
              <a:rPr lang="nb-NO" i="1" err="1"/>
              <a:t>Updated</a:t>
            </a:r>
            <a:r>
              <a:rPr lang="nb-NO" i="1"/>
              <a:t> from K1 to K2)</a:t>
            </a:r>
          </a:p>
          <a:p>
            <a:endParaRPr lang="nb-NO"/>
          </a:p>
        </p:txBody>
      </p:sp>
    </p:spTree>
    <p:extLst>
      <p:ext uri="{BB962C8B-B14F-4D97-AF65-F5344CB8AC3E}">
        <p14:creationId xmlns:p14="http://schemas.microsoft.com/office/powerpoint/2010/main" val="2482202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p:cNvSpPr>
            <a:spLocks noGrp="1"/>
          </p:cNvSpPr>
          <p:nvPr>
            <p:ph type="ftr" sz="quarter" idx="11"/>
          </p:nvPr>
        </p:nvSpPr>
        <p:spPr/>
        <p:txBody>
          <a:bodyPr/>
          <a:lstStyle/>
          <a:p>
            <a:endParaRPr lang="fr-FR"/>
          </a:p>
        </p:txBody>
      </p:sp>
      <p:sp>
        <p:nvSpPr>
          <p:cNvPr id="3" name="Slide Number Placeholder 2"/>
          <p:cNvSpPr>
            <a:spLocks noGrp="1"/>
          </p:cNvSpPr>
          <p:nvPr>
            <p:ph type="sldNum" sz="quarter" idx="12"/>
          </p:nvPr>
        </p:nvSpPr>
        <p:spPr/>
        <p:txBody>
          <a:bodyPr/>
          <a:lstStyle/>
          <a:p>
            <a:fld id="{AF43E6FD-AB27-4108-A2FC-346BB5F75E3F}" type="slidenum">
              <a:rPr lang="fr-FR" smtClean="0"/>
              <a:pPr/>
              <a:t>71</a:t>
            </a:fld>
            <a:endParaRPr lang="fr-FR"/>
          </a:p>
        </p:txBody>
      </p:sp>
      <p:pic>
        <p:nvPicPr>
          <p:cNvPr id="1026" name="Picture 2" descr="Bilderesultat for static analysis vs dynamic analysi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67743" y="2276872"/>
            <a:ext cx="4351141" cy="204291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577" y="1628800"/>
            <a:ext cx="6527775" cy="4443908"/>
          </a:xfrm>
          <a:prstGeom prst="rect">
            <a:avLst/>
          </a:prstGeom>
        </p:spPr>
      </p:pic>
    </p:spTree>
    <p:extLst>
      <p:ext uri="{BB962C8B-B14F-4D97-AF65-F5344CB8AC3E}">
        <p14:creationId xmlns:p14="http://schemas.microsoft.com/office/powerpoint/2010/main" val="39228496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Hva tester vi?</a:t>
            </a:r>
          </a:p>
        </p:txBody>
      </p:sp>
      <p:sp>
        <p:nvSpPr>
          <p:cNvPr id="3" name="Content Placeholder 2"/>
          <p:cNvSpPr>
            <a:spLocks noGrp="1"/>
          </p:cNvSpPr>
          <p:nvPr>
            <p:ph sz="quarter" idx="13"/>
          </p:nvPr>
        </p:nvSpPr>
        <p:spPr/>
        <p:txBody>
          <a:bodyPr>
            <a:normAutofit fontScale="92500" lnSpcReduction="20000"/>
          </a:bodyPr>
          <a:lstStyle/>
          <a:p>
            <a:r>
              <a:rPr lang="en-US"/>
              <a:t>Specifications, including business requirements, functional requirements, and security requirements </a:t>
            </a:r>
          </a:p>
          <a:p>
            <a:r>
              <a:rPr lang="en-US"/>
              <a:t>Epics, user stories, and acceptance criteria </a:t>
            </a:r>
          </a:p>
          <a:p>
            <a:r>
              <a:rPr lang="en-US"/>
              <a:t>Architecture and design specifications </a:t>
            </a:r>
          </a:p>
          <a:p>
            <a:r>
              <a:rPr lang="en-US"/>
              <a:t>Code</a:t>
            </a:r>
          </a:p>
          <a:p>
            <a:r>
              <a:rPr lang="en-US" err="1"/>
              <a:t>Testware</a:t>
            </a:r>
            <a:r>
              <a:rPr lang="en-US"/>
              <a:t>, including test plans, test cases, test procedures, and automated test scripts </a:t>
            </a:r>
          </a:p>
          <a:p>
            <a:r>
              <a:rPr lang="en-US"/>
              <a:t> User guides </a:t>
            </a:r>
          </a:p>
          <a:p>
            <a:r>
              <a:rPr lang="en-US"/>
              <a:t>Web pages </a:t>
            </a:r>
          </a:p>
          <a:p>
            <a:r>
              <a:rPr lang="en-US"/>
              <a:t> Contracts, project plans, schedules, and budgets </a:t>
            </a:r>
          </a:p>
          <a:p>
            <a:r>
              <a:rPr lang="en-US"/>
              <a:t>Models, such as activity diagrams, which may be used for Model-Based testing</a:t>
            </a: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72</a:t>
            </a:fld>
            <a:endParaRPr lang="nb-NO"/>
          </a:p>
        </p:txBody>
      </p:sp>
    </p:spTree>
    <p:extLst>
      <p:ext uri="{BB962C8B-B14F-4D97-AF65-F5344CB8AC3E}">
        <p14:creationId xmlns:p14="http://schemas.microsoft.com/office/powerpoint/2010/main" val="291691676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ysClr val="window" lastClr="FFFFFF"/>
              </a:solidFill>
              <a:effectLst/>
              <a:uLnTx/>
              <a:uFillTx/>
              <a:latin typeface="+mn-lt"/>
              <a:cs typeface="Arial" pitchFamily="34" charset="0"/>
            </a:endParaRPr>
          </a:p>
        </p:txBody>
      </p:sp>
      <p:pic>
        <p:nvPicPr>
          <p:cNvPr id="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124" y="1698914"/>
            <a:ext cx="7328027" cy="432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tel 1"/>
          <p:cNvSpPr>
            <a:spLocks noGrp="1"/>
          </p:cNvSpPr>
          <p:nvPr>
            <p:ph type="title"/>
          </p:nvPr>
        </p:nvSpPr>
        <p:spPr/>
        <p:txBody>
          <a:bodyPr/>
          <a:lstStyle/>
          <a:p>
            <a:pPr lvl="0"/>
            <a:r>
              <a:rPr lang="nb-NO" sz="2000">
                <a:solidFill>
                  <a:sysClr val="window" lastClr="FFFFFF"/>
                </a:solidFill>
                <a:cs typeface="Arial" pitchFamily="34" charset="0"/>
              </a:rPr>
              <a:t>Hvor oppstår feilene?</a:t>
            </a:r>
            <a:br>
              <a:rPr lang="nb-NO" sz="2000">
                <a:solidFill>
                  <a:sysClr val="window" lastClr="FFFFFF"/>
                </a:solidFill>
                <a:cs typeface="Arial" pitchFamily="34" charset="0"/>
              </a:rPr>
            </a:br>
            <a:r>
              <a:rPr lang="nb-NO" sz="2000">
                <a:cs typeface="Arial" pitchFamily="34" charset="0"/>
              </a:rPr>
              <a:t>Hvor oppstår feilene</a:t>
            </a:r>
            <a:endParaRPr lang="en-US"/>
          </a:p>
        </p:txBody>
      </p:sp>
    </p:spTree>
    <p:extLst>
      <p:ext uri="{BB962C8B-B14F-4D97-AF65-F5344CB8AC3E}">
        <p14:creationId xmlns:p14="http://schemas.microsoft.com/office/powerpoint/2010/main" val="60925695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b-NO"/>
          </a:p>
        </p:txBody>
      </p:sp>
      <p:sp>
        <p:nvSpPr>
          <p:cNvPr id="3" name="Content Placeholder 2"/>
          <p:cNvSpPr>
            <a:spLocks noGrp="1"/>
          </p:cNvSpPr>
          <p:nvPr>
            <p:ph sz="quarter" idx="13"/>
          </p:nvPr>
        </p:nvSpPr>
        <p:spPr/>
        <p:txBody>
          <a:bodyPr/>
          <a:lstStyle/>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74</a:t>
            </a:fld>
            <a:endParaRPr lang="nb-NO"/>
          </a:p>
        </p:txBody>
      </p:sp>
      <p:pic>
        <p:nvPicPr>
          <p:cNvPr id="6"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512912" y="1412776"/>
            <a:ext cx="4680520" cy="4559249"/>
          </a:xfrm>
          <a:prstGeom prst="rect">
            <a:avLst/>
          </a:prstGeom>
        </p:spPr>
      </p:pic>
    </p:spTree>
    <p:extLst>
      <p:ext uri="{BB962C8B-B14F-4D97-AF65-F5344CB8AC3E}">
        <p14:creationId xmlns:p14="http://schemas.microsoft.com/office/powerpoint/2010/main" val="144295594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Fordeler med bruk av statisk analyse</a:t>
            </a:r>
          </a:p>
        </p:txBody>
      </p:sp>
      <p:sp>
        <p:nvSpPr>
          <p:cNvPr id="3" name="Content Placeholder 2"/>
          <p:cNvSpPr>
            <a:spLocks noGrp="1"/>
          </p:cNvSpPr>
          <p:nvPr>
            <p:ph sz="quarter" idx="13"/>
          </p:nvPr>
        </p:nvSpPr>
        <p:spPr/>
        <p:txBody>
          <a:bodyPr/>
          <a:lstStyle/>
          <a:p>
            <a:pPr marL="0" indent="0">
              <a:buNone/>
            </a:pPr>
            <a:r>
              <a:rPr lang="nb-NO"/>
              <a:t>• Tidlig oppdagelse av feil før testutføring. </a:t>
            </a:r>
          </a:p>
          <a:p>
            <a:pPr marL="0" indent="0">
              <a:buNone/>
            </a:pPr>
            <a:r>
              <a:rPr lang="nb-NO"/>
              <a:t>• Tidlig varsel om mistenkelige egenskaper ved koden eller designet ved å beregne </a:t>
            </a:r>
            <a:r>
              <a:rPr lang="nb-NO" err="1"/>
              <a:t>måleverdier</a:t>
            </a:r>
            <a:r>
              <a:rPr lang="nb-NO"/>
              <a:t>, som høy kompleksitet. </a:t>
            </a:r>
          </a:p>
          <a:p>
            <a:pPr marL="0" indent="0">
              <a:buNone/>
            </a:pPr>
            <a:r>
              <a:rPr lang="nb-NO"/>
              <a:t>• Identifisering av feil som dynamisk testing ikke finner så lett. </a:t>
            </a:r>
          </a:p>
          <a:p>
            <a:pPr marL="0" indent="0">
              <a:buNone/>
            </a:pPr>
            <a:r>
              <a:rPr lang="nb-NO"/>
              <a:t>• Oppdagelse av avhengigheter og selvmotsigelser i </a:t>
            </a:r>
            <a:r>
              <a:rPr lang="nb-NO" err="1"/>
              <a:t>softwaremodeller</a:t>
            </a:r>
            <a:endParaRPr lang="nb-NO"/>
          </a:p>
          <a:p>
            <a:pPr marL="0" indent="0">
              <a:buNone/>
            </a:pPr>
            <a:r>
              <a:rPr lang="nb-NO"/>
              <a:t>• Forbedret vedlikeholdbarhet av kode og design. </a:t>
            </a:r>
          </a:p>
          <a:p>
            <a:pPr marL="0" indent="0">
              <a:buNone/>
            </a:pPr>
            <a:r>
              <a:rPr lang="nb-NO"/>
              <a:t>• Forebygging av feil, hvis en lærer av feilene under utvikling.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75</a:t>
            </a:fld>
            <a:endParaRPr lang="nb-NO"/>
          </a:p>
        </p:txBody>
      </p:sp>
    </p:spTree>
    <p:extLst>
      <p:ext uri="{BB962C8B-B14F-4D97-AF65-F5344CB8AC3E}">
        <p14:creationId xmlns:p14="http://schemas.microsoft.com/office/powerpoint/2010/main" val="352630385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Statisk testing kan identifisere </a:t>
            </a:r>
            <a:r>
              <a:rPr lang="nb-NO" err="1"/>
              <a:t>defects</a:t>
            </a:r>
            <a:r>
              <a:rPr lang="nb-NO"/>
              <a:t> tidligere og/eller som dynamisk testing ikke kan</a:t>
            </a:r>
          </a:p>
        </p:txBody>
      </p:sp>
      <p:sp>
        <p:nvSpPr>
          <p:cNvPr id="3" name="Content Placeholder 2"/>
          <p:cNvSpPr>
            <a:spLocks noGrp="1"/>
          </p:cNvSpPr>
          <p:nvPr>
            <p:ph sz="quarter" idx="13"/>
          </p:nvPr>
        </p:nvSpPr>
        <p:spPr/>
        <p:txBody>
          <a:bodyPr>
            <a:normAutofit lnSpcReduction="10000"/>
          </a:bodyPr>
          <a:lstStyle/>
          <a:p>
            <a:pPr>
              <a:buFont typeface="Arial" panose="020B0604020202020204" pitchFamily="34" charset="0"/>
              <a:buChar char="•"/>
            </a:pPr>
            <a:r>
              <a:rPr lang="nb-NO" err="1"/>
              <a:t>Requirement</a:t>
            </a:r>
            <a:r>
              <a:rPr lang="nb-NO"/>
              <a:t> </a:t>
            </a:r>
            <a:r>
              <a:rPr lang="nb-NO" err="1"/>
              <a:t>defects</a:t>
            </a:r>
            <a:r>
              <a:rPr lang="nb-NO"/>
              <a:t> (e.g., </a:t>
            </a:r>
            <a:r>
              <a:rPr lang="nb-NO" err="1"/>
              <a:t>inconsistencies</a:t>
            </a:r>
            <a:r>
              <a:rPr lang="nb-NO"/>
              <a:t>, </a:t>
            </a:r>
            <a:r>
              <a:rPr lang="nb-NO" err="1"/>
              <a:t>ambiguities</a:t>
            </a:r>
            <a:r>
              <a:rPr lang="nb-NO"/>
              <a:t>, </a:t>
            </a:r>
            <a:r>
              <a:rPr lang="nb-NO" err="1"/>
              <a:t>contradictions</a:t>
            </a:r>
            <a:r>
              <a:rPr lang="nb-NO"/>
              <a:t>, </a:t>
            </a:r>
            <a:r>
              <a:rPr lang="nb-NO" err="1"/>
              <a:t>omissions</a:t>
            </a:r>
            <a:r>
              <a:rPr lang="nb-NO"/>
              <a:t>, </a:t>
            </a:r>
            <a:r>
              <a:rPr lang="nb-NO" err="1"/>
              <a:t>inaccuracies</a:t>
            </a:r>
            <a:r>
              <a:rPr lang="nb-NO"/>
              <a:t>, and </a:t>
            </a:r>
            <a:r>
              <a:rPr lang="nb-NO" err="1"/>
              <a:t>redundancies</a:t>
            </a:r>
            <a:r>
              <a:rPr lang="nb-NO"/>
              <a:t>) </a:t>
            </a:r>
          </a:p>
          <a:p>
            <a:pPr>
              <a:buFont typeface="Arial" panose="020B0604020202020204" pitchFamily="34" charset="0"/>
              <a:buChar char="•"/>
            </a:pPr>
            <a:r>
              <a:rPr lang="nb-NO"/>
              <a:t>Design </a:t>
            </a:r>
            <a:r>
              <a:rPr lang="nb-NO" err="1"/>
              <a:t>defects</a:t>
            </a:r>
            <a:r>
              <a:rPr lang="nb-NO"/>
              <a:t> (e.g., </a:t>
            </a:r>
            <a:r>
              <a:rPr lang="nb-NO" err="1"/>
              <a:t>inefficient</a:t>
            </a:r>
            <a:r>
              <a:rPr lang="nb-NO"/>
              <a:t> </a:t>
            </a:r>
            <a:r>
              <a:rPr lang="nb-NO" err="1"/>
              <a:t>algorithms</a:t>
            </a:r>
            <a:r>
              <a:rPr lang="nb-NO"/>
              <a:t> or database </a:t>
            </a:r>
            <a:r>
              <a:rPr lang="nb-NO" err="1"/>
              <a:t>structures</a:t>
            </a:r>
            <a:r>
              <a:rPr lang="nb-NO"/>
              <a:t>, </a:t>
            </a:r>
            <a:r>
              <a:rPr lang="nb-NO" err="1"/>
              <a:t>high</a:t>
            </a:r>
            <a:r>
              <a:rPr lang="nb-NO"/>
              <a:t> </a:t>
            </a:r>
            <a:r>
              <a:rPr lang="nb-NO" err="1"/>
              <a:t>coupling</a:t>
            </a:r>
            <a:r>
              <a:rPr lang="nb-NO"/>
              <a:t>, </a:t>
            </a:r>
            <a:r>
              <a:rPr lang="nb-NO" err="1"/>
              <a:t>low</a:t>
            </a:r>
            <a:r>
              <a:rPr lang="nb-NO"/>
              <a:t> </a:t>
            </a:r>
            <a:r>
              <a:rPr lang="nb-NO" err="1"/>
              <a:t>cohesion</a:t>
            </a:r>
            <a:r>
              <a:rPr lang="nb-NO"/>
              <a:t>) </a:t>
            </a:r>
          </a:p>
          <a:p>
            <a:pPr>
              <a:buFont typeface="Arial" panose="020B0604020202020204" pitchFamily="34" charset="0"/>
              <a:buChar char="•"/>
            </a:pPr>
            <a:r>
              <a:rPr lang="nb-NO" err="1"/>
              <a:t>Coding</a:t>
            </a:r>
            <a:r>
              <a:rPr lang="nb-NO"/>
              <a:t> </a:t>
            </a:r>
            <a:r>
              <a:rPr lang="nb-NO" err="1"/>
              <a:t>defects</a:t>
            </a:r>
            <a:r>
              <a:rPr lang="nb-NO"/>
              <a:t> (e.g., variables </a:t>
            </a:r>
            <a:r>
              <a:rPr lang="nb-NO" err="1"/>
              <a:t>with</a:t>
            </a:r>
            <a:r>
              <a:rPr lang="nb-NO"/>
              <a:t> </a:t>
            </a:r>
            <a:r>
              <a:rPr lang="nb-NO" err="1"/>
              <a:t>undefined</a:t>
            </a:r>
            <a:r>
              <a:rPr lang="nb-NO"/>
              <a:t> </a:t>
            </a:r>
            <a:r>
              <a:rPr lang="nb-NO" err="1"/>
              <a:t>values</a:t>
            </a:r>
            <a:r>
              <a:rPr lang="nb-NO"/>
              <a:t>, variables </a:t>
            </a:r>
            <a:r>
              <a:rPr lang="nb-NO" err="1"/>
              <a:t>that</a:t>
            </a:r>
            <a:r>
              <a:rPr lang="nb-NO"/>
              <a:t> </a:t>
            </a:r>
            <a:r>
              <a:rPr lang="nb-NO" err="1"/>
              <a:t>are</a:t>
            </a:r>
            <a:r>
              <a:rPr lang="nb-NO"/>
              <a:t> </a:t>
            </a:r>
            <a:r>
              <a:rPr lang="nb-NO" err="1"/>
              <a:t>declared</a:t>
            </a:r>
            <a:r>
              <a:rPr lang="nb-NO"/>
              <a:t> </a:t>
            </a:r>
            <a:r>
              <a:rPr lang="nb-NO" err="1"/>
              <a:t>but</a:t>
            </a:r>
            <a:r>
              <a:rPr lang="nb-NO"/>
              <a:t> never used, </a:t>
            </a:r>
            <a:r>
              <a:rPr lang="nb-NO" err="1"/>
              <a:t>unreachable</a:t>
            </a:r>
            <a:r>
              <a:rPr lang="nb-NO"/>
              <a:t> </a:t>
            </a:r>
            <a:r>
              <a:rPr lang="nb-NO" err="1"/>
              <a:t>code</a:t>
            </a:r>
            <a:r>
              <a:rPr lang="nb-NO"/>
              <a:t>, </a:t>
            </a:r>
            <a:r>
              <a:rPr lang="nb-NO" err="1"/>
              <a:t>duplicate</a:t>
            </a:r>
            <a:r>
              <a:rPr lang="nb-NO"/>
              <a:t> </a:t>
            </a:r>
            <a:r>
              <a:rPr lang="nb-NO" err="1"/>
              <a:t>code</a:t>
            </a:r>
            <a:r>
              <a:rPr lang="nb-NO"/>
              <a:t>) </a:t>
            </a:r>
          </a:p>
          <a:p>
            <a:pPr>
              <a:buFont typeface="Arial" panose="020B0604020202020204" pitchFamily="34" charset="0"/>
              <a:buChar char="•"/>
            </a:pPr>
            <a:r>
              <a:rPr lang="nb-NO" err="1"/>
              <a:t>Deviations</a:t>
            </a:r>
            <a:r>
              <a:rPr lang="nb-NO"/>
              <a:t> from standards (e.g., </a:t>
            </a:r>
            <a:r>
              <a:rPr lang="nb-NO" err="1"/>
              <a:t>lack</a:t>
            </a:r>
            <a:r>
              <a:rPr lang="nb-NO"/>
              <a:t> of </a:t>
            </a:r>
            <a:r>
              <a:rPr lang="nb-NO" err="1"/>
              <a:t>adherence</a:t>
            </a:r>
            <a:r>
              <a:rPr lang="nb-NO"/>
              <a:t> to </a:t>
            </a:r>
            <a:r>
              <a:rPr lang="nb-NO" err="1"/>
              <a:t>coding</a:t>
            </a:r>
            <a:r>
              <a:rPr lang="nb-NO"/>
              <a:t> standards) </a:t>
            </a:r>
          </a:p>
          <a:p>
            <a:pPr>
              <a:buFont typeface="Arial" panose="020B0604020202020204" pitchFamily="34" charset="0"/>
              <a:buChar char="•"/>
            </a:pPr>
            <a:r>
              <a:rPr lang="nb-NO" err="1"/>
              <a:t>Incorrect</a:t>
            </a:r>
            <a:r>
              <a:rPr lang="nb-NO"/>
              <a:t> </a:t>
            </a:r>
            <a:r>
              <a:rPr lang="nb-NO" err="1"/>
              <a:t>interface</a:t>
            </a:r>
            <a:r>
              <a:rPr lang="nb-NO"/>
              <a:t> </a:t>
            </a:r>
            <a:r>
              <a:rPr lang="nb-NO" err="1"/>
              <a:t>specifications</a:t>
            </a:r>
            <a:r>
              <a:rPr lang="nb-NO"/>
              <a:t> (e.g., different units of </a:t>
            </a:r>
            <a:r>
              <a:rPr lang="nb-NO" err="1"/>
              <a:t>measurement</a:t>
            </a:r>
            <a:r>
              <a:rPr lang="nb-NO"/>
              <a:t> used by </a:t>
            </a:r>
            <a:r>
              <a:rPr lang="nb-NO" err="1"/>
              <a:t>the</a:t>
            </a:r>
            <a:r>
              <a:rPr lang="nb-NO"/>
              <a:t> calling system </a:t>
            </a:r>
            <a:r>
              <a:rPr lang="nb-NO" err="1"/>
              <a:t>than</a:t>
            </a:r>
            <a:r>
              <a:rPr lang="nb-NO"/>
              <a:t> by </a:t>
            </a:r>
            <a:r>
              <a:rPr lang="nb-NO" err="1"/>
              <a:t>the</a:t>
            </a:r>
            <a:r>
              <a:rPr lang="nb-NO"/>
              <a:t> </a:t>
            </a:r>
            <a:r>
              <a:rPr lang="nb-NO" err="1"/>
              <a:t>called</a:t>
            </a:r>
            <a:r>
              <a:rPr lang="nb-NO"/>
              <a:t> system) </a:t>
            </a:r>
          </a:p>
          <a:p>
            <a:pPr>
              <a:buFont typeface="Arial" panose="020B0604020202020204" pitchFamily="34" charset="0"/>
              <a:buChar char="•"/>
            </a:pPr>
            <a:r>
              <a:rPr lang="nb-NO"/>
              <a:t>Security </a:t>
            </a:r>
            <a:r>
              <a:rPr lang="nb-NO" err="1"/>
              <a:t>vulnerabilities</a:t>
            </a:r>
            <a:endParaRPr lang="nb-NO"/>
          </a:p>
          <a:p>
            <a:pPr>
              <a:buFont typeface="Arial" panose="020B0604020202020204" pitchFamily="34" charset="0"/>
              <a:buChar char="•"/>
            </a:pPr>
            <a:r>
              <a:rPr lang="en-US"/>
              <a:t>Gaps or inaccuracies in test basis traceability or coverage (e.g., missing tests for an acceptance criterion) </a:t>
            </a: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76</a:t>
            </a:fld>
            <a:endParaRPr lang="nb-NO"/>
          </a:p>
        </p:txBody>
      </p:sp>
    </p:spTree>
    <p:extLst>
      <p:ext uri="{BB962C8B-B14F-4D97-AF65-F5344CB8AC3E}">
        <p14:creationId xmlns:p14="http://schemas.microsoft.com/office/powerpoint/2010/main" val="23061208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Statisk analyse med verktøy</a:t>
            </a:r>
          </a:p>
        </p:txBody>
      </p:sp>
      <p:sp>
        <p:nvSpPr>
          <p:cNvPr id="3" name="Content Placeholder 2"/>
          <p:cNvSpPr>
            <a:spLocks noGrp="1"/>
          </p:cNvSpPr>
          <p:nvPr>
            <p:ph sz="quarter" idx="13"/>
          </p:nvPr>
        </p:nvSpPr>
        <p:spPr/>
        <p:txBody>
          <a:bodyPr>
            <a:normAutofit/>
          </a:bodyPr>
          <a:lstStyle/>
          <a:p>
            <a:r>
              <a:rPr lang="nb-NO"/>
              <a:t>Mål: finne feil i kildekoden og i modeller  (ikke mot krav, men mot </a:t>
            </a:r>
            <a:r>
              <a:rPr lang="nb-NO" err="1"/>
              <a:t>kodestandars</a:t>
            </a:r>
            <a:endParaRPr lang="nb-NO"/>
          </a:p>
          <a:p>
            <a:r>
              <a:rPr lang="nb-NO"/>
              <a:t>Koden kjøres ikke, men analyseres (kontroll- og dataflyt)</a:t>
            </a:r>
          </a:p>
          <a:p>
            <a:pPr lvl="1"/>
            <a:r>
              <a:rPr lang="nb-NO"/>
              <a:t>Forhåndsdefinerte regler og programmeringsstandarder: feil syntaks, sårbarheter.. </a:t>
            </a:r>
          </a:p>
          <a:p>
            <a:pPr lvl="1"/>
            <a:r>
              <a:rPr lang="nb-NO"/>
              <a:t>Under komponent- og integrasjonstest, eller ved innsjekk av kode</a:t>
            </a:r>
          </a:p>
          <a:p>
            <a:pPr lvl="1"/>
            <a:endParaRPr lang="nb-NO"/>
          </a:p>
          <a:p>
            <a:r>
              <a:rPr lang="nb-NO"/>
              <a:t>Kan måle testdekningen på ulike nivåer</a:t>
            </a:r>
          </a:p>
          <a:p>
            <a:pPr lvl="1"/>
            <a:endParaRPr lang="nb-NO"/>
          </a:p>
          <a:p>
            <a:pPr lvl="1"/>
            <a:endParaRPr lang="nb-NO"/>
          </a:p>
          <a:p>
            <a:pPr lvl="1"/>
            <a:endParaRPr lang="nb-NO"/>
          </a:p>
          <a:p>
            <a:pPr lvl="1"/>
            <a:endParaRPr lang="nb-NO"/>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77</a:t>
            </a:fld>
            <a:endParaRPr lang="nb-NO"/>
          </a:p>
        </p:txBody>
      </p:sp>
    </p:spTree>
    <p:extLst>
      <p:ext uri="{BB962C8B-B14F-4D97-AF65-F5344CB8AC3E}">
        <p14:creationId xmlns:p14="http://schemas.microsoft.com/office/powerpoint/2010/main" val="173847709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b="1"/>
              <a:t>2. </a:t>
            </a:r>
            <a:r>
              <a:rPr lang="nb-NO" b="1" err="1"/>
              <a:t>Reviewprosessen</a:t>
            </a:r>
            <a:endParaRPr lang="nb-NO" b="1"/>
          </a:p>
        </p:txBody>
      </p:sp>
      <p:sp>
        <p:nvSpPr>
          <p:cNvPr id="3" name="Content Placeholder 2"/>
          <p:cNvSpPr>
            <a:spLocks noGrp="1"/>
          </p:cNvSpPr>
          <p:nvPr>
            <p:ph sz="quarter" idx="13"/>
          </p:nvPr>
        </p:nvSpPr>
        <p:spPr/>
        <p:txBody>
          <a:bodyPr>
            <a:normAutofit/>
          </a:bodyPr>
          <a:lstStyle/>
          <a:p>
            <a:r>
              <a:rPr lang="nb-NO"/>
              <a:t>Varierer fra meget uformell (for eksempel ingen nedskrevne instruksjoner for de som gjennomgår) til meget formell (dvs. medvirkning fra hele gruppen, dokumenterte resultater og dokumenterte prosedyrer for å holde en granskning)</a:t>
            </a:r>
          </a:p>
          <a:p>
            <a:r>
              <a:rPr lang="nb-NO"/>
              <a:t>Ulike mål: finne feil, forstå problemområde, opplæring av testere, diskusjon osv.. </a:t>
            </a:r>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78</a:t>
            </a:fld>
            <a:endParaRPr lang="nb-NO"/>
          </a:p>
        </p:txBody>
      </p:sp>
    </p:spTree>
    <p:extLst>
      <p:ext uri="{BB962C8B-B14F-4D97-AF65-F5344CB8AC3E}">
        <p14:creationId xmlns:p14="http://schemas.microsoft.com/office/powerpoint/2010/main" val="260181734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ontent Placeholder 9"/>
          <p:cNvSpPr>
            <a:spLocks noGrp="1"/>
          </p:cNvSpPr>
          <p:nvPr>
            <p:ph idx="1"/>
          </p:nvPr>
        </p:nvSpPr>
        <p:spPr/>
        <p:txBody>
          <a:bodyPr/>
          <a:lstStyle/>
          <a:p>
            <a:pPr marL="400663" lvl="1" indent="-457200" defTabSz="626913">
              <a:spcBef>
                <a:spcPts val="0"/>
              </a:spcBef>
              <a:buClr>
                <a:schemeClr val="accent1"/>
              </a:buClr>
              <a:buFont typeface="Wingdings" panose="05000000000000000000" pitchFamily="2" charset="2"/>
              <a:buChar char="Ø"/>
              <a:defRPr/>
            </a:pPr>
            <a:r>
              <a:rPr lang="nb-NO" sz="2600"/>
              <a:t>5 aktiviteter i prosessen</a:t>
            </a:r>
          </a:p>
          <a:p>
            <a:pPr marL="400663" lvl="1" indent="-457200" defTabSz="626913">
              <a:spcBef>
                <a:spcPts val="0"/>
              </a:spcBef>
              <a:buClr>
                <a:schemeClr val="accent1"/>
              </a:buClr>
              <a:buFont typeface="Wingdings" panose="05000000000000000000" pitchFamily="2" charset="2"/>
              <a:buChar char="Ø"/>
              <a:defRPr/>
            </a:pPr>
            <a:r>
              <a:rPr lang="nb-NO" sz="2600"/>
              <a:t>6 ulike roller </a:t>
            </a:r>
            <a:endParaRPr lang="nb-NO" sz="2000"/>
          </a:p>
          <a:p>
            <a:pPr marL="0" lvl="1" indent="0" defTabSz="626913">
              <a:spcBef>
                <a:spcPts val="0"/>
              </a:spcBef>
              <a:buClr>
                <a:schemeClr val="accent1"/>
              </a:buClr>
              <a:buNone/>
              <a:defRPr/>
            </a:pPr>
            <a:endParaRPr lang="nb-NO" sz="2600"/>
          </a:p>
          <a:p>
            <a:pPr marL="400663" lvl="1" indent="-457200" defTabSz="626913">
              <a:spcBef>
                <a:spcPts val="0"/>
              </a:spcBef>
              <a:buClr>
                <a:schemeClr val="accent1"/>
              </a:buClr>
              <a:buFont typeface="Wingdings" panose="05000000000000000000" pitchFamily="2" charset="2"/>
              <a:buChar char="Ø"/>
              <a:defRPr/>
            </a:pPr>
            <a:r>
              <a:rPr lang="nb-NO" sz="2600"/>
              <a:t>4 ulike typer </a:t>
            </a:r>
            <a:r>
              <a:rPr lang="nb-NO" sz="2600" err="1"/>
              <a:t>review</a:t>
            </a:r>
            <a:endParaRPr lang="nb-NO" sz="2600"/>
          </a:p>
          <a:p>
            <a:pPr marL="400663" lvl="1" indent="-457200" defTabSz="626913">
              <a:spcBef>
                <a:spcPts val="0"/>
              </a:spcBef>
              <a:buClr>
                <a:schemeClr val="accent1"/>
              </a:buClr>
              <a:buFont typeface="Wingdings" panose="05000000000000000000" pitchFamily="2" charset="2"/>
              <a:buChar char="Ø"/>
              <a:defRPr/>
            </a:pPr>
            <a:r>
              <a:rPr lang="nb-NO" sz="2600"/>
              <a:t>5 ulike teknikker</a:t>
            </a:r>
          </a:p>
          <a:p>
            <a:pPr marL="0" lvl="1" indent="0" defTabSz="626913">
              <a:spcBef>
                <a:spcPts val="0"/>
              </a:spcBef>
              <a:buClr>
                <a:schemeClr val="accent1"/>
              </a:buClr>
              <a:buNone/>
              <a:defRPr/>
            </a:pPr>
            <a:endParaRPr lang="nb-NO" sz="2600"/>
          </a:p>
        </p:txBody>
      </p:sp>
      <p:sp>
        <p:nvSpPr>
          <p:cNvPr id="4" name="Title 3"/>
          <p:cNvSpPr>
            <a:spLocks noGrp="1"/>
          </p:cNvSpPr>
          <p:nvPr>
            <p:ph type="title"/>
          </p:nvPr>
        </p:nvSpPr>
        <p:spPr/>
        <p:txBody>
          <a:bodyPr/>
          <a:lstStyle/>
          <a:p>
            <a:r>
              <a:rPr lang="nb-NO" b="1"/>
              <a:t>2. </a:t>
            </a:r>
            <a:r>
              <a:rPr lang="nb-NO" b="1" err="1"/>
              <a:t>Review</a:t>
            </a:r>
            <a:r>
              <a:rPr lang="nb-NO" b="1"/>
              <a:t> prosessen – huskeliste og oversikt </a:t>
            </a:r>
          </a:p>
        </p:txBody>
      </p:sp>
      <p:sp>
        <p:nvSpPr>
          <p:cNvPr id="6" name="Slide Number Placeholder 5"/>
          <p:cNvSpPr>
            <a:spLocks noGrp="1"/>
          </p:cNvSpPr>
          <p:nvPr>
            <p:ph type="sldNum" sz="quarter" idx="12"/>
          </p:nvPr>
        </p:nvSpPr>
        <p:spPr/>
        <p:txBody>
          <a:bodyPr/>
          <a:lstStyle/>
          <a:p>
            <a:fld id="{AF43E6FD-AB27-4108-A2FC-346BB5F75E3F}" type="slidenum">
              <a:rPr lang="fr-FR" smtClean="0"/>
              <a:pPr/>
              <a:t>79</a:t>
            </a:fld>
            <a:endParaRPr lang="fr-FR"/>
          </a:p>
        </p:txBody>
      </p:sp>
      <p:pic>
        <p:nvPicPr>
          <p:cNvPr id="3074" name="Picture 2" descr="Bilderesultat for big bang theory - remember much"/>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4860032" y="1458041"/>
            <a:ext cx="3887787" cy="39617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981304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p:cNvSpPr>
            <a:spLocks noGrp="1"/>
          </p:cNvSpPr>
          <p:nvPr>
            <p:ph type="body" sz="quarter" idx="14"/>
          </p:nvPr>
        </p:nvSpPr>
        <p:spPr/>
        <p:txBody>
          <a:bodyPr/>
          <a:lstStyle/>
          <a:p>
            <a:endParaRPr lang="nb-NO"/>
          </a:p>
        </p:txBody>
      </p:sp>
      <p:sp>
        <p:nvSpPr>
          <p:cNvPr id="4" name="Text Placeholder 3"/>
          <p:cNvSpPr>
            <a:spLocks noGrp="1"/>
          </p:cNvSpPr>
          <p:nvPr>
            <p:ph type="body" sz="quarter" idx="10"/>
          </p:nvPr>
        </p:nvSpPr>
        <p:spPr/>
        <p:txBody>
          <a:bodyPr/>
          <a:lstStyle/>
          <a:p>
            <a:r>
              <a:rPr lang="nb-NO"/>
              <a:t>WHY?</a:t>
            </a:r>
          </a:p>
        </p:txBody>
      </p:sp>
      <p:sp>
        <p:nvSpPr>
          <p:cNvPr id="5" name="Slide Number Placeholder 4"/>
          <p:cNvSpPr>
            <a:spLocks noGrp="1"/>
          </p:cNvSpPr>
          <p:nvPr>
            <p:ph type="sldNum" sz="quarter" idx="4294967295"/>
          </p:nvPr>
        </p:nvSpPr>
        <p:spPr>
          <a:xfrm>
            <a:off x="0" y="5697141"/>
            <a:ext cx="333375" cy="161925"/>
          </a:xfrm>
          <a:prstGeom prst="rect">
            <a:avLst/>
          </a:prstGeom>
        </p:spPr>
        <p:txBody>
          <a:bodyPr/>
          <a:lstStyle/>
          <a:p>
            <a:fld id="{5279AF0B-2D84-CD41-8CAF-017061CB9833}" type="slidenum">
              <a:rPr lang="nb-NO" smtClean="0"/>
              <a:pPr/>
              <a:t>8</a:t>
            </a:fld>
            <a:endParaRPr lang="nb-NO"/>
          </a:p>
        </p:txBody>
      </p:sp>
      <p:pic>
        <p:nvPicPr>
          <p:cNvPr id="6"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377" y="2129469"/>
            <a:ext cx="4403042" cy="3308798"/>
          </a:xfrm>
          <a:prstGeom prst="rect">
            <a:avLst/>
          </a:prstGeom>
        </p:spPr>
      </p:pic>
      <p:pic>
        <p:nvPicPr>
          <p:cNvPr id="7"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57314" y="3709307"/>
            <a:ext cx="3240360" cy="943438"/>
          </a:xfrm>
          <a:prstGeom prst="rect">
            <a:avLst/>
          </a:prstGeom>
        </p:spPr>
      </p:pic>
      <p:pic>
        <p:nvPicPr>
          <p:cNvPr id="8" name="Picture 7"/>
          <p:cNvPicPr>
            <a:picLocks noChangeAspect="1"/>
          </p:cNvPicPr>
          <p:nvPr/>
        </p:nvPicPr>
        <p:blipFill>
          <a:blip r:embed="rId5"/>
          <a:stretch>
            <a:fillRect/>
          </a:stretch>
        </p:blipFill>
        <p:spPr>
          <a:xfrm>
            <a:off x="4114494" y="972435"/>
            <a:ext cx="3886507" cy="1240724"/>
          </a:xfrm>
          <a:prstGeom prst="rect">
            <a:avLst/>
          </a:prstGeom>
        </p:spPr>
      </p:pic>
      <p:pic>
        <p:nvPicPr>
          <p:cNvPr id="2" name="Picture 1"/>
          <p:cNvPicPr>
            <a:picLocks noChangeAspect="1"/>
          </p:cNvPicPr>
          <p:nvPr/>
        </p:nvPicPr>
        <p:blipFill>
          <a:blip r:embed="rId6"/>
          <a:stretch>
            <a:fillRect/>
          </a:stretch>
        </p:blipFill>
        <p:spPr>
          <a:xfrm>
            <a:off x="333375" y="3198186"/>
            <a:ext cx="3306877" cy="2469604"/>
          </a:xfrm>
          <a:prstGeom prst="rect">
            <a:avLst/>
          </a:prstGeom>
        </p:spPr>
      </p:pic>
      <p:pic>
        <p:nvPicPr>
          <p:cNvPr id="3" name="Picture 2"/>
          <p:cNvPicPr>
            <a:picLocks noChangeAspect="1"/>
          </p:cNvPicPr>
          <p:nvPr/>
        </p:nvPicPr>
        <p:blipFill>
          <a:blip r:embed="rId7"/>
          <a:stretch>
            <a:fillRect/>
          </a:stretch>
        </p:blipFill>
        <p:spPr>
          <a:xfrm>
            <a:off x="5463588" y="3297504"/>
            <a:ext cx="3151679" cy="2140763"/>
          </a:xfrm>
          <a:prstGeom prst="rect">
            <a:avLst/>
          </a:prstGeom>
        </p:spPr>
      </p:pic>
    </p:spTree>
    <p:extLst>
      <p:ext uri="{BB962C8B-B14F-4D97-AF65-F5344CB8AC3E}">
        <p14:creationId xmlns:p14="http://schemas.microsoft.com/office/powerpoint/2010/main" val="1624754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Aktiviteter</a:t>
            </a:r>
          </a:p>
        </p:txBody>
      </p:sp>
      <p:sp>
        <p:nvSpPr>
          <p:cNvPr id="3" name="Content Placeholder 2"/>
          <p:cNvSpPr>
            <a:spLocks noGrp="1"/>
          </p:cNvSpPr>
          <p:nvPr>
            <p:ph sz="quarter" idx="13"/>
          </p:nvPr>
        </p:nvSpPr>
        <p:spPr/>
        <p:txBody>
          <a:bodyPr/>
          <a:lstStyle/>
          <a:p>
            <a:pPr marL="342900" lvl="6" indent="-342900" defTabSz="626913">
              <a:buClr>
                <a:schemeClr val="accent1"/>
              </a:buClr>
              <a:buFont typeface="+mj-lt"/>
              <a:buAutoNum type="arabicPeriod"/>
              <a:defRPr/>
            </a:pPr>
            <a:r>
              <a:rPr lang="nb-NO" sz="2400" b="1"/>
              <a:t>Planning </a:t>
            </a:r>
            <a:r>
              <a:rPr lang="nb-NO" sz="2400"/>
              <a:t>– definere mål, ressurser, og metode</a:t>
            </a:r>
            <a:endParaRPr lang="nb-NO" sz="2400" b="1"/>
          </a:p>
          <a:p>
            <a:pPr marL="342900" lvl="6" indent="-342900" defTabSz="626913">
              <a:buClr>
                <a:schemeClr val="accent1"/>
              </a:buClr>
              <a:buFont typeface="+mj-lt"/>
              <a:buAutoNum type="arabicPeriod"/>
              <a:defRPr/>
            </a:pPr>
            <a:r>
              <a:rPr lang="nb-NO" sz="2400" b="1" err="1"/>
              <a:t>Initiate</a:t>
            </a:r>
            <a:r>
              <a:rPr lang="nb-NO" sz="2400" b="1"/>
              <a:t> </a:t>
            </a:r>
            <a:r>
              <a:rPr lang="nb-NO" sz="2400" b="1" err="1"/>
              <a:t>review</a:t>
            </a:r>
            <a:r>
              <a:rPr lang="nb-NO" sz="2400" b="1"/>
              <a:t> – </a:t>
            </a:r>
            <a:r>
              <a:rPr lang="nb-NO" sz="2400"/>
              <a:t>distribuere dokumenter/kode, forklare mål </a:t>
            </a:r>
            <a:endParaRPr lang="nb-NO" sz="2400" b="1"/>
          </a:p>
          <a:p>
            <a:pPr marL="342900" lvl="6" indent="-342900" defTabSz="626913">
              <a:buClr>
                <a:schemeClr val="accent1"/>
              </a:buClr>
              <a:buFont typeface="+mj-lt"/>
              <a:buAutoNum type="arabicPeriod"/>
              <a:defRPr/>
            </a:pPr>
            <a:r>
              <a:rPr lang="nb-NO" sz="2400" b="1" err="1"/>
              <a:t>Idividual</a:t>
            </a:r>
            <a:r>
              <a:rPr lang="nb-NO" sz="2400" b="1"/>
              <a:t> </a:t>
            </a:r>
            <a:r>
              <a:rPr lang="nb-NO" sz="2400" b="1" err="1"/>
              <a:t>review</a:t>
            </a:r>
            <a:r>
              <a:rPr lang="nb-NO" sz="2400" b="1"/>
              <a:t>	 (i.e., </a:t>
            </a:r>
            <a:r>
              <a:rPr lang="nb-NO" sz="2400" b="1" err="1"/>
              <a:t>individual</a:t>
            </a:r>
            <a:r>
              <a:rPr lang="nb-NO" sz="2400" b="1"/>
              <a:t> </a:t>
            </a:r>
            <a:r>
              <a:rPr lang="nb-NO" sz="2400" b="1" err="1"/>
              <a:t>preparation</a:t>
            </a:r>
            <a:r>
              <a:rPr lang="nb-NO" sz="2400" b="1"/>
              <a:t>) </a:t>
            </a:r>
            <a:r>
              <a:rPr lang="nb-NO" sz="2400"/>
              <a:t> - Gå igjennom dokument/kode</a:t>
            </a:r>
            <a:endParaRPr lang="nb-NO" sz="2400" b="1"/>
          </a:p>
          <a:p>
            <a:pPr marL="342900" lvl="6" indent="-342900" defTabSz="626913">
              <a:buClr>
                <a:schemeClr val="accent1"/>
              </a:buClr>
              <a:buFont typeface="+mj-lt"/>
              <a:buAutoNum type="arabicPeriod"/>
              <a:defRPr/>
            </a:pPr>
            <a:r>
              <a:rPr lang="nb-NO" sz="2400" b="1" err="1"/>
              <a:t>Issue</a:t>
            </a:r>
            <a:r>
              <a:rPr lang="nb-NO" sz="2400" b="1"/>
              <a:t> </a:t>
            </a:r>
            <a:r>
              <a:rPr lang="nb-NO" sz="2400" b="1" err="1"/>
              <a:t>communication</a:t>
            </a:r>
            <a:r>
              <a:rPr lang="nb-NO" sz="2400" b="1"/>
              <a:t> and </a:t>
            </a:r>
            <a:r>
              <a:rPr lang="nb-NO" sz="2400" b="1" err="1"/>
              <a:t>analysis</a:t>
            </a:r>
            <a:r>
              <a:rPr lang="nb-NO" sz="2400" b="1"/>
              <a:t> – </a:t>
            </a:r>
            <a:r>
              <a:rPr lang="nb-NO" sz="2400"/>
              <a:t>Gå igjennom resultat og </a:t>
            </a:r>
            <a:r>
              <a:rPr lang="nb-NO" sz="2400" err="1"/>
              <a:t>defects</a:t>
            </a:r>
            <a:r>
              <a:rPr lang="nb-NO" sz="2400"/>
              <a:t> (Kategorisering)</a:t>
            </a:r>
            <a:endParaRPr lang="nb-NO" sz="2400" b="1"/>
          </a:p>
          <a:p>
            <a:pPr marL="342900" lvl="6" indent="-342900" defTabSz="626913">
              <a:buClr>
                <a:schemeClr val="accent1"/>
              </a:buClr>
              <a:buFont typeface="+mj-lt"/>
              <a:buAutoNum type="arabicPeriod"/>
              <a:defRPr/>
            </a:pPr>
            <a:r>
              <a:rPr lang="nb-NO" sz="2400" b="1" err="1"/>
              <a:t>Fixing</a:t>
            </a:r>
            <a:r>
              <a:rPr lang="nb-NO" sz="2400" b="1"/>
              <a:t> and </a:t>
            </a:r>
            <a:r>
              <a:rPr lang="nb-NO" sz="2400" b="1" err="1"/>
              <a:t>reporting</a:t>
            </a:r>
            <a:r>
              <a:rPr lang="nb-NO" sz="2400" b="1"/>
              <a:t> – </a:t>
            </a:r>
            <a:r>
              <a:rPr lang="nb-NO" sz="2400"/>
              <a:t>Fikse </a:t>
            </a:r>
            <a:r>
              <a:rPr lang="nb-NO" sz="2400" err="1"/>
              <a:t>defects</a:t>
            </a:r>
            <a:r>
              <a:rPr lang="nb-NO" sz="2400"/>
              <a:t>, godkjenne produkt</a:t>
            </a:r>
            <a:endParaRPr lang="nb-NO" sz="2400" b="1"/>
          </a:p>
          <a:p>
            <a:pPr marL="0" indent="0">
              <a:buNone/>
            </a:pP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80</a:t>
            </a:fld>
            <a:endParaRPr lang="nb-NO"/>
          </a:p>
        </p:txBody>
      </p:sp>
    </p:spTree>
    <p:extLst>
      <p:ext uri="{BB962C8B-B14F-4D97-AF65-F5344CB8AC3E}">
        <p14:creationId xmlns:p14="http://schemas.microsoft.com/office/powerpoint/2010/main" val="2740841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Bilde 2"/>
          <p:cNvPicPr>
            <a:picLocks noChangeAspect="1"/>
          </p:cNvPicPr>
          <p:nvPr/>
        </p:nvPicPr>
        <p:blipFill>
          <a:blip r:embed="rId3"/>
          <a:stretch>
            <a:fillRect/>
          </a:stretch>
        </p:blipFill>
        <p:spPr>
          <a:xfrm>
            <a:off x="3851920" y="2294561"/>
            <a:ext cx="4735877" cy="3871289"/>
          </a:xfrm>
          <a:prstGeom prst="rect">
            <a:avLst/>
          </a:prstGeom>
        </p:spPr>
      </p:pic>
      <p:sp>
        <p:nvSpPr>
          <p:cNvPr id="6" name="Tittel 5"/>
          <p:cNvSpPr>
            <a:spLocks noGrp="1"/>
          </p:cNvSpPr>
          <p:nvPr>
            <p:ph type="title"/>
          </p:nvPr>
        </p:nvSpPr>
        <p:spPr/>
        <p:txBody>
          <a:bodyPr/>
          <a:lstStyle/>
          <a:p>
            <a:r>
              <a:rPr lang="en-US" err="1"/>
              <a:t>Typer</a:t>
            </a:r>
            <a:r>
              <a:rPr lang="en-US"/>
              <a:t> </a:t>
            </a:r>
            <a:r>
              <a:rPr lang="en-US" err="1"/>
              <a:t>statisk</a:t>
            </a:r>
            <a:r>
              <a:rPr lang="en-US"/>
              <a:t> testing</a:t>
            </a:r>
          </a:p>
        </p:txBody>
      </p:sp>
      <p:sp>
        <p:nvSpPr>
          <p:cNvPr id="2" name="Text Placeholder 1"/>
          <p:cNvSpPr>
            <a:spLocks noGrp="1"/>
          </p:cNvSpPr>
          <p:nvPr>
            <p:ph sz="quarter" idx="13"/>
          </p:nvPr>
        </p:nvSpPr>
        <p:spPr/>
        <p:txBody>
          <a:bodyPr>
            <a:normAutofit/>
          </a:bodyPr>
          <a:lstStyle/>
          <a:p>
            <a:pPr marL="457200" indent="-457200">
              <a:buAutoNum type="arabicPeriod"/>
            </a:pPr>
            <a:r>
              <a:rPr lang="nb-NO" b="1" err="1"/>
              <a:t>Informal</a:t>
            </a:r>
            <a:r>
              <a:rPr lang="nb-NO" b="1"/>
              <a:t> </a:t>
            </a:r>
            <a:r>
              <a:rPr lang="nb-NO" b="1" err="1"/>
              <a:t>review</a:t>
            </a:r>
            <a:endParaRPr lang="nb-NO" b="1"/>
          </a:p>
          <a:p>
            <a:pPr marL="0" lvl="1" indent="0">
              <a:buNone/>
            </a:pPr>
            <a:r>
              <a:rPr lang="nb-NO"/>
              <a:t>Samtaler med enkeltpersoner og forfatter</a:t>
            </a:r>
          </a:p>
          <a:p>
            <a:pPr marL="457200" indent="-457200">
              <a:buAutoNum type="arabicPeriod"/>
            </a:pPr>
            <a:r>
              <a:rPr lang="nb-NO" b="1" err="1"/>
              <a:t>Walkthrough</a:t>
            </a:r>
            <a:endParaRPr lang="nb-NO" b="1"/>
          </a:p>
          <a:p>
            <a:pPr marL="0" lvl="1" indent="0">
              <a:buNone/>
            </a:pPr>
            <a:r>
              <a:rPr lang="nb-NO"/>
              <a:t>Gjennomgang av dokumenter og </a:t>
            </a:r>
          </a:p>
          <a:p>
            <a:pPr marL="0" lvl="1" indent="0">
              <a:buNone/>
            </a:pPr>
            <a:r>
              <a:rPr lang="nb-NO"/>
              <a:t>forfatter</a:t>
            </a:r>
          </a:p>
          <a:p>
            <a:pPr marL="457200" indent="-457200">
              <a:buAutoNum type="arabicPeriod"/>
            </a:pPr>
            <a:r>
              <a:rPr lang="nb-NO" b="1"/>
              <a:t>Technical </a:t>
            </a:r>
            <a:r>
              <a:rPr lang="nb-NO" b="1" err="1"/>
              <a:t>review</a:t>
            </a:r>
            <a:endParaRPr lang="nb-NO" b="1"/>
          </a:p>
          <a:p>
            <a:pPr marL="0" lvl="1" indent="0">
              <a:buNone/>
            </a:pPr>
            <a:r>
              <a:rPr lang="nb-NO"/>
              <a:t>Gjennomføres av tekniske spesialister </a:t>
            </a:r>
          </a:p>
          <a:p>
            <a:pPr marL="0" lvl="1" indent="0">
              <a:buNone/>
            </a:pPr>
            <a:r>
              <a:rPr lang="nb-NO"/>
              <a:t>Av tekniske dokumenter/kode</a:t>
            </a:r>
          </a:p>
          <a:p>
            <a:pPr marL="457200" indent="-457200">
              <a:buAutoNum type="arabicPeriod"/>
            </a:pPr>
            <a:r>
              <a:rPr lang="nb-NO" b="1" err="1"/>
              <a:t>Inspection</a:t>
            </a:r>
            <a:endParaRPr lang="nb-NO" b="1"/>
          </a:p>
          <a:p>
            <a:pPr marL="0" lvl="1" indent="0">
              <a:buNone/>
            </a:pPr>
            <a:r>
              <a:rPr lang="nb-NO"/>
              <a:t>Ofte kalt formal </a:t>
            </a:r>
            <a:r>
              <a:rPr lang="nb-NO" err="1"/>
              <a:t>review</a:t>
            </a:r>
            <a:endParaRPr lang="nb-NO"/>
          </a:p>
          <a:p>
            <a:pPr marL="0" lvl="1" indent="0">
              <a:buNone/>
            </a:pPr>
            <a:r>
              <a:rPr lang="nb-NO"/>
              <a:t>Ledes av en «moderator» </a:t>
            </a:r>
          </a:p>
          <a:p>
            <a:pPr marL="0" lvl="1" indent="0">
              <a:buNone/>
            </a:pPr>
            <a:r>
              <a:rPr lang="nb-NO"/>
              <a:t>«</a:t>
            </a:r>
            <a:r>
              <a:rPr lang="nb-NO" err="1"/>
              <a:t>Scriber</a:t>
            </a:r>
            <a:r>
              <a:rPr lang="nb-NO"/>
              <a:t>» skriver referat</a:t>
            </a:r>
          </a:p>
        </p:txBody>
      </p:sp>
      <p:sp>
        <p:nvSpPr>
          <p:cNvPr id="4" name="Slide Number Placeholder 3"/>
          <p:cNvSpPr>
            <a:spLocks noGrp="1"/>
          </p:cNvSpPr>
          <p:nvPr>
            <p:ph type="sldNum" sz="quarter" idx="4"/>
          </p:nvPr>
        </p:nvSpPr>
        <p:spPr/>
        <p:txBody>
          <a:bodyPr/>
          <a:lstStyle/>
          <a:p>
            <a:fld id="{AF43E6FD-AB27-4108-A2FC-346BB5F75E3F}" type="slidenum">
              <a:rPr lang="fr-FR" smtClean="0"/>
              <a:pPr/>
              <a:t>81</a:t>
            </a:fld>
            <a:endParaRPr lang="fr-FR"/>
          </a:p>
        </p:txBody>
      </p:sp>
    </p:spTree>
    <p:extLst>
      <p:ext uri="{BB962C8B-B14F-4D97-AF65-F5344CB8AC3E}">
        <p14:creationId xmlns:p14="http://schemas.microsoft.com/office/powerpoint/2010/main" val="117293226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lstStyle/>
          <a:p>
            <a:pPr marL="0" indent="0">
              <a:buNone/>
            </a:pPr>
            <a:r>
              <a:rPr lang="nb-NO"/>
              <a:t>Hovedegenskaper: </a:t>
            </a:r>
          </a:p>
          <a:p>
            <a:r>
              <a:rPr lang="nb-NO"/>
              <a:t> Ingen formell prosess; </a:t>
            </a:r>
          </a:p>
          <a:p>
            <a:r>
              <a:rPr lang="nb-NO"/>
              <a:t>Dette kan være parprogrammering eller at en teknisk ekspert går gjennom design og kode; </a:t>
            </a:r>
          </a:p>
          <a:p>
            <a:r>
              <a:rPr lang="nb-NO"/>
              <a:t>Kan (men må ikke) være dokumentert; </a:t>
            </a:r>
          </a:p>
          <a:p>
            <a:r>
              <a:rPr lang="nb-NO"/>
              <a:t>Nytteverdien kan variere avhengig av hvem som gjennomgår; </a:t>
            </a:r>
          </a:p>
          <a:p>
            <a:r>
              <a:rPr lang="nb-NO" b="1"/>
              <a:t>Hovedformå</a:t>
            </a:r>
            <a:r>
              <a:rPr lang="nb-NO"/>
              <a:t>l: En billig måte å få nyttig feedback. </a:t>
            </a:r>
          </a:p>
          <a:p>
            <a:endParaRPr lang="nb-NO"/>
          </a:p>
        </p:txBody>
      </p:sp>
      <p:sp>
        <p:nvSpPr>
          <p:cNvPr id="2" name="Title 1"/>
          <p:cNvSpPr>
            <a:spLocks noGrp="1"/>
          </p:cNvSpPr>
          <p:nvPr>
            <p:ph type="title"/>
          </p:nvPr>
        </p:nvSpPr>
        <p:spPr/>
        <p:txBody>
          <a:bodyPr/>
          <a:lstStyle/>
          <a:p>
            <a:r>
              <a:rPr lang="nb-NO"/>
              <a:t>Uformell granskning/</a:t>
            </a:r>
            <a:r>
              <a:rPr lang="en-US"/>
              <a:t>Informal review</a:t>
            </a:r>
            <a:endParaRPr lang="nb-NO"/>
          </a:p>
        </p:txBody>
      </p:sp>
      <p:sp>
        <p:nvSpPr>
          <p:cNvPr id="3" name="Content Placeholder 2"/>
          <p:cNvSpPr>
            <a:spLocks noGrp="1"/>
          </p:cNvSpPr>
          <p:nvPr>
            <p:ph type="body" sz="quarter" idx="13"/>
          </p:nvPr>
        </p:nvSpPr>
        <p:spPr/>
        <p:txBody>
          <a:bodyPr/>
          <a:lstStyle/>
          <a:p>
            <a:r>
              <a:rPr lang="en-US"/>
              <a:t>(e.g., buddy check, pairing, pair review) </a:t>
            </a:r>
            <a:endParaRPr lang="nb-NO"/>
          </a:p>
        </p:txBody>
      </p:sp>
      <p:sp>
        <p:nvSpPr>
          <p:cNvPr id="5" name="Slide Number Placeholder 4"/>
          <p:cNvSpPr>
            <a:spLocks noGrp="1"/>
          </p:cNvSpPr>
          <p:nvPr>
            <p:ph type="sldNum" sz="quarter" idx="4294967295"/>
          </p:nvPr>
        </p:nvSpPr>
        <p:spPr>
          <a:xfrm>
            <a:off x="0" y="6453188"/>
            <a:ext cx="333375" cy="215900"/>
          </a:xfrm>
        </p:spPr>
        <p:txBody>
          <a:bodyPr/>
          <a:lstStyle/>
          <a:p>
            <a:fld id="{5279AF0B-2D84-CD41-8CAF-017061CB9833}" type="slidenum">
              <a:rPr lang="nb-NO" smtClean="0"/>
              <a:pPr/>
              <a:t>82</a:t>
            </a:fld>
            <a:endParaRPr lang="nb-NO"/>
          </a:p>
        </p:txBody>
      </p:sp>
    </p:spTree>
    <p:extLst>
      <p:ext uri="{BB962C8B-B14F-4D97-AF65-F5344CB8AC3E}">
        <p14:creationId xmlns:p14="http://schemas.microsoft.com/office/powerpoint/2010/main" val="146384539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Strukturert gjennomgang (</a:t>
            </a:r>
            <a:r>
              <a:rPr lang="nb-NO" err="1"/>
              <a:t>walkthrough</a:t>
            </a:r>
            <a:r>
              <a:rPr lang="nb-NO"/>
              <a:t>)</a:t>
            </a:r>
          </a:p>
        </p:txBody>
      </p:sp>
      <p:sp>
        <p:nvSpPr>
          <p:cNvPr id="3" name="Content Placeholder 2"/>
          <p:cNvSpPr>
            <a:spLocks noGrp="1"/>
          </p:cNvSpPr>
          <p:nvPr>
            <p:ph sz="quarter" idx="13"/>
          </p:nvPr>
        </p:nvSpPr>
        <p:spPr/>
        <p:txBody>
          <a:bodyPr>
            <a:normAutofit lnSpcReduction="10000"/>
          </a:bodyPr>
          <a:lstStyle/>
          <a:p>
            <a:pPr marL="0" indent="0">
              <a:buNone/>
            </a:pPr>
            <a:r>
              <a:rPr lang="nb-NO" b="1"/>
              <a:t>Hovedegenskaper: </a:t>
            </a:r>
          </a:p>
          <a:p>
            <a:r>
              <a:rPr lang="nb-NO"/>
              <a:t>Møte ledes av forfatteren</a:t>
            </a:r>
          </a:p>
          <a:p>
            <a:r>
              <a:rPr lang="nb-NO"/>
              <a:t>Scenarier, “tørrkjøring”, gruppe av arbeidskolleger</a:t>
            </a:r>
          </a:p>
          <a:p>
            <a:r>
              <a:rPr lang="nb-NO"/>
              <a:t>Møtet har åpen dagsorden</a:t>
            </a:r>
          </a:p>
          <a:p>
            <a:r>
              <a:rPr lang="nb-NO"/>
              <a:t>Mulighet for at deltakerne forbereder seg før møtet, og mulighet for granskningsrapport, liste av hva som er funnet og mulighet for en </a:t>
            </a:r>
            <a:r>
              <a:rPr lang="nb-NO" err="1"/>
              <a:t>protokollant</a:t>
            </a:r>
            <a:r>
              <a:rPr lang="nb-NO"/>
              <a:t> (som ikke er forfatter)</a:t>
            </a:r>
          </a:p>
          <a:p>
            <a:r>
              <a:rPr lang="nb-NO"/>
              <a:t>Kan i praksis variere fra meget uformell til meget formell; </a:t>
            </a:r>
          </a:p>
          <a:p>
            <a:r>
              <a:rPr lang="nb-NO" b="1"/>
              <a:t>Hovedformål: </a:t>
            </a:r>
            <a:r>
              <a:rPr lang="nb-NO"/>
              <a:t>Finne feil i løsning, forbedre produktet, vurdere alternative </a:t>
            </a:r>
            <a:r>
              <a:rPr lang="nb-NO" err="1"/>
              <a:t>implemteringer</a:t>
            </a:r>
            <a:r>
              <a:rPr lang="nb-NO"/>
              <a:t>, sikre riktige standarder og løsninger</a:t>
            </a:r>
          </a:p>
          <a:p>
            <a:pPr lvl="1"/>
            <a:r>
              <a:rPr lang="nb-NO"/>
              <a:t>Brukes også som opplæring </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83</a:t>
            </a:fld>
            <a:endParaRPr lang="nb-NO"/>
          </a:p>
        </p:txBody>
      </p:sp>
    </p:spTree>
    <p:extLst>
      <p:ext uri="{BB962C8B-B14F-4D97-AF65-F5344CB8AC3E}">
        <p14:creationId xmlns:p14="http://schemas.microsoft.com/office/powerpoint/2010/main" val="23741709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Teknisk gjennomgang/Technical </a:t>
            </a:r>
            <a:r>
              <a:rPr lang="nb-NO" err="1"/>
              <a:t>review</a:t>
            </a:r>
            <a:endParaRPr lang="nb-NO"/>
          </a:p>
        </p:txBody>
      </p:sp>
      <p:sp>
        <p:nvSpPr>
          <p:cNvPr id="3" name="Content Placeholder 2"/>
          <p:cNvSpPr>
            <a:spLocks noGrp="1"/>
          </p:cNvSpPr>
          <p:nvPr>
            <p:ph sz="quarter" idx="13"/>
          </p:nvPr>
        </p:nvSpPr>
        <p:spPr/>
        <p:txBody>
          <a:bodyPr>
            <a:normAutofit fontScale="77500" lnSpcReduction="20000"/>
          </a:bodyPr>
          <a:lstStyle/>
          <a:p>
            <a:endParaRPr lang="nb-NO"/>
          </a:p>
          <a:p>
            <a:r>
              <a:rPr lang="nb-NO"/>
              <a:t>Dokumentert, definert prosess for å finne feil i produktet. Den inkluderer arbeidskolleger og tekniske eksperter. </a:t>
            </a:r>
          </a:p>
          <a:p>
            <a:r>
              <a:rPr lang="nb-NO"/>
              <a:t>Kan utføres som en «peer </a:t>
            </a:r>
            <a:r>
              <a:rPr lang="nb-NO" err="1"/>
              <a:t>review</a:t>
            </a:r>
            <a:r>
              <a:rPr lang="nb-NO"/>
              <a:t>» uten at ledelsen deltar</a:t>
            </a:r>
          </a:p>
          <a:p>
            <a:r>
              <a:rPr lang="nb-NO"/>
              <a:t>I ideelle tilfeller ledet av en opplært møteleder (moderator), ikke av forfatteren</a:t>
            </a:r>
          </a:p>
          <a:p>
            <a:r>
              <a:rPr lang="nb-NO" err="1"/>
              <a:t>Reviewerne</a:t>
            </a:r>
            <a:r>
              <a:rPr lang="nb-NO"/>
              <a:t> forbereder seg før møtet;</a:t>
            </a:r>
          </a:p>
          <a:p>
            <a:r>
              <a:rPr lang="nb-NO"/>
              <a:t>Valgfri bruk av sjekklister </a:t>
            </a:r>
          </a:p>
          <a:p>
            <a:r>
              <a:rPr lang="nb-NO"/>
              <a:t>Utarbeidelse av en granskningsrapport som omfatter en liste av hva som er funnet og utsagn om produktet oppfyller sine krav og, der det behøves, anbefalinger vedrørende de ting som er funnet. </a:t>
            </a:r>
          </a:p>
          <a:p>
            <a:r>
              <a:rPr lang="nb-NO"/>
              <a:t>Kan i praksis variere fra meget uformell til meget formell</a:t>
            </a:r>
          </a:p>
          <a:p>
            <a:r>
              <a:rPr lang="nb-NO" b="1"/>
              <a:t>Hovedformål</a:t>
            </a:r>
            <a:r>
              <a:rPr lang="nb-NO"/>
              <a:t>: Å diskutere, gjøre beslutninger, evaluere alternativer, finne feil, løse tekniske problemer </a:t>
            </a:r>
            <a:r>
              <a:rPr lang="nb-NO" b="1"/>
              <a:t>og sjekke samsvar med spesifikasjoner, planer, forskrifter og standarder. </a:t>
            </a:r>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84</a:t>
            </a:fld>
            <a:endParaRPr lang="nb-NO"/>
          </a:p>
        </p:txBody>
      </p:sp>
    </p:spTree>
    <p:extLst>
      <p:ext uri="{BB962C8B-B14F-4D97-AF65-F5344CB8AC3E}">
        <p14:creationId xmlns:p14="http://schemas.microsoft.com/office/powerpoint/2010/main" val="94216794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Inspeksjon/</a:t>
            </a:r>
            <a:r>
              <a:rPr lang="nb-NO" err="1"/>
              <a:t>Inspection</a:t>
            </a:r>
            <a:endParaRPr lang="nb-NO"/>
          </a:p>
        </p:txBody>
      </p:sp>
      <p:sp>
        <p:nvSpPr>
          <p:cNvPr id="3" name="Content Placeholder 2"/>
          <p:cNvSpPr>
            <a:spLocks noGrp="1"/>
          </p:cNvSpPr>
          <p:nvPr>
            <p:ph sz="quarter" idx="13"/>
          </p:nvPr>
        </p:nvSpPr>
        <p:spPr/>
        <p:txBody>
          <a:bodyPr>
            <a:normAutofit fontScale="70000" lnSpcReduction="20000"/>
          </a:bodyPr>
          <a:lstStyle/>
          <a:p>
            <a:r>
              <a:rPr lang="nb-NO"/>
              <a:t>Ledet av en opplært møteleder (moderator), ikke av forfatteren</a:t>
            </a:r>
          </a:p>
          <a:p>
            <a:r>
              <a:rPr lang="nb-NO"/>
              <a:t>Vanligvis sjekking ved hjelp av arbeidskolleger</a:t>
            </a:r>
          </a:p>
          <a:p>
            <a:r>
              <a:rPr lang="nb-NO"/>
              <a:t>Definerte roller</a:t>
            </a:r>
          </a:p>
          <a:p>
            <a:r>
              <a:rPr lang="nn-NO"/>
              <a:t>Samling og bruk av måledata</a:t>
            </a:r>
          </a:p>
          <a:p>
            <a:r>
              <a:rPr lang="nb-NO"/>
              <a:t>Formell prosess basert på regler og sjekklister </a:t>
            </a:r>
          </a:p>
          <a:p>
            <a:r>
              <a:rPr lang="nb-NO"/>
              <a:t>Spesifiserte inngangs- og utgangskriterier for å godkjenne produktet;</a:t>
            </a:r>
          </a:p>
          <a:p>
            <a:r>
              <a:rPr lang="nb-NO"/>
              <a:t>Forberedelse før møtet</a:t>
            </a:r>
          </a:p>
          <a:p>
            <a:r>
              <a:rPr lang="nb-NO"/>
              <a:t>Inspeksjonsrapport med liste av anmerkninger</a:t>
            </a:r>
          </a:p>
          <a:p>
            <a:r>
              <a:rPr lang="nb-NO"/>
              <a:t>Formell oppfølgingsprosess (med valgfri bruk av data til prosessforbedring) </a:t>
            </a:r>
          </a:p>
          <a:p>
            <a:r>
              <a:rPr lang="nb-NO"/>
              <a:t>Valgfri bruk av en leser</a:t>
            </a:r>
          </a:p>
          <a:p>
            <a:r>
              <a:rPr lang="nb-NO" b="1"/>
              <a:t>Hovedformålet er </a:t>
            </a:r>
            <a:r>
              <a:rPr lang="en-US"/>
              <a:t>detecting potential defects, evaluating quality and building confidence in the work product, preventing future similar defects through author learning and root cause analysis </a:t>
            </a:r>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85</a:t>
            </a:fld>
            <a:endParaRPr lang="nb-NO"/>
          </a:p>
        </p:txBody>
      </p:sp>
    </p:spTree>
    <p:extLst>
      <p:ext uri="{BB962C8B-B14F-4D97-AF65-F5344CB8AC3E}">
        <p14:creationId xmlns:p14="http://schemas.microsoft.com/office/powerpoint/2010/main" val="98284824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Ulike typer </a:t>
            </a:r>
            <a:r>
              <a:rPr lang="nb-NO" err="1"/>
              <a:t>reviews</a:t>
            </a:r>
            <a:r>
              <a:rPr lang="nb-NO"/>
              <a:t> – oppsummering</a:t>
            </a:r>
          </a:p>
        </p:txBody>
      </p:sp>
      <p:sp>
        <p:nvSpPr>
          <p:cNvPr id="3" name="Content Placeholder 2"/>
          <p:cNvSpPr>
            <a:spLocks noGrp="1"/>
          </p:cNvSpPr>
          <p:nvPr>
            <p:ph sz="quarter" idx="13"/>
          </p:nvPr>
        </p:nvSpPr>
        <p:spPr/>
        <p:txBody>
          <a:bodyPr>
            <a:normAutofit/>
          </a:bodyPr>
          <a:lstStyle/>
          <a:p>
            <a:r>
              <a:rPr lang="nb-NO"/>
              <a:t>Uformell granskning</a:t>
            </a:r>
          </a:p>
          <a:p>
            <a:pPr lvl="1"/>
            <a:r>
              <a:rPr lang="nb-NO"/>
              <a:t>Billig metode. Ikke formell, vanligvis udokumentert. Bra førstesteg. </a:t>
            </a:r>
          </a:p>
          <a:p>
            <a:pPr lvl="1"/>
            <a:r>
              <a:rPr lang="nb-NO"/>
              <a:t>Fordeler: rask, finner noen feil, enkelt å involvere folk </a:t>
            </a:r>
          </a:p>
          <a:p>
            <a:r>
              <a:rPr lang="nb-NO"/>
              <a:t>Teknisk gjennomgang</a:t>
            </a:r>
          </a:p>
          <a:p>
            <a:pPr lvl="1"/>
            <a:r>
              <a:rPr lang="nb-NO"/>
              <a:t>diskusjoner, ta avgjørelser, evaluere alternativer, sjekke standarder. Fokusere på tekniske aspekter, bruk av sjekklister kan øke effektiviteten. Normalt </a:t>
            </a:r>
            <a:r>
              <a:rPr lang="nb-NO" err="1"/>
              <a:t>dokumentert.Tekniske</a:t>
            </a:r>
            <a:r>
              <a:rPr lang="nb-NO"/>
              <a:t> ressurser</a:t>
            </a:r>
          </a:p>
          <a:p>
            <a:r>
              <a:rPr lang="nb-NO" err="1"/>
              <a:t>Walkthrough</a:t>
            </a:r>
            <a:r>
              <a:rPr lang="nb-NO"/>
              <a:t> </a:t>
            </a:r>
          </a:p>
          <a:p>
            <a:pPr lvl="1"/>
            <a:r>
              <a:rPr lang="nb-NO"/>
              <a:t>lære, forstå, finne </a:t>
            </a:r>
            <a:r>
              <a:rPr lang="nb-NO" err="1"/>
              <a:t>defects</a:t>
            </a:r>
            <a:r>
              <a:rPr lang="nb-NO"/>
              <a:t>. Forfatteren guider gruppen gjennom et dokument og tankeprosessen. </a:t>
            </a:r>
          </a:p>
          <a:p>
            <a:r>
              <a:rPr lang="nb-NO"/>
              <a:t>Inspeksjon</a:t>
            </a:r>
          </a:p>
          <a:p>
            <a:pPr lvl="1"/>
            <a:r>
              <a:rPr lang="nb-NO"/>
              <a:t>mest formell, finne </a:t>
            </a:r>
            <a:r>
              <a:rPr lang="nb-NO" err="1"/>
              <a:t>defects</a:t>
            </a:r>
            <a:r>
              <a:rPr lang="nb-NO"/>
              <a:t> (finner som regel mye!) Objektiv. </a:t>
            </a:r>
            <a:r>
              <a:rPr lang="nb-NO" err="1"/>
              <a:t>Entry</a:t>
            </a:r>
            <a:r>
              <a:rPr lang="nb-NO"/>
              <a:t> og exit </a:t>
            </a:r>
            <a:r>
              <a:rPr lang="nb-NO" err="1"/>
              <a:t>criteria</a:t>
            </a:r>
            <a:r>
              <a:rPr lang="nb-NO"/>
              <a:t> er klare. Formell prosess basert på regler, sjekklister, </a:t>
            </a:r>
            <a:r>
              <a:rPr lang="nb-NO" err="1"/>
              <a:t>entry</a:t>
            </a:r>
            <a:r>
              <a:rPr lang="nb-NO"/>
              <a:t>/exit kriterier.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86</a:t>
            </a:fld>
            <a:endParaRPr lang="nb-NO"/>
          </a:p>
        </p:txBody>
      </p:sp>
    </p:spTree>
    <p:extLst>
      <p:ext uri="{BB962C8B-B14F-4D97-AF65-F5344CB8AC3E}">
        <p14:creationId xmlns:p14="http://schemas.microsoft.com/office/powerpoint/2010/main" val="174876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Roller (Endringer fra 2011)	</a:t>
            </a:r>
          </a:p>
        </p:txBody>
      </p:sp>
      <p:sp>
        <p:nvSpPr>
          <p:cNvPr id="3" name="Content Placeholder 2"/>
          <p:cNvSpPr>
            <a:spLocks noGrp="1"/>
          </p:cNvSpPr>
          <p:nvPr>
            <p:ph sz="quarter" idx="13"/>
          </p:nvPr>
        </p:nvSpPr>
        <p:spPr/>
        <p:txBody>
          <a:bodyPr/>
          <a:lstStyle/>
          <a:p>
            <a:r>
              <a:rPr lang="nb-NO" b="1"/>
              <a:t>Author – </a:t>
            </a:r>
            <a:r>
              <a:rPr lang="nb-NO"/>
              <a:t>eier av dokumentet</a:t>
            </a:r>
            <a:endParaRPr lang="nb-NO" b="1"/>
          </a:p>
          <a:p>
            <a:r>
              <a:rPr lang="nb-NO" b="1"/>
              <a:t>Management  - </a:t>
            </a:r>
            <a:r>
              <a:rPr lang="nb-NO"/>
              <a:t>ansvarlig for planlegging</a:t>
            </a:r>
          </a:p>
          <a:p>
            <a:r>
              <a:rPr lang="nb-NO" b="1" err="1"/>
              <a:t>Facilitator</a:t>
            </a:r>
            <a:r>
              <a:rPr lang="nb-NO" b="1"/>
              <a:t> (</a:t>
            </a:r>
            <a:r>
              <a:rPr lang="nb-NO" b="1" err="1"/>
              <a:t>often</a:t>
            </a:r>
            <a:r>
              <a:rPr lang="nb-NO" b="1"/>
              <a:t> </a:t>
            </a:r>
            <a:r>
              <a:rPr lang="nb-NO" b="1" err="1"/>
              <a:t>called</a:t>
            </a:r>
            <a:r>
              <a:rPr lang="nb-NO" b="1"/>
              <a:t> moderator) – </a:t>
            </a:r>
            <a:r>
              <a:rPr lang="nb-NO"/>
              <a:t>sørge for effektive møter</a:t>
            </a:r>
          </a:p>
          <a:p>
            <a:r>
              <a:rPr lang="nb-NO" b="1" err="1"/>
              <a:t>Review</a:t>
            </a:r>
            <a:r>
              <a:rPr lang="nb-NO" b="1"/>
              <a:t> leader – </a:t>
            </a:r>
            <a:r>
              <a:rPr lang="nb-NO"/>
              <a:t>overordnet ansvar for </a:t>
            </a:r>
            <a:r>
              <a:rPr lang="nb-NO" err="1"/>
              <a:t>review</a:t>
            </a:r>
            <a:endParaRPr lang="nb-NO" b="1"/>
          </a:p>
          <a:p>
            <a:r>
              <a:rPr lang="nb-NO" b="1" err="1"/>
              <a:t>Reviewers</a:t>
            </a:r>
            <a:r>
              <a:rPr lang="nb-NO" b="1"/>
              <a:t> – </a:t>
            </a:r>
            <a:r>
              <a:rPr lang="nb-NO"/>
              <a:t>gjennomfører av </a:t>
            </a:r>
            <a:r>
              <a:rPr lang="nb-NO" err="1"/>
              <a:t>review</a:t>
            </a:r>
            <a:endParaRPr lang="nb-NO" b="1"/>
          </a:p>
          <a:p>
            <a:r>
              <a:rPr lang="nb-NO" b="1" err="1"/>
              <a:t>Scribe</a:t>
            </a:r>
            <a:r>
              <a:rPr lang="nb-NO" b="1"/>
              <a:t> (or </a:t>
            </a:r>
            <a:r>
              <a:rPr lang="nb-NO" b="1" err="1"/>
              <a:t>recorder</a:t>
            </a:r>
            <a:r>
              <a:rPr lang="nb-NO" b="1"/>
              <a:t>) - </a:t>
            </a:r>
            <a:r>
              <a:rPr lang="nb-NO"/>
              <a:t>sekretær</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87</a:t>
            </a:fld>
            <a:endParaRPr lang="nb-NO"/>
          </a:p>
        </p:txBody>
      </p:sp>
    </p:spTree>
    <p:extLst>
      <p:ext uri="{BB962C8B-B14F-4D97-AF65-F5344CB8AC3E}">
        <p14:creationId xmlns:p14="http://schemas.microsoft.com/office/powerpoint/2010/main" val="249921701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Suksessfaktorer </a:t>
            </a:r>
          </a:p>
        </p:txBody>
      </p:sp>
      <p:sp>
        <p:nvSpPr>
          <p:cNvPr id="3" name="Content Placeholder 2"/>
          <p:cNvSpPr>
            <a:spLocks noGrp="1"/>
          </p:cNvSpPr>
          <p:nvPr>
            <p:ph sz="quarter" idx="13"/>
          </p:nvPr>
        </p:nvSpPr>
        <p:spPr/>
        <p:txBody>
          <a:bodyPr>
            <a:normAutofit/>
          </a:bodyPr>
          <a:lstStyle/>
          <a:p>
            <a:r>
              <a:rPr lang="nb-NO"/>
              <a:t>Granskningen har et klart og definert mål</a:t>
            </a:r>
          </a:p>
          <a:p>
            <a:r>
              <a:rPr lang="nb-NO"/>
              <a:t>De rette menneskene er med </a:t>
            </a:r>
          </a:p>
          <a:p>
            <a:r>
              <a:rPr lang="nb-NO"/>
              <a:t>Feilene som finnes er velkomne og de rapporteres objektivt</a:t>
            </a:r>
          </a:p>
          <a:p>
            <a:r>
              <a:rPr lang="nb-NO"/>
              <a:t> Bruk av sjekklister</a:t>
            </a:r>
          </a:p>
          <a:p>
            <a:r>
              <a:rPr lang="nb-NO"/>
              <a:t>Deltakerne er opplært i granskningsteknikker, spesielt når det gjelder de mer formelle teknikker, som inspeksjon.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88</a:t>
            </a:fld>
            <a:endParaRPr lang="nb-NO"/>
          </a:p>
        </p:txBody>
      </p:sp>
    </p:spTree>
    <p:extLst>
      <p:ext uri="{BB962C8B-B14F-4D97-AF65-F5344CB8AC3E}">
        <p14:creationId xmlns:p14="http://schemas.microsoft.com/office/powerpoint/2010/main" val="1341096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p:cNvSpPr>
            <a:spLocks noGrp="1"/>
          </p:cNvSpPr>
          <p:nvPr>
            <p:ph idx="1"/>
          </p:nvPr>
        </p:nvSpPr>
        <p:spPr/>
        <p:txBody>
          <a:bodyPr>
            <a:normAutofit/>
          </a:bodyPr>
          <a:lstStyle/>
          <a:p>
            <a:r>
              <a:rPr lang="nb-NO" b="1"/>
              <a:t>Ad hoc  </a:t>
            </a:r>
            <a:r>
              <a:rPr lang="nb-NO"/>
              <a:t>- ad hoc</a:t>
            </a:r>
            <a:r>
              <a:rPr lang="nb-NO">
                <a:sym typeface="Wingdings" panose="05000000000000000000" pitchFamily="2" charset="2"/>
              </a:rPr>
              <a:t></a:t>
            </a:r>
            <a:endParaRPr lang="nb-NO" b="1"/>
          </a:p>
          <a:p>
            <a:r>
              <a:rPr lang="nb-NO" b="1" err="1"/>
              <a:t>Checklist-based</a:t>
            </a:r>
            <a:r>
              <a:rPr lang="nb-NO" b="1"/>
              <a:t>  - systematiske</a:t>
            </a:r>
            <a:r>
              <a:rPr lang="nb-NO"/>
              <a:t> </a:t>
            </a:r>
            <a:r>
              <a:rPr lang="nb-NO" err="1"/>
              <a:t>reviews</a:t>
            </a:r>
            <a:r>
              <a:rPr lang="nb-NO"/>
              <a:t> basert på definerte sjekklister  </a:t>
            </a:r>
            <a:endParaRPr lang="nb-NO" b="1"/>
          </a:p>
          <a:p>
            <a:r>
              <a:rPr lang="nb-NO" b="1"/>
              <a:t>Scenarios and dry runs – </a:t>
            </a:r>
            <a:r>
              <a:rPr lang="nb-NO"/>
              <a:t>Definerer ulike senarioer for bruk av produktet. Mer spesifikk guidelines.   </a:t>
            </a:r>
          </a:p>
          <a:p>
            <a:pPr lvl="1"/>
            <a:r>
              <a:rPr lang="nb-NO"/>
              <a:t>Eks:  </a:t>
            </a:r>
            <a:r>
              <a:rPr lang="nb-NO" err="1"/>
              <a:t>Releasedokumentasjon</a:t>
            </a:r>
            <a:r>
              <a:rPr lang="nb-NO"/>
              <a:t> ; gå igjennom installasjonsprosedyren </a:t>
            </a:r>
          </a:p>
          <a:p>
            <a:r>
              <a:rPr lang="nb-NO" b="1" err="1"/>
              <a:t>Role-based</a:t>
            </a:r>
            <a:r>
              <a:rPr lang="nb-NO" b="1"/>
              <a:t>  -</a:t>
            </a:r>
            <a:r>
              <a:rPr lang="nb-NO"/>
              <a:t> produktet evalueres </a:t>
            </a:r>
            <a:r>
              <a:rPr lang="nb-NO" err="1"/>
              <a:t>utifra</a:t>
            </a:r>
            <a:r>
              <a:rPr lang="nb-NO"/>
              <a:t> ulike roller i organisasjonen eller ulike brukere </a:t>
            </a:r>
          </a:p>
          <a:p>
            <a:pPr lvl="1"/>
            <a:r>
              <a:rPr lang="nb-NO"/>
              <a:t>Eks: </a:t>
            </a:r>
            <a:r>
              <a:rPr lang="nb-NO" err="1"/>
              <a:t>uerfarende</a:t>
            </a:r>
            <a:r>
              <a:rPr lang="nb-NO"/>
              <a:t>, erfarende, unge, gamle brukere</a:t>
            </a:r>
          </a:p>
          <a:p>
            <a:pPr lvl="1"/>
            <a:r>
              <a:rPr lang="nb-NO"/>
              <a:t>Administratorer, Tester, produkteier </a:t>
            </a:r>
          </a:p>
          <a:p>
            <a:r>
              <a:rPr lang="nb-NO" b="1" err="1"/>
              <a:t>Perspective-based</a:t>
            </a:r>
            <a:r>
              <a:rPr lang="nb-NO" b="1"/>
              <a:t> – </a:t>
            </a:r>
            <a:r>
              <a:rPr lang="nb-NO" err="1"/>
              <a:t>Reviewers</a:t>
            </a:r>
            <a:r>
              <a:rPr lang="nb-NO"/>
              <a:t> tar ulike </a:t>
            </a:r>
            <a:r>
              <a:rPr lang="nb-NO" err="1"/>
              <a:t>stalkholders</a:t>
            </a:r>
            <a:r>
              <a:rPr lang="nb-NO"/>
              <a:t> </a:t>
            </a:r>
            <a:r>
              <a:rPr lang="nb-NO" err="1"/>
              <a:t>viewpoint</a:t>
            </a:r>
            <a:r>
              <a:rPr lang="nb-NO"/>
              <a:t>. </a:t>
            </a:r>
            <a:r>
              <a:rPr lang="nb-NO" err="1"/>
              <a:t>Reviwers</a:t>
            </a:r>
            <a:r>
              <a:rPr lang="nb-NO"/>
              <a:t> skal også «bruke produktet » til generere ønsket resultat. </a:t>
            </a:r>
          </a:p>
          <a:p>
            <a:pPr lvl="1"/>
            <a:r>
              <a:rPr lang="nb-NO"/>
              <a:t>Eks: Tester går igjennom brukerhistorier og «lager» akseptansetestsenarioer</a:t>
            </a:r>
          </a:p>
          <a:p>
            <a:endParaRPr lang="nb-NO"/>
          </a:p>
        </p:txBody>
      </p:sp>
      <p:sp>
        <p:nvSpPr>
          <p:cNvPr id="2" name="Title 1"/>
          <p:cNvSpPr>
            <a:spLocks noGrp="1"/>
          </p:cNvSpPr>
          <p:nvPr>
            <p:ph type="title"/>
          </p:nvPr>
        </p:nvSpPr>
        <p:spPr/>
        <p:txBody>
          <a:bodyPr/>
          <a:lstStyle/>
          <a:p>
            <a:r>
              <a:rPr lang="nb-NO"/>
              <a:t>5 ulike statiske teknikker (NY i 2018)</a:t>
            </a:r>
          </a:p>
        </p:txBody>
      </p:sp>
      <p:sp>
        <p:nvSpPr>
          <p:cNvPr id="3" name="Content Placeholder 2"/>
          <p:cNvSpPr>
            <a:spLocks noGrp="1"/>
          </p:cNvSpPr>
          <p:nvPr>
            <p:ph type="body" sz="quarter" idx="13"/>
          </p:nvPr>
        </p:nvSpPr>
        <p:spPr/>
        <p:txBody>
          <a:bodyPr/>
          <a:lstStyle/>
          <a:p>
            <a:r>
              <a:rPr lang="nb-NO" b="1"/>
              <a:t>Ofte definert ut ifra hvilket perspektiv man har på testingen</a:t>
            </a:r>
          </a:p>
        </p:txBody>
      </p:sp>
      <p:sp>
        <p:nvSpPr>
          <p:cNvPr id="5" name="Slide Number Placeholder 4"/>
          <p:cNvSpPr>
            <a:spLocks noGrp="1"/>
          </p:cNvSpPr>
          <p:nvPr>
            <p:ph type="sldNum" sz="quarter" idx="4294967295"/>
          </p:nvPr>
        </p:nvSpPr>
        <p:spPr>
          <a:xfrm>
            <a:off x="0" y="6453188"/>
            <a:ext cx="333375" cy="215900"/>
          </a:xfrm>
        </p:spPr>
        <p:txBody>
          <a:bodyPr/>
          <a:lstStyle/>
          <a:p>
            <a:fld id="{5279AF0B-2D84-CD41-8CAF-017061CB9833}" type="slidenum">
              <a:rPr lang="nb-NO" smtClean="0"/>
              <a:pPr/>
              <a:t>89</a:t>
            </a:fld>
            <a:endParaRPr lang="nb-NO"/>
          </a:p>
        </p:txBody>
      </p:sp>
    </p:spTree>
    <p:extLst>
      <p:ext uri="{BB962C8B-B14F-4D97-AF65-F5344CB8AC3E}">
        <p14:creationId xmlns:p14="http://schemas.microsoft.com/office/powerpoint/2010/main" val="1962199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Fra behov til endelig produkt</a:t>
            </a:r>
          </a:p>
        </p:txBody>
      </p:sp>
      <p:sp>
        <p:nvSpPr>
          <p:cNvPr id="7" name="Content Placeholder 6"/>
          <p:cNvSpPr>
            <a:spLocks noGrp="1"/>
          </p:cNvSpPr>
          <p:nvPr>
            <p:ph sz="quarter" idx="13"/>
          </p:nvPr>
        </p:nvSpPr>
        <p:spPr/>
        <p:txBody>
          <a:bodyPr/>
          <a:lstStyle/>
          <a:p>
            <a:endParaRPr lang="nb-NO"/>
          </a:p>
        </p:txBody>
      </p:sp>
      <p:sp>
        <p:nvSpPr>
          <p:cNvPr id="3" name="Slide Number Placeholder 2"/>
          <p:cNvSpPr>
            <a:spLocks noGrp="1"/>
          </p:cNvSpPr>
          <p:nvPr>
            <p:ph type="sldNum" sz="quarter" idx="4294967295"/>
          </p:nvPr>
        </p:nvSpPr>
        <p:spPr>
          <a:xfrm>
            <a:off x="0" y="6453188"/>
            <a:ext cx="333375" cy="215900"/>
          </a:xfrm>
        </p:spPr>
        <p:txBody>
          <a:bodyPr/>
          <a:lstStyle/>
          <a:p>
            <a:fld id="{AF43E6FD-AB27-4108-A2FC-346BB5F75E3F}" type="slidenum">
              <a:rPr lang="fr-FR" smtClean="0"/>
              <a:pPr/>
              <a:t>9</a:t>
            </a:fld>
            <a:endParaRPr lang="fr-FR"/>
          </a:p>
        </p:txBody>
      </p:sp>
      <p:pic>
        <p:nvPicPr>
          <p:cNvPr id="4"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840" y="1495837"/>
            <a:ext cx="6251022" cy="4525963"/>
          </a:xfrm>
          <a:prstGeom prst="rect">
            <a:avLst/>
          </a:prstGeom>
        </p:spPr>
      </p:pic>
    </p:spTree>
    <p:extLst>
      <p:ext uri="{BB962C8B-B14F-4D97-AF65-F5344CB8AC3E}">
        <p14:creationId xmlns:p14="http://schemas.microsoft.com/office/powerpoint/2010/main" val="99661661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Oppsummering kapittel 3</a:t>
            </a:r>
          </a:p>
        </p:txBody>
      </p:sp>
      <p:sp>
        <p:nvSpPr>
          <p:cNvPr id="3" name="Content Placeholder 2"/>
          <p:cNvSpPr>
            <a:spLocks noGrp="1"/>
          </p:cNvSpPr>
          <p:nvPr>
            <p:ph sz="quarter" idx="13"/>
          </p:nvPr>
        </p:nvSpPr>
        <p:spPr/>
        <p:txBody>
          <a:bodyPr>
            <a:normAutofit lnSpcReduction="10000"/>
          </a:bodyPr>
          <a:lstStyle/>
          <a:p>
            <a:r>
              <a:rPr lang="nb-NO" b="1" err="1"/>
              <a:t>Reviews</a:t>
            </a:r>
            <a:r>
              <a:rPr lang="nb-NO" b="1"/>
              <a:t>/granskning</a:t>
            </a:r>
            <a:r>
              <a:rPr lang="nb-NO"/>
              <a:t> </a:t>
            </a:r>
            <a:r>
              <a:rPr lang="nb-NO" b="1"/>
              <a:t>– når og hvorfor brukes de?</a:t>
            </a:r>
          </a:p>
          <a:p>
            <a:pPr lvl="1"/>
            <a:r>
              <a:rPr lang="nb-NO"/>
              <a:t>Finne </a:t>
            </a:r>
            <a:r>
              <a:rPr lang="nb-NO" err="1"/>
              <a:t>defects</a:t>
            </a:r>
            <a:r>
              <a:rPr lang="nb-NO"/>
              <a:t> og tvetydigheter tidlig i prosessen</a:t>
            </a:r>
          </a:p>
          <a:p>
            <a:pPr lvl="1"/>
            <a:r>
              <a:rPr lang="nb-NO"/>
              <a:t>Eksekverer ikke koden</a:t>
            </a:r>
          </a:p>
          <a:p>
            <a:r>
              <a:rPr lang="nb-NO" b="1"/>
              <a:t>4 typer av </a:t>
            </a:r>
            <a:r>
              <a:rPr lang="nb-NO" b="1" err="1"/>
              <a:t>review</a:t>
            </a:r>
            <a:r>
              <a:rPr lang="nb-NO" b="1"/>
              <a:t>:</a:t>
            </a:r>
          </a:p>
          <a:p>
            <a:pPr lvl="1"/>
            <a:r>
              <a:rPr lang="nb-NO" err="1"/>
              <a:t>Informal</a:t>
            </a:r>
            <a:r>
              <a:rPr lang="nb-NO"/>
              <a:t> </a:t>
            </a:r>
            <a:r>
              <a:rPr lang="nb-NO" err="1"/>
              <a:t>review</a:t>
            </a:r>
            <a:r>
              <a:rPr lang="nb-NO"/>
              <a:t>, </a:t>
            </a:r>
            <a:r>
              <a:rPr lang="nb-NO" err="1"/>
              <a:t>walkthrough</a:t>
            </a:r>
            <a:r>
              <a:rPr lang="nb-NO"/>
              <a:t>, </a:t>
            </a:r>
            <a:r>
              <a:rPr lang="nb-NO" err="1"/>
              <a:t>technical</a:t>
            </a:r>
            <a:r>
              <a:rPr lang="nb-NO"/>
              <a:t> </a:t>
            </a:r>
            <a:r>
              <a:rPr lang="nb-NO" err="1"/>
              <a:t>review</a:t>
            </a:r>
            <a:r>
              <a:rPr lang="nb-NO"/>
              <a:t>, </a:t>
            </a:r>
            <a:r>
              <a:rPr lang="nb-NO" err="1"/>
              <a:t>inspection</a:t>
            </a:r>
            <a:r>
              <a:rPr lang="nb-NO"/>
              <a:t> </a:t>
            </a:r>
          </a:p>
          <a:p>
            <a:pPr marL="271463" lvl="1" indent="-271463">
              <a:spcBef>
                <a:spcPts val="1800"/>
              </a:spcBef>
              <a:buClr>
                <a:srgbClr val="CF022B"/>
              </a:buClr>
              <a:buSzPct val="90000"/>
              <a:buBlip>
                <a:blip r:embed="rId3"/>
              </a:buBlip>
              <a:defRPr/>
            </a:pPr>
            <a:r>
              <a:rPr lang="nb-NO" sz="2000" b="1"/>
              <a:t>5 aktiviteter i prosessen</a:t>
            </a:r>
          </a:p>
          <a:p>
            <a:pPr lvl="1">
              <a:defRPr/>
            </a:pPr>
            <a:r>
              <a:rPr lang="nb-NO"/>
              <a:t> Planning, </a:t>
            </a:r>
            <a:r>
              <a:rPr lang="nb-NO" err="1"/>
              <a:t>Initiate</a:t>
            </a:r>
            <a:r>
              <a:rPr lang="nb-NO"/>
              <a:t> </a:t>
            </a:r>
            <a:r>
              <a:rPr lang="nb-NO" err="1"/>
              <a:t>review</a:t>
            </a:r>
            <a:r>
              <a:rPr lang="nb-NO"/>
              <a:t>, </a:t>
            </a:r>
            <a:r>
              <a:rPr lang="nb-NO" err="1"/>
              <a:t>Idividual</a:t>
            </a:r>
            <a:r>
              <a:rPr lang="nb-NO"/>
              <a:t> </a:t>
            </a:r>
            <a:r>
              <a:rPr lang="nb-NO" err="1"/>
              <a:t>review</a:t>
            </a:r>
            <a:r>
              <a:rPr lang="nb-NO"/>
              <a:t>, </a:t>
            </a:r>
            <a:r>
              <a:rPr lang="nb-NO" err="1"/>
              <a:t>Issue</a:t>
            </a:r>
            <a:r>
              <a:rPr lang="nb-NO"/>
              <a:t> </a:t>
            </a:r>
            <a:r>
              <a:rPr lang="nb-NO" err="1"/>
              <a:t>communication</a:t>
            </a:r>
            <a:r>
              <a:rPr lang="nb-NO"/>
              <a:t> and </a:t>
            </a:r>
            <a:r>
              <a:rPr lang="nb-NO" err="1"/>
              <a:t>analysis</a:t>
            </a:r>
            <a:r>
              <a:rPr lang="nb-NO"/>
              <a:t> , </a:t>
            </a:r>
            <a:r>
              <a:rPr lang="nb-NO" err="1"/>
              <a:t>Fixing</a:t>
            </a:r>
            <a:r>
              <a:rPr lang="nb-NO"/>
              <a:t> and </a:t>
            </a:r>
            <a:r>
              <a:rPr lang="nb-NO" err="1"/>
              <a:t>reporting</a:t>
            </a:r>
            <a:endParaRPr lang="nb-NO"/>
          </a:p>
          <a:p>
            <a:pPr marL="271463" lvl="1" indent="-271463">
              <a:spcBef>
                <a:spcPts val="1800"/>
              </a:spcBef>
              <a:buClr>
                <a:srgbClr val="CF022B"/>
              </a:buClr>
              <a:buSzPct val="90000"/>
              <a:buBlip>
                <a:blip r:embed="rId3"/>
              </a:buBlip>
              <a:defRPr/>
            </a:pPr>
            <a:r>
              <a:rPr lang="nb-NO" sz="2000" b="1"/>
              <a:t>6 ulike roller</a:t>
            </a:r>
          </a:p>
          <a:p>
            <a:pPr lvl="1">
              <a:defRPr/>
            </a:pPr>
            <a:r>
              <a:rPr lang="nb-NO"/>
              <a:t>Author, </a:t>
            </a:r>
            <a:r>
              <a:rPr lang="nb-NO" err="1"/>
              <a:t>Mangager</a:t>
            </a:r>
            <a:r>
              <a:rPr lang="nb-NO"/>
              <a:t>, </a:t>
            </a:r>
            <a:r>
              <a:rPr lang="nb-NO" err="1"/>
              <a:t>Facilitator</a:t>
            </a:r>
            <a:r>
              <a:rPr lang="nb-NO"/>
              <a:t>, </a:t>
            </a:r>
            <a:r>
              <a:rPr lang="nb-NO" err="1"/>
              <a:t>Review</a:t>
            </a:r>
            <a:r>
              <a:rPr lang="nb-NO"/>
              <a:t> leader, </a:t>
            </a:r>
            <a:r>
              <a:rPr lang="nb-NO" err="1"/>
              <a:t>Reviewers</a:t>
            </a:r>
            <a:r>
              <a:rPr lang="nb-NO"/>
              <a:t>, </a:t>
            </a:r>
            <a:r>
              <a:rPr lang="nb-NO" err="1"/>
              <a:t>Scribe</a:t>
            </a:r>
            <a:r>
              <a:rPr lang="nb-NO"/>
              <a:t> (or </a:t>
            </a:r>
            <a:r>
              <a:rPr lang="nb-NO" err="1"/>
              <a:t>recorder</a:t>
            </a:r>
            <a:r>
              <a:rPr lang="nb-NO"/>
              <a:t>)</a:t>
            </a:r>
            <a:endParaRPr lang="nb-NO" sz="1800" b="1"/>
          </a:p>
          <a:p>
            <a:pPr marL="271463" lvl="1" indent="-271463">
              <a:spcBef>
                <a:spcPts val="1800"/>
              </a:spcBef>
              <a:buClr>
                <a:srgbClr val="CF022B"/>
              </a:buClr>
              <a:buSzPct val="90000"/>
              <a:buBlip>
                <a:blip r:embed="rId3"/>
              </a:buBlip>
              <a:defRPr/>
            </a:pPr>
            <a:r>
              <a:rPr lang="nb-NO" sz="2000" b="1"/>
              <a:t>5 ulike teknikker</a:t>
            </a:r>
          </a:p>
          <a:p>
            <a:pPr lvl="1"/>
            <a:r>
              <a:rPr lang="nb-NO"/>
              <a:t>Ad hoc , </a:t>
            </a:r>
            <a:r>
              <a:rPr lang="nb-NO" err="1"/>
              <a:t>Checklist-based</a:t>
            </a:r>
            <a:r>
              <a:rPr lang="nb-NO"/>
              <a:t> , Scenarios and dry runs, </a:t>
            </a:r>
            <a:r>
              <a:rPr lang="nb-NO" err="1"/>
              <a:t>Role-based</a:t>
            </a:r>
            <a:r>
              <a:rPr lang="nb-NO"/>
              <a:t> , </a:t>
            </a:r>
            <a:r>
              <a:rPr lang="nb-NO" err="1"/>
              <a:t>Perspective-based</a:t>
            </a:r>
            <a:r>
              <a:rPr lang="nb-NO"/>
              <a:t> </a:t>
            </a:r>
          </a:p>
          <a:p>
            <a:pPr marL="271463" lvl="1" indent="-271463">
              <a:spcBef>
                <a:spcPts val="1800"/>
              </a:spcBef>
              <a:buClr>
                <a:srgbClr val="CF022B"/>
              </a:buClr>
              <a:buSzPct val="90000"/>
              <a:buBlip>
                <a:blip r:embed="rId3"/>
              </a:buBlip>
              <a:defRPr/>
            </a:pPr>
            <a:endParaRPr lang="nb-NO" sz="2000" b="1"/>
          </a:p>
          <a:p>
            <a:endParaRPr lang="nb-NO"/>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90</a:t>
            </a:fld>
            <a:endParaRPr lang="nb-NO"/>
          </a:p>
        </p:txBody>
      </p:sp>
    </p:spTree>
    <p:extLst>
      <p:ext uri="{BB962C8B-B14F-4D97-AF65-F5344CB8AC3E}">
        <p14:creationId xmlns:p14="http://schemas.microsoft.com/office/powerpoint/2010/main" val="185901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r>
              <a:rPr lang="nb-NO"/>
              <a:t>  </a:t>
            </a:r>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91</a:t>
            </a:fld>
            <a:endParaRPr lang="fr-FR"/>
          </a:p>
        </p:txBody>
      </p:sp>
      <p:sp>
        <p:nvSpPr>
          <p:cNvPr id="5" name="Text Placeholder 4"/>
          <p:cNvSpPr>
            <a:spLocks noGrp="1"/>
          </p:cNvSpPr>
          <p:nvPr>
            <p:ph type="body" sz="quarter" idx="14"/>
          </p:nvPr>
        </p:nvSpPr>
        <p:spPr>
          <a:xfrm>
            <a:off x="539552" y="332656"/>
            <a:ext cx="5688632" cy="864096"/>
          </a:xfrm>
        </p:spPr>
        <p:txBody>
          <a:bodyPr>
            <a:normAutofit/>
          </a:bodyPr>
          <a:lstStyle/>
          <a:p>
            <a:r>
              <a:rPr lang="nb-NO" err="1"/>
              <a:t>Kahoot</a:t>
            </a:r>
            <a:r>
              <a:rPr lang="nb-NO"/>
              <a:t> spørsmål fra kapittel 3</a:t>
            </a:r>
          </a:p>
        </p:txBody>
      </p:sp>
    </p:spTree>
    <p:extLst>
      <p:ext uri="{BB962C8B-B14F-4D97-AF65-F5344CB8AC3E}">
        <p14:creationId xmlns:p14="http://schemas.microsoft.com/office/powerpoint/2010/main" val="62986342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AF43E6FD-AB27-4108-A2FC-346BB5F75E3F}" type="slidenum">
              <a:rPr lang="fr-FR" smtClean="0"/>
              <a:pPr/>
              <a:t>92</a:t>
            </a:fld>
            <a:endParaRPr lang="fr-FR"/>
          </a:p>
        </p:txBody>
      </p:sp>
      <p:sp>
        <p:nvSpPr>
          <p:cNvPr id="5" name="Text Placeholder 4"/>
          <p:cNvSpPr>
            <a:spLocks noGrp="1"/>
          </p:cNvSpPr>
          <p:nvPr>
            <p:ph type="body" sz="quarter" idx="14"/>
          </p:nvPr>
        </p:nvSpPr>
        <p:spPr>
          <a:xfrm>
            <a:off x="539552" y="548680"/>
            <a:ext cx="8136904" cy="648072"/>
          </a:xfrm>
        </p:spPr>
        <p:txBody>
          <a:bodyPr>
            <a:normAutofit/>
          </a:bodyPr>
          <a:lstStyle/>
          <a:p>
            <a:pPr algn="ctr"/>
            <a:r>
              <a:rPr lang="nb-NO"/>
              <a:t>Kaffepause!</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42171" y="2276872"/>
            <a:ext cx="3531666" cy="3531666"/>
          </a:xfrm>
          <a:prstGeom prst="rect">
            <a:avLst/>
          </a:prstGeom>
        </p:spPr>
      </p:pic>
    </p:spTree>
    <p:extLst>
      <p:ext uri="{BB962C8B-B14F-4D97-AF65-F5344CB8AC3E}">
        <p14:creationId xmlns:p14="http://schemas.microsoft.com/office/powerpoint/2010/main" val="170509453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a:xfrm>
            <a:off x="539749" y="2060849"/>
            <a:ext cx="4536307" cy="4105002"/>
          </a:xfrm>
        </p:spPr>
        <p:txBody>
          <a:bodyPr>
            <a:normAutofit/>
          </a:bodyPr>
          <a:lstStyle/>
          <a:p>
            <a:pPr marL="342900" indent="-342900">
              <a:buFont typeface="Arial" panose="020B0604020202020204" pitchFamily="34" charset="0"/>
              <a:buChar char="•"/>
            </a:pPr>
            <a:r>
              <a:rPr lang="nb-NO" sz="1800"/>
              <a:t>Testutviklingsprosessen</a:t>
            </a:r>
          </a:p>
          <a:p>
            <a:pPr marL="342900" indent="-342900">
              <a:buFont typeface="Arial" panose="020B0604020202020204" pitchFamily="34" charset="0"/>
              <a:buChar char="•"/>
            </a:pPr>
            <a:r>
              <a:rPr lang="nb-NO" sz="1800"/>
              <a:t>Kategorier av teknikker for testdesign</a:t>
            </a:r>
          </a:p>
          <a:p>
            <a:pPr marL="342900" indent="-342900">
              <a:buFont typeface="Arial" panose="020B0604020202020204" pitchFamily="34" charset="0"/>
              <a:buChar char="•"/>
            </a:pPr>
            <a:r>
              <a:rPr lang="nb-NO" sz="1800"/>
              <a:t>Spesifikasjonsbaserte/</a:t>
            </a:r>
            <a:r>
              <a:rPr lang="nb-NO" sz="1800" err="1"/>
              <a:t>black</a:t>
            </a:r>
            <a:r>
              <a:rPr lang="nb-NO" sz="1800"/>
              <a:t> </a:t>
            </a:r>
            <a:r>
              <a:rPr lang="nb-NO" sz="1800" err="1"/>
              <a:t>box</a:t>
            </a:r>
            <a:r>
              <a:rPr lang="nb-NO" sz="1800"/>
              <a:t>-teknikker</a:t>
            </a:r>
          </a:p>
          <a:p>
            <a:pPr marL="342900" indent="-342900">
              <a:buFont typeface="Arial" panose="020B0604020202020204" pitchFamily="34" charset="0"/>
              <a:buChar char="•"/>
            </a:pPr>
            <a:r>
              <a:rPr lang="nb-NO" sz="1800"/>
              <a:t>Strukturbaserte/</a:t>
            </a:r>
            <a:r>
              <a:rPr lang="nb-NO" sz="1800" err="1"/>
              <a:t>white</a:t>
            </a:r>
            <a:r>
              <a:rPr lang="nb-NO" sz="1800"/>
              <a:t> </a:t>
            </a:r>
            <a:r>
              <a:rPr lang="nb-NO" sz="1800" err="1"/>
              <a:t>box</a:t>
            </a:r>
            <a:r>
              <a:rPr lang="nb-NO" sz="1800"/>
              <a:t>-teknikker</a:t>
            </a:r>
          </a:p>
          <a:p>
            <a:pPr marL="342900" indent="-342900">
              <a:buFont typeface="Arial" panose="020B0604020202020204" pitchFamily="34" charset="0"/>
              <a:buChar char="•"/>
            </a:pPr>
            <a:r>
              <a:rPr lang="nb-NO" sz="1800" err="1"/>
              <a:t>Erfaringsbasert</a:t>
            </a:r>
            <a:r>
              <a:rPr lang="nb-NO" sz="1800"/>
              <a:t> teknikk</a:t>
            </a:r>
          </a:p>
          <a:p>
            <a:pPr marL="342900" indent="-342900">
              <a:buFont typeface="Arial" panose="020B0604020202020204" pitchFamily="34" charset="0"/>
              <a:buChar char="•"/>
            </a:pPr>
            <a:r>
              <a:rPr lang="nb-NO" sz="1800"/>
              <a:t>Valg av testteknikker</a:t>
            </a:r>
            <a:endParaRPr lang="nb-NO"/>
          </a:p>
          <a:p>
            <a:pPr marL="0" indent="0">
              <a:buNone/>
            </a:pPr>
            <a:endParaRPr lang="nb-NO"/>
          </a:p>
          <a:p>
            <a:pPr marL="0" indent="0">
              <a:buNone/>
            </a:pPr>
            <a:endParaRPr lang="nb-NO"/>
          </a:p>
        </p:txBody>
      </p:sp>
      <p:sp>
        <p:nvSpPr>
          <p:cNvPr id="4" name="Slide Number Placeholder 3"/>
          <p:cNvSpPr>
            <a:spLocks noGrp="1"/>
          </p:cNvSpPr>
          <p:nvPr>
            <p:ph type="sldNum" sz="quarter" idx="12"/>
          </p:nvPr>
        </p:nvSpPr>
        <p:spPr/>
        <p:txBody>
          <a:bodyPr/>
          <a:lstStyle/>
          <a:p>
            <a:fld id="{AF43E6FD-AB27-4108-A2FC-346BB5F75E3F}" type="slidenum">
              <a:rPr lang="fr-FR" smtClean="0"/>
              <a:pPr/>
              <a:t>93</a:t>
            </a:fld>
            <a:endParaRPr lang="fr-FR"/>
          </a:p>
        </p:txBody>
      </p:sp>
      <p:sp>
        <p:nvSpPr>
          <p:cNvPr id="5" name="Text Placeholder 4"/>
          <p:cNvSpPr>
            <a:spLocks noGrp="1"/>
          </p:cNvSpPr>
          <p:nvPr>
            <p:ph type="body" sz="quarter" idx="14"/>
          </p:nvPr>
        </p:nvSpPr>
        <p:spPr>
          <a:xfrm>
            <a:off x="539552" y="836390"/>
            <a:ext cx="7776864" cy="576386"/>
          </a:xfrm>
        </p:spPr>
        <p:txBody>
          <a:bodyPr>
            <a:normAutofit/>
          </a:bodyPr>
          <a:lstStyle/>
          <a:p>
            <a:r>
              <a:rPr lang="nb-NO"/>
              <a:t>Kapittel 4: teknikker for testdesign</a:t>
            </a:r>
          </a:p>
        </p:txBody>
      </p:sp>
      <p:pic>
        <p:nvPicPr>
          <p:cNvPr id="6" name="Bilde 4"/>
          <p:cNvPicPr>
            <a:picLocks noChangeAspect="1"/>
          </p:cNvPicPr>
          <p:nvPr/>
        </p:nvPicPr>
        <p:blipFill>
          <a:blip r:embed="rId3"/>
          <a:stretch>
            <a:fillRect/>
          </a:stretch>
        </p:blipFill>
        <p:spPr>
          <a:xfrm>
            <a:off x="6588224" y="2060849"/>
            <a:ext cx="1407046" cy="1778826"/>
          </a:xfrm>
          <a:prstGeom prst="rect">
            <a:avLst/>
          </a:prstGeom>
        </p:spPr>
      </p:pic>
    </p:spTree>
    <p:extLst>
      <p:ext uri="{BB962C8B-B14F-4D97-AF65-F5344CB8AC3E}">
        <p14:creationId xmlns:p14="http://schemas.microsoft.com/office/powerpoint/2010/main" val="140757367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a:t>Testutviklingsprosessen</a:t>
            </a:r>
          </a:p>
        </p:txBody>
      </p:sp>
      <p:sp>
        <p:nvSpPr>
          <p:cNvPr id="3" name="Content Placeholder 2"/>
          <p:cNvSpPr>
            <a:spLocks noGrp="1"/>
          </p:cNvSpPr>
          <p:nvPr>
            <p:ph sz="quarter" idx="13"/>
          </p:nvPr>
        </p:nvSpPr>
        <p:spPr/>
        <p:txBody>
          <a:bodyPr>
            <a:normAutofit/>
          </a:bodyPr>
          <a:lstStyle/>
          <a:p>
            <a:r>
              <a:rPr lang="nb-NO"/>
              <a:t>Testutviklingsprosessen spenner fra å være meget formell til helt uformell uten dokumentasjon</a:t>
            </a:r>
          </a:p>
          <a:p>
            <a:pPr lvl="1"/>
            <a:r>
              <a:rPr lang="nb-NO"/>
              <a:t>Avhenger av kontekst og modenhet</a:t>
            </a:r>
          </a:p>
          <a:p>
            <a:pPr marL="473075" lvl="1" indent="0">
              <a:buNone/>
            </a:pPr>
            <a:endParaRPr lang="nb-NO"/>
          </a:p>
          <a:p>
            <a:pPr marL="457200" indent="-457200">
              <a:buAutoNum type="arabicParenR"/>
            </a:pPr>
            <a:r>
              <a:rPr lang="nb-NO"/>
              <a:t>Analyse av testgrunnlag for å identifisere testbetingelser</a:t>
            </a:r>
          </a:p>
          <a:p>
            <a:pPr marL="457200" indent="-457200">
              <a:buAutoNum type="arabicParenR"/>
            </a:pPr>
            <a:r>
              <a:rPr lang="nb-NO"/>
              <a:t>Identifisere testtilfelle</a:t>
            </a:r>
          </a:p>
          <a:p>
            <a:pPr marL="457200" indent="-457200">
              <a:buAutoNum type="arabicParenR"/>
            </a:pPr>
            <a:r>
              <a:rPr lang="nb-NO"/>
              <a:t>Designe og spesifisere </a:t>
            </a:r>
            <a:r>
              <a:rPr lang="nb-NO" err="1"/>
              <a:t>testcases</a:t>
            </a:r>
            <a:endParaRPr lang="nb-NO"/>
          </a:p>
          <a:p>
            <a:pPr marL="457200" indent="-457200">
              <a:buAutoNum type="arabicParenR"/>
            </a:pPr>
            <a:r>
              <a:rPr lang="nb-NO"/>
              <a:t>Utvikle testprosedyre</a:t>
            </a:r>
          </a:p>
          <a:p>
            <a:pPr lvl="1"/>
            <a:r>
              <a:rPr lang="nb-NO"/>
              <a:t>Testtilfeller blir utviklet, implementert og prioritert</a:t>
            </a:r>
          </a:p>
          <a:p>
            <a:pPr lvl="1"/>
            <a:r>
              <a:rPr lang="nb-NO"/>
              <a:t>Samles i en kjøreplan </a:t>
            </a:r>
          </a:p>
          <a:p>
            <a:pPr marL="444500" lvl="1" indent="0">
              <a:buNone/>
            </a:pPr>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94</a:t>
            </a:fld>
            <a:endParaRPr lang="nb-NO"/>
          </a:p>
        </p:txBody>
      </p:sp>
    </p:spTree>
    <p:extLst>
      <p:ext uri="{BB962C8B-B14F-4D97-AF65-F5344CB8AC3E}">
        <p14:creationId xmlns:p14="http://schemas.microsoft.com/office/powerpoint/2010/main" val="167281596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5" name="Content Placeholder 1"/>
          <p:cNvSpPr txBox="1">
            <a:spLocks/>
          </p:cNvSpPr>
          <p:nvPr/>
        </p:nvSpPr>
        <p:spPr>
          <a:xfrm>
            <a:off x="474390" y="2780928"/>
            <a:ext cx="7265962" cy="316835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nb-NO"/>
          </a:p>
        </p:txBody>
      </p:sp>
      <p:sp>
        <p:nvSpPr>
          <p:cNvPr id="6" name="Content Placeholder 2"/>
          <p:cNvSpPr txBox="1">
            <a:spLocks/>
          </p:cNvSpPr>
          <p:nvPr/>
        </p:nvSpPr>
        <p:spPr>
          <a:xfrm>
            <a:off x="4874786" y="2801181"/>
            <a:ext cx="3474000" cy="287560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lang="nb-NO" sz="2000">
              <a:solidFill>
                <a:srgbClr val="DBD9D8">
                  <a:lumMod val="50000"/>
                </a:srgbClr>
              </a:solidFill>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577" y="1628800"/>
            <a:ext cx="6527775" cy="4443908"/>
          </a:xfrm>
          <a:prstGeom prst="rect">
            <a:avLst/>
          </a:prstGeom>
        </p:spPr>
      </p:pic>
      <p:sp>
        <p:nvSpPr>
          <p:cNvPr id="3" name="Tittel 2"/>
          <p:cNvSpPr>
            <a:spLocks noGrp="1"/>
          </p:cNvSpPr>
          <p:nvPr>
            <p:ph type="title"/>
          </p:nvPr>
        </p:nvSpPr>
        <p:spPr/>
        <p:txBody>
          <a:bodyPr/>
          <a:lstStyle/>
          <a:p>
            <a:r>
              <a:rPr lang="en-US" err="1"/>
              <a:t>Statisk</a:t>
            </a:r>
            <a:r>
              <a:rPr lang="en-US"/>
              <a:t> </a:t>
            </a:r>
            <a:r>
              <a:rPr lang="en-US" err="1"/>
              <a:t>og</a:t>
            </a:r>
            <a:r>
              <a:rPr lang="en-US"/>
              <a:t> </a:t>
            </a:r>
            <a:r>
              <a:rPr lang="en-US" err="1"/>
              <a:t>dynamisk</a:t>
            </a:r>
            <a:r>
              <a:rPr lang="en-US"/>
              <a:t> testing</a:t>
            </a:r>
          </a:p>
        </p:txBody>
      </p:sp>
    </p:spTree>
    <p:extLst>
      <p:ext uri="{BB962C8B-B14F-4D97-AF65-F5344CB8AC3E}">
        <p14:creationId xmlns:p14="http://schemas.microsoft.com/office/powerpoint/2010/main" val="414833070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nb-NO"/>
              <a:t>Kategorier av teknikker for testdesign</a:t>
            </a:r>
            <a:br>
              <a:rPr lang="nb-NO"/>
            </a:br>
            <a:endParaRPr lang="nb-NO"/>
          </a:p>
        </p:txBody>
      </p:sp>
      <p:sp>
        <p:nvSpPr>
          <p:cNvPr id="2" name="Text Placeholder 1"/>
          <p:cNvSpPr>
            <a:spLocks noGrp="1"/>
          </p:cNvSpPr>
          <p:nvPr>
            <p:ph sz="quarter" idx="13"/>
          </p:nvPr>
        </p:nvSpPr>
        <p:spPr>
          <a:xfrm>
            <a:off x="515938" y="1484313"/>
            <a:ext cx="6576342" cy="4752999"/>
          </a:xfrm>
        </p:spPr>
        <p:txBody>
          <a:bodyPr/>
          <a:lstStyle/>
          <a:p>
            <a:pPr marL="0" indent="0">
              <a:spcBef>
                <a:spcPts val="0"/>
              </a:spcBef>
              <a:buNone/>
            </a:pPr>
            <a:r>
              <a:rPr lang="nb-NO"/>
              <a:t>Hensikt: å identifisere testbetingelser, testtilfeller og </a:t>
            </a:r>
            <a:r>
              <a:rPr lang="nb-NO" err="1"/>
              <a:t>testdata</a:t>
            </a:r>
            <a:endParaRPr lang="nb-NO"/>
          </a:p>
          <a:p>
            <a:pPr marL="0" indent="0">
              <a:spcBef>
                <a:spcPts val="0"/>
              </a:spcBef>
              <a:buNone/>
            </a:pPr>
            <a:endParaRPr lang="nb-NO"/>
          </a:p>
          <a:p>
            <a:r>
              <a:rPr lang="nb-NO" b="1"/>
              <a:t>Spesifikasjonsbaserte teknikker (</a:t>
            </a:r>
            <a:r>
              <a:rPr lang="nb-NO" b="1" err="1"/>
              <a:t>black</a:t>
            </a:r>
            <a:r>
              <a:rPr lang="nb-NO" b="1"/>
              <a:t> </a:t>
            </a:r>
            <a:r>
              <a:rPr lang="nb-NO" b="1" err="1"/>
              <a:t>box</a:t>
            </a:r>
            <a:r>
              <a:rPr lang="nb-NO" b="1"/>
              <a:t>)</a:t>
            </a:r>
          </a:p>
          <a:p>
            <a:pPr lvl="1"/>
            <a:r>
              <a:rPr lang="nb-NO"/>
              <a:t>Modeller brukes spesifisering av problemet som skal løses, softwaren eller dens komponenter</a:t>
            </a:r>
          </a:p>
          <a:p>
            <a:pPr marL="473075" lvl="1" indent="0">
              <a:buNone/>
            </a:pPr>
            <a:endParaRPr lang="nb-NO"/>
          </a:p>
          <a:p>
            <a:r>
              <a:rPr lang="nb-NO" b="1"/>
              <a:t>Strukturbaserte teknikker (</a:t>
            </a:r>
            <a:r>
              <a:rPr lang="nb-NO" b="1" err="1"/>
              <a:t>white</a:t>
            </a:r>
            <a:r>
              <a:rPr lang="nb-NO" b="1"/>
              <a:t> </a:t>
            </a:r>
            <a:r>
              <a:rPr lang="nb-NO" b="1" err="1"/>
              <a:t>box</a:t>
            </a:r>
            <a:r>
              <a:rPr lang="nb-NO" b="1"/>
              <a:t>)</a:t>
            </a:r>
          </a:p>
          <a:p>
            <a:pPr lvl="1"/>
            <a:r>
              <a:rPr lang="nb-NO"/>
              <a:t>Info om hvordan softwaren er konstruert</a:t>
            </a:r>
          </a:p>
          <a:p>
            <a:pPr lvl="1"/>
            <a:r>
              <a:rPr lang="nb-NO"/>
              <a:t>Enkelt å måle dekningsgrad</a:t>
            </a:r>
          </a:p>
          <a:p>
            <a:pPr marL="473075" lvl="1" indent="0">
              <a:buNone/>
            </a:pPr>
            <a:endParaRPr lang="nb-NO"/>
          </a:p>
          <a:p>
            <a:r>
              <a:rPr lang="nb-NO" b="1" err="1"/>
              <a:t>Erfaringsbasert</a:t>
            </a:r>
            <a:r>
              <a:rPr lang="nb-NO" b="1"/>
              <a:t> teknikk (</a:t>
            </a:r>
            <a:r>
              <a:rPr lang="nb-NO" b="1" err="1"/>
              <a:t>experience-based</a:t>
            </a:r>
            <a:r>
              <a:rPr lang="nb-NO" b="1"/>
              <a:t>) </a:t>
            </a:r>
          </a:p>
          <a:p>
            <a:pPr lvl="1"/>
            <a:r>
              <a:rPr lang="nb-NO"/>
              <a:t>Kunnskap og erfaring om softwaren og hvor sannsynlige feil kan befinne seg</a:t>
            </a:r>
          </a:p>
          <a:p>
            <a:endParaRPr lang="nb-NO"/>
          </a:p>
          <a:p>
            <a:pPr marL="0" indent="0">
              <a:buNone/>
            </a:pPr>
            <a:endParaRPr lang="nb-NO"/>
          </a:p>
        </p:txBody>
      </p:sp>
      <p:sp>
        <p:nvSpPr>
          <p:cNvPr id="4" name="Slide Number Placeholder 3"/>
          <p:cNvSpPr>
            <a:spLocks noGrp="1"/>
          </p:cNvSpPr>
          <p:nvPr>
            <p:ph type="sldNum" sz="quarter" idx="4"/>
          </p:nvPr>
        </p:nvSpPr>
        <p:spPr/>
        <p:txBody>
          <a:bodyPr/>
          <a:lstStyle/>
          <a:p>
            <a:fld id="{AF43E6FD-AB27-4108-A2FC-346BB5F75E3F}" type="slidenum">
              <a:rPr lang="fr-FR" smtClean="0"/>
              <a:pPr/>
              <a:t>96</a:t>
            </a:fld>
            <a:endParaRPr lang="fr-FR"/>
          </a:p>
        </p:txBody>
      </p:sp>
      <p:pic>
        <p:nvPicPr>
          <p:cNvPr id="7" name="Bilde 4"/>
          <p:cNvPicPr>
            <a:picLocks noChangeAspect="1"/>
          </p:cNvPicPr>
          <p:nvPr/>
        </p:nvPicPr>
        <p:blipFill>
          <a:blip r:embed="rId3"/>
          <a:stretch>
            <a:fillRect/>
          </a:stretch>
        </p:blipFill>
        <p:spPr>
          <a:xfrm>
            <a:off x="7237597" y="2163863"/>
            <a:ext cx="1345881" cy="1184375"/>
          </a:xfrm>
          <a:prstGeom prst="rect">
            <a:avLst/>
          </a:prstGeom>
        </p:spPr>
      </p:pic>
      <p:pic>
        <p:nvPicPr>
          <p:cNvPr id="8" name="Bilde 5"/>
          <p:cNvPicPr>
            <a:picLocks noChangeAspect="1"/>
          </p:cNvPicPr>
          <p:nvPr/>
        </p:nvPicPr>
        <p:blipFill>
          <a:blip r:embed="rId4"/>
          <a:stretch>
            <a:fillRect/>
          </a:stretch>
        </p:blipFill>
        <p:spPr>
          <a:xfrm>
            <a:off x="7237598" y="3573016"/>
            <a:ext cx="1439864" cy="1311709"/>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r="27273" b="75430"/>
          <a:stretch/>
        </p:blipFill>
        <p:spPr>
          <a:xfrm flipH="1">
            <a:off x="7334474" y="5115587"/>
            <a:ext cx="1152128" cy="936104"/>
          </a:xfrm>
          <a:prstGeom prst="rect">
            <a:avLst/>
          </a:prstGeom>
        </p:spPr>
      </p:pic>
    </p:spTree>
    <p:extLst>
      <p:ext uri="{BB962C8B-B14F-4D97-AF65-F5344CB8AC3E}">
        <p14:creationId xmlns:p14="http://schemas.microsoft.com/office/powerpoint/2010/main" val="978797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xEl>
                                              <p:pRg st="5" end="5"/>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
                                            <p:txEl>
                                              <p:pRg st="10" end="10"/>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5CE045-340E-4285-BB7D-E782E00A0614}" type="datetime1">
              <a:rPr lang="en-GB" smtClean="0">
                <a:solidFill>
                  <a:srgbClr val="494A4B"/>
                </a:solidFill>
                <a:latin typeface="Arial"/>
              </a:rPr>
              <a:pPr/>
              <a:t>20/09/2018</a:t>
            </a:fld>
            <a:endParaRPr lang="en-GB">
              <a:solidFill>
                <a:srgbClr val="494A4B"/>
              </a:solidFill>
              <a:latin typeface="Arial"/>
            </a:endParaRPr>
          </a:p>
        </p:txBody>
      </p:sp>
      <p:sp>
        <p:nvSpPr>
          <p:cNvPr id="5" name="Content Placeholder 1"/>
          <p:cNvSpPr txBox="1">
            <a:spLocks/>
          </p:cNvSpPr>
          <p:nvPr/>
        </p:nvSpPr>
        <p:spPr>
          <a:xfrm>
            <a:off x="547512" y="1493295"/>
            <a:ext cx="7840911" cy="506962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b="1">
                <a:latin typeface="+mn-lt"/>
              </a:rPr>
              <a:t>BLACK BOX</a:t>
            </a:r>
          </a:p>
          <a:p>
            <a:pPr>
              <a:buFont typeface="Arial" pitchFamily="34" charset="0"/>
              <a:buNone/>
              <a:defRPr/>
            </a:pPr>
            <a:r>
              <a:rPr lang="nb-NO" b="1">
                <a:latin typeface="+mn-lt"/>
              </a:rPr>
              <a:t>Spesifikasjonsbasert</a:t>
            </a:r>
          </a:p>
          <a:p>
            <a:pPr>
              <a:defRPr/>
            </a:pPr>
            <a:r>
              <a:rPr lang="nb-NO">
                <a:latin typeface="+mn-lt"/>
              </a:rPr>
              <a:t>Ekvivalensklasseinndeling (</a:t>
            </a:r>
            <a:r>
              <a:rPr lang="nb-NO" err="1">
                <a:latin typeface="+mn-lt"/>
              </a:rPr>
              <a:t>equivalence</a:t>
            </a:r>
            <a:r>
              <a:rPr lang="nb-NO">
                <a:latin typeface="+mn-lt"/>
              </a:rPr>
              <a:t> </a:t>
            </a:r>
            <a:r>
              <a:rPr lang="nb-NO" err="1">
                <a:latin typeface="+mn-lt"/>
              </a:rPr>
              <a:t>partitioning</a:t>
            </a:r>
            <a:r>
              <a:rPr lang="nb-NO">
                <a:latin typeface="+mn-lt"/>
              </a:rPr>
              <a:t>) </a:t>
            </a:r>
          </a:p>
          <a:p>
            <a:pPr>
              <a:defRPr/>
            </a:pPr>
            <a:r>
              <a:rPr lang="nb-NO">
                <a:solidFill>
                  <a:srgbClr val="DBD9D8">
                    <a:lumMod val="50000"/>
                  </a:srgbClr>
                </a:solidFill>
                <a:latin typeface="+mn-lt"/>
              </a:rPr>
              <a:t>Grenseverdianalyse (</a:t>
            </a:r>
            <a:r>
              <a:rPr lang="nb-NO" err="1">
                <a:solidFill>
                  <a:srgbClr val="DBD9D8">
                    <a:lumMod val="50000"/>
                  </a:srgbClr>
                </a:solidFill>
                <a:latin typeface="+mn-lt"/>
              </a:rPr>
              <a:t>boundary</a:t>
            </a:r>
            <a:r>
              <a:rPr lang="nb-NO">
                <a:solidFill>
                  <a:srgbClr val="DBD9D8">
                    <a:lumMod val="50000"/>
                  </a:srgbClr>
                </a:solidFill>
                <a:latin typeface="+mn-lt"/>
              </a:rPr>
              <a:t> </a:t>
            </a:r>
            <a:r>
              <a:rPr lang="nb-NO" err="1">
                <a:solidFill>
                  <a:srgbClr val="DBD9D8">
                    <a:lumMod val="50000"/>
                  </a:srgbClr>
                </a:solidFill>
                <a:latin typeface="+mn-lt"/>
              </a:rPr>
              <a:t>value</a:t>
            </a:r>
            <a:r>
              <a:rPr lang="nb-NO">
                <a:solidFill>
                  <a:srgbClr val="DBD9D8">
                    <a:lumMod val="50000"/>
                  </a:srgbClr>
                </a:solidFill>
                <a:latin typeface="+mn-lt"/>
              </a:rPr>
              <a:t> </a:t>
            </a:r>
            <a:r>
              <a:rPr lang="nb-NO" err="1">
                <a:solidFill>
                  <a:srgbClr val="DBD9D8">
                    <a:lumMod val="50000"/>
                  </a:srgbClr>
                </a:solidFill>
                <a:latin typeface="+mn-lt"/>
              </a:rPr>
              <a:t>analysis</a:t>
            </a:r>
            <a:r>
              <a:rPr lang="nb-NO">
                <a:solidFill>
                  <a:srgbClr val="DBD9D8">
                    <a:lumMod val="50000"/>
                  </a:srgbClr>
                </a:solidFill>
                <a:latin typeface="+mn-lt"/>
              </a:rPr>
              <a:t>) </a:t>
            </a:r>
          </a:p>
          <a:p>
            <a:pPr>
              <a:defRPr/>
            </a:pPr>
            <a:r>
              <a:rPr lang="nb-NO">
                <a:solidFill>
                  <a:srgbClr val="DBD9D8">
                    <a:lumMod val="50000"/>
                  </a:srgbClr>
                </a:solidFill>
                <a:latin typeface="+mn-lt"/>
              </a:rPr>
              <a:t>Beslutningstabelltesting (</a:t>
            </a:r>
            <a:r>
              <a:rPr lang="nb-NO" err="1">
                <a:solidFill>
                  <a:srgbClr val="DBD9D8">
                    <a:lumMod val="50000"/>
                  </a:srgbClr>
                </a:solidFill>
                <a:latin typeface="+mn-lt"/>
              </a:rPr>
              <a:t>decision</a:t>
            </a:r>
            <a:r>
              <a:rPr lang="nb-NO">
                <a:solidFill>
                  <a:srgbClr val="DBD9D8">
                    <a:lumMod val="50000"/>
                  </a:srgbClr>
                </a:solidFill>
                <a:latin typeface="+mn-lt"/>
              </a:rPr>
              <a:t> </a:t>
            </a:r>
            <a:r>
              <a:rPr lang="nb-NO" err="1">
                <a:solidFill>
                  <a:srgbClr val="DBD9D8">
                    <a:lumMod val="50000"/>
                  </a:srgbClr>
                </a:solidFill>
                <a:latin typeface="+mn-lt"/>
              </a:rPr>
              <a:t>tables</a:t>
            </a:r>
            <a:r>
              <a:rPr lang="nb-NO">
                <a:solidFill>
                  <a:srgbClr val="DBD9D8">
                    <a:lumMod val="50000"/>
                  </a:srgbClr>
                </a:solidFill>
                <a:latin typeface="+mn-lt"/>
              </a:rPr>
              <a:t>) </a:t>
            </a:r>
          </a:p>
          <a:p>
            <a:pPr>
              <a:defRPr/>
            </a:pPr>
            <a:r>
              <a:rPr lang="nb-NO">
                <a:solidFill>
                  <a:srgbClr val="DBD9D8">
                    <a:lumMod val="50000"/>
                  </a:srgbClr>
                </a:solidFill>
                <a:latin typeface="+mn-lt"/>
              </a:rPr>
              <a:t>Tilstandsbasert testing (</a:t>
            </a:r>
            <a:r>
              <a:rPr lang="nb-NO" err="1">
                <a:solidFill>
                  <a:srgbClr val="DBD9D8">
                    <a:lumMod val="50000"/>
                  </a:srgbClr>
                </a:solidFill>
                <a:latin typeface="+mn-lt"/>
              </a:rPr>
              <a:t>state</a:t>
            </a:r>
            <a:r>
              <a:rPr lang="nb-NO">
                <a:solidFill>
                  <a:srgbClr val="DBD9D8">
                    <a:lumMod val="50000"/>
                  </a:srgbClr>
                </a:solidFill>
                <a:latin typeface="+mn-lt"/>
              </a:rPr>
              <a:t> </a:t>
            </a:r>
            <a:r>
              <a:rPr lang="nb-NO" err="1">
                <a:solidFill>
                  <a:srgbClr val="DBD9D8">
                    <a:lumMod val="50000"/>
                  </a:srgbClr>
                </a:solidFill>
                <a:latin typeface="+mn-lt"/>
              </a:rPr>
              <a:t>transition</a:t>
            </a:r>
            <a:r>
              <a:rPr lang="nb-NO">
                <a:solidFill>
                  <a:srgbClr val="DBD9D8">
                    <a:lumMod val="50000"/>
                  </a:srgbClr>
                </a:solidFill>
                <a:latin typeface="+mn-lt"/>
              </a:rPr>
              <a:t> testing) </a:t>
            </a:r>
          </a:p>
          <a:p>
            <a:pPr>
              <a:defRPr/>
            </a:pPr>
            <a:r>
              <a:rPr lang="nb-NO">
                <a:solidFill>
                  <a:srgbClr val="DBD9D8">
                    <a:lumMod val="50000"/>
                  </a:srgbClr>
                </a:solidFill>
                <a:latin typeface="+mn-lt"/>
              </a:rPr>
              <a:t>Brukstilfelletesting (</a:t>
            </a:r>
            <a:r>
              <a:rPr lang="nb-NO" err="1">
                <a:solidFill>
                  <a:srgbClr val="DBD9D8">
                    <a:lumMod val="50000"/>
                  </a:srgbClr>
                </a:solidFill>
                <a:latin typeface="+mn-lt"/>
              </a:rPr>
              <a:t>use</a:t>
            </a:r>
            <a:r>
              <a:rPr lang="nb-NO">
                <a:solidFill>
                  <a:srgbClr val="DBD9D8">
                    <a:lumMod val="50000"/>
                  </a:srgbClr>
                </a:solidFill>
                <a:latin typeface="+mn-lt"/>
              </a:rPr>
              <a:t> case) </a:t>
            </a:r>
          </a:p>
        </p:txBody>
      </p:sp>
      <p:pic>
        <p:nvPicPr>
          <p:cNvPr id="7" name="Bilde 9"/>
          <p:cNvPicPr>
            <a:picLocks noChangeAspect="1"/>
          </p:cNvPicPr>
          <p:nvPr/>
        </p:nvPicPr>
        <p:blipFill>
          <a:blip r:embed="rId3"/>
          <a:stretch>
            <a:fillRect/>
          </a:stretch>
        </p:blipFill>
        <p:spPr>
          <a:xfrm>
            <a:off x="5436096" y="3717032"/>
            <a:ext cx="2304256" cy="2027744"/>
          </a:xfrm>
          <a:prstGeom prst="rect">
            <a:avLst/>
          </a:prstGeom>
        </p:spPr>
      </p:pic>
      <p:sp>
        <p:nvSpPr>
          <p:cNvPr id="9" name="Tittel 8"/>
          <p:cNvSpPr>
            <a:spLocks noGrp="1"/>
          </p:cNvSpPr>
          <p:nvPr>
            <p:ph type="title"/>
          </p:nvPr>
        </p:nvSpPr>
        <p:spPr/>
        <p:txBody>
          <a:bodyPr/>
          <a:lstStyle/>
          <a:p>
            <a:r>
              <a:rPr lang="en-US"/>
              <a:t>Black box-</a:t>
            </a:r>
            <a:r>
              <a:rPr lang="en-US" err="1"/>
              <a:t>teknikker</a:t>
            </a:r>
            <a:r>
              <a:rPr lang="en-US"/>
              <a:t> </a:t>
            </a:r>
          </a:p>
        </p:txBody>
      </p:sp>
    </p:spTree>
    <p:extLst>
      <p:ext uri="{BB962C8B-B14F-4D97-AF65-F5344CB8AC3E}">
        <p14:creationId xmlns:p14="http://schemas.microsoft.com/office/powerpoint/2010/main" val="305617234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nb-NO" sz="2400"/>
              <a:t>4</a:t>
            </a:r>
            <a:r>
              <a:rPr kumimoji="0" lang="nb-NO" sz="3200" b="0" i="0" u="none" strike="noStrike" kern="1200" cap="none" spc="0" normalizeH="0" baseline="0" noProof="0">
                <a:ln>
                  <a:noFill/>
                </a:ln>
                <a:solidFill>
                  <a:srgbClr val="FFFFFF"/>
                </a:solidFill>
                <a:effectLst/>
                <a:uLnTx/>
                <a:uFillTx/>
                <a:latin typeface="Arial" pitchFamily="34" charset="0"/>
                <a:cs typeface="Arial" pitchFamily="34" charset="0"/>
              </a:rPr>
              <a:t>. </a:t>
            </a:r>
            <a:r>
              <a:rPr kumimoji="0" lang="nb-NO" sz="2400" b="0" i="0" u="none" strike="noStrike" kern="1200" cap="none" spc="0" normalizeH="0" baseline="0" noProof="0">
                <a:ln>
                  <a:noFill/>
                </a:ln>
                <a:solidFill>
                  <a:srgbClr val="FFFFFF"/>
                </a:solidFill>
                <a:effectLst/>
                <a:uLnTx/>
                <a:uFillTx/>
                <a:latin typeface="+mn-lt"/>
                <a:cs typeface="Arial" pitchFamily="34" charset="0"/>
              </a:rPr>
              <a:t>TESTDESIGN</a:t>
            </a: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5" name="Content Placeholder 1"/>
          <p:cNvSpPr txBox="1">
            <a:spLocks/>
          </p:cNvSpPr>
          <p:nvPr/>
        </p:nvSpPr>
        <p:spPr>
          <a:xfrm>
            <a:off x="544439" y="1801821"/>
            <a:ext cx="7712068" cy="2648566"/>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nb-NO" sz="2000">
                <a:solidFill>
                  <a:srgbClr val="DBD9D8">
                    <a:lumMod val="25000"/>
                  </a:srgbClr>
                </a:solidFill>
                <a:latin typeface="+mn-lt"/>
              </a:rPr>
              <a:t>Hvordan definere en ekvivalensklasse?</a:t>
            </a:r>
          </a:p>
          <a:p>
            <a:pPr>
              <a:defRPr/>
            </a:pPr>
            <a:r>
              <a:rPr lang="nb-NO" sz="2000">
                <a:solidFill>
                  <a:srgbClr val="DBD9D8">
                    <a:lumMod val="25000"/>
                  </a:srgbClr>
                </a:solidFill>
                <a:latin typeface="+mn-lt"/>
              </a:rPr>
              <a:t>Systemets inndata deles i intervaller</a:t>
            </a:r>
          </a:p>
          <a:p>
            <a:pPr>
              <a:defRPr/>
            </a:pPr>
            <a:r>
              <a:rPr lang="nb-NO" sz="2000">
                <a:solidFill>
                  <a:srgbClr val="DBD9D8">
                    <a:lumMod val="25000"/>
                  </a:srgbClr>
                </a:solidFill>
                <a:latin typeface="+mn-lt"/>
              </a:rPr>
              <a:t>En ekvivalensklasse er en datamengde der alle elementene behandles likt</a:t>
            </a:r>
          </a:p>
          <a:p>
            <a:pPr>
              <a:defRPr/>
            </a:pPr>
            <a:r>
              <a:rPr lang="nb-NO" sz="2000">
                <a:solidFill>
                  <a:srgbClr val="DBD9D8">
                    <a:lumMod val="25000"/>
                  </a:srgbClr>
                </a:solidFill>
                <a:latin typeface="+mn-lt"/>
              </a:rPr>
              <a:t>Ekvivalensklasser kan identifiseres fra spesifikasjonen</a:t>
            </a:r>
          </a:p>
          <a:p>
            <a:pPr lvl="1">
              <a:defRPr/>
            </a:pPr>
            <a:r>
              <a:rPr lang="nb-NO" sz="2000">
                <a:solidFill>
                  <a:srgbClr val="DBD9D8">
                    <a:lumMod val="25000"/>
                  </a:srgbClr>
                </a:solidFill>
                <a:latin typeface="+mn-lt"/>
              </a:rPr>
              <a:t>Tommelfingerregel - Velg data som ligger inne i ekvivalensklassen</a:t>
            </a:r>
          </a:p>
          <a:p>
            <a:pPr lvl="1">
              <a:defRPr/>
            </a:pPr>
            <a:endParaRPr lang="nb-NO" sz="2000"/>
          </a:p>
          <a:p>
            <a:pPr>
              <a:defRPr/>
            </a:pPr>
            <a:endParaRPr lang="nb-NO" sz="2000"/>
          </a:p>
        </p:txBody>
      </p:sp>
      <p:pic>
        <p:nvPicPr>
          <p:cNvPr id="6" name="Picture 3"/>
          <p:cNvPicPr>
            <a:picLocks noChangeAspect="1" noChangeArrowheads="1"/>
          </p:cNvPicPr>
          <p:nvPr/>
        </p:nvPicPr>
        <p:blipFill>
          <a:blip r:embed="rId3" cstate="print"/>
          <a:srcRect/>
          <a:stretch>
            <a:fillRect/>
          </a:stretch>
        </p:blipFill>
        <p:spPr bwMode="auto">
          <a:xfrm>
            <a:off x="1531664" y="4467922"/>
            <a:ext cx="5305425" cy="2228850"/>
          </a:xfrm>
          <a:prstGeom prst="rect">
            <a:avLst/>
          </a:prstGeom>
          <a:noFill/>
          <a:ln w="9525">
            <a:noFill/>
            <a:miter lim="800000"/>
            <a:headEnd/>
            <a:tailEnd/>
          </a:ln>
        </p:spPr>
      </p:pic>
      <p:sp>
        <p:nvSpPr>
          <p:cNvPr id="7" name="Tittel 6"/>
          <p:cNvSpPr>
            <a:spLocks noGrp="1"/>
          </p:cNvSpPr>
          <p:nvPr>
            <p:ph type="title"/>
          </p:nvPr>
        </p:nvSpPr>
        <p:spPr/>
        <p:txBody>
          <a:bodyPr/>
          <a:lstStyle/>
          <a:p>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Ekvivalensklasseinndeling</a:t>
            </a:r>
            <a:br>
              <a:rPr lang="nb-NO" sz="2400">
                <a:solidFill>
                  <a:srgbClr val="DBD9D8">
                    <a:lumMod val="25000"/>
                  </a:srgbClr>
                </a:solidFill>
              </a:rPr>
            </a:br>
            <a:r>
              <a:rPr lang="nb-NO" sz="2000" err="1">
                <a:solidFill>
                  <a:schemeClr val="bg1">
                    <a:lumMod val="65000"/>
                  </a:schemeClr>
                </a:solidFill>
              </a:rPr>
              <a:t>Equivalence</a:t>
            </a:r>
            <a:r>
              <a:rPr lang="nb-NO" sz="2000">
                <a:solidFill>
                  <a:schemeClr val="bg1">
                    <a:lumMod val="65000"/>
                  </a:schemeClr>
                </a:solidFill>
              </a:rPr>
              <a:t> </a:t>
            </a:r>
            <a:r>
              <a:rPr lang="nb-NO" sz="2000" err="1">
                <a:solidFill>
                  <a:schemeClr val="bg1">
                    <a:lumMod val="65000"/>
                  </a:schemeClr>
                </a:solidFill>
              </a:rPr>
              <a:t>partitioning</a:t>
            </a:r>
            <a:endParaRPr lang="en-US" sz="2000">
              <a:solidFill>
                <a:schemeClr val="bg1">
                  <a:lumMod val="65000"/>
                </a:schemeClr>
              </a:solidFill>
            </a:endParaRPr>
          </a:p>
        </p:txBody>
      </p:sp>
    </p:spTree>
    <p:extLst>
      <p:ext uri="{BB962C8B-B14F-4D97-AF65-F5344CB8AC3E}">
        <p14:creationId xmlns:p14="http://schemas.microsoft.com/office/powerpoint/2010/main" val="98060069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a:solidFill>
                <a:srgbClr val="494A4B"/>
              </a:solidFill>
              <a:latin typeface="Arial"/>
            </a:endParaRPr>
          </a:p>
        </p:txBody>
      </p:sp>
      <p:sp>
        <p:nvSpPr>
          <p:cNvPr id="5" name="Content Placeholder 2"/>
          <p:cNvSpPr txBox="1">
            <a:spLocks/>
          </p:cNvSpPr>
          <p:nvPr/>
        </p:nvSpPr>
        <p:spPr>
          <a:xfrm>
            <a:off x="544439" y="1719904"/>
            <a:ext cx="3963616"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a:spcBef>
                <a:spcPts val="1300"/>
              </a:spcBef>
              <a:buFont typeface="Arial" pitchFamily="34" charset="0"/>
              <a:buChar char="•"/>
              <a:defRPr/>
            </a:pPr>
            <a:r>
              <a:rPr lang="nb-NO" sz="2000">
                <a:solidFill>
                  <a:srgbClr val="DBD9D8">
                    <a:lumMod val="25000"/>
                  </a:srgbClr>
                </a:solidFill>
                <a:latin typeface="+mn-lt"/>
              </a:rPr>
              <a:t>Vi designer tester til å teste/validere verdiene på grenser som er satt i systemet. </a:t>
            </a:r>
          </a:p>
          <a:p>
            <a:pPr>
              <a:defRPr/>
            </a:pPr>
            <a:r>
              <a:rPr lang="nb-NO" sz="2000">
                <a:solidFill>
                  <a:srgbClr val="DBD9D8">
                    <a:lumMod val="25000"/>
                  </a:srgbClr>
                </a:solidFill>
                <a:latin typeface="+mn-lt"/>
              </a:rPr>
              <a:t>Rundt grenseverdiene er det veldig mange feil/</a:t>
            </a:r>
            <a:r>
              <a:rPr lang="nb-NO" sz="2000" err="1">
                <a:solidFill>
                  <a:srgbClr val="DBD9D8">
                    <a:lumMod val="25000"/>
                  </a:srgbClr>
                </a:solidFill>
                <a:latin typeface="+mn-lt"/>
              </a:rPr>
              <a:t>defects</a:t>
            </a:r>
            <a:r>
              <a:rPr lang="nb-NO" sz="2000">
                <a:solidFill>
                  <a:srgbClr val="DBD9D8">
                    <a:lumMod val="25000"/>
                  </a:srgbClr>
                </a:solidFill>
                <a:latin typeface="+mn-lt"/>
              </a:rPr>
              <a:t> som «gjemmer seg»</a:t>
            </a:r>
          </a:p>
          <a:p>
            <a:pPr>
              <a:defRPr/>
            </a:pPr>
            <a:r>
              <a:rPr lang="nb-NO" sz="2000">
                <a:solidFill>
                  <a:srgbClr val="DBD9D8">
                    <a:lumMod val="25000"/>
                  </a:srgbClr>
                </a:solidFill>
                <a:latin typeface="+mn-lt"/>
              </a:rPr>
              <a:t>Feil på grenseverdiene kan skyldes misforståelse i kodingen fra utviklerne </a:t>
            </a:r>
          </a:p>
        </p:txBody>
      </p:sp>
      <p:pic>
        <p:nvPicPr>
          <p:cNvPr id="8" name="Bilde 7"/>
          <p:cNvPicPr>
            <a:picLocks noChangeAspect="1"/>
          </p:cNvPicPr>
          <p:nvPr/>
        </p:nvPicPr>
        <p:blipFill>
          <a:blip r:embed="rId3"/>
          <a:stretch>
            <a:fillRect/>
          </a:stretch>
        </p:blipFill>
        <p:spPr>
          <a:xfrm>
            <a:off x="5076056" y="1724060"/>
            <a:ext cx="3128511" cy="3231649"/>
          </a:xfrm>
          <a:prstGeom prst="rect">
            <a:avLst/>
          </a:prstGeom>
        </p:spPr>
      </p:pic>
      <p:sp>
        <p:nvSpPr>
          <p:cNvPr id="6" name="Tittel 5"/>
          <p:cNvSpPr>
            <a:spLocks noGrp="1"/>
          </p:cNvSpPr>
          <p:nvPr>
            <p:ph type="title"/>
          </p:nvPr>
        </p:nvSpPr>
        <p:spPr>
          <a:xfrm>
            <a:off x="544439" y="116955"/>
            <a:ext cx="8045374" cy="790031"/>
          </a:xfrm>
        </p:spPr>
        <p:txBody>
          <a:bodyPr/>
          <a:lstStyle/>
          <a:p>
            <a:r>
              <a:rPr lang="nb-NO" sz="2400">
                <a:solidFill>
                  <a:srgbClr val="DBD9D8">
                    <a:lumMod val="25000"/>
                  </a:srgbClr>
                </a:solidFill>
              </a:rPr>
              <a:t>Black </a:t>
            </a:r>
            <a:r>
              <a:rPr lang="nb-NO" sz="2400" err="1">
                <a:solidFill>
                  <a:srgbClr val="DBD9D8">
                    <a:lumMod val="25000"/>
                  </a:srgbClr>
                </a:solidFill>
              </a:rPr>
              <a:t>box</a:t>
            </a:r>
            <a:r>
              <a:rPr lang="nb-NO" sz="2400">
                <a:solidFill>
                  <a:srgbClr val="DBD9D8">
                    <a:lumMod val="25000"/>
                  </a:srgbClr>
                </a:solidFill>
              </a:rPr>
              <a:t>: Grenseverdianalyse</a:t>
            </a:r>
            <a:br>
              <a:rPr lang="nb-NO" sz="2400">
                <a:solidFill>
                  <a:srgbClr val="DBD9D8">
                    <a:lumMod val="25000"/>
                  </a:srgbClr>
                </a:solidFill>
              </a:rPr>
            </a:br>
            <a:r>
              <a:rPr lang="nb-NO" sz="2000" err="1">
                <a:solidFill>
                  <a:schemeClr val="bg1">
                    <a:lumMod val="65000"/>
                  </a:schemeClr>
                </a:solidFill>
              </a:rPr>
              <a:t>Boundary</a:t>
            </a:r>
            <a:r>
              <a:rPr lang="nb-NO" sz="2000">
                <a:solidFill>
                  <a:schemeClr val="bg1">
                    <a:lumMod val="65000"/>
                  </a:schemeClr>
                </a:solidFill>
              </a:rPr>
              <a:t> </a:t>
            </a:r>
            <a:r>
              <a:rPr lang="nb-NO" sz="2000" err="1">
                <a:solidFill>
                  <a:schemeClr val="bg1">
                    <a:lumMod val="65000"/>
                  </a:schemeClr>
                </a:solidFill>
              </a:rPr>
              <a:t>value</a:t>
            </a:r>
            <a:r>
              <a:rPr lang="nb-NO" sz="2000">
                <a:solidFill>
                  <a:schemeClr val="bg1">
                    <a:lumMod val="65000"/>
                  </a:schemeClr>
                </a:solidFill>
              </a:rPr>
              <a:t> </a:t>
            </a:r>
            <a:r>
              <a:rPr lang="nb-NO" sz="2000" err="1">
                <a:solidFill>
                  <a:schemeClr val="bg1">
                    <a:lumMod val="65000"/>
                  </a:schemeClr>
                </a:solidFill>
              </a:rPr>
              <a:t>analysis</a:t>
            </a:r>
            <a:endParaRPr lang="en-US" sz="2000">
              <a:solidFill>
                <a:schemeClr val="bg1">
                  <a:lumMod val="65000"/>
                </a:schemeClr>
              </a:solidFill>
            </a:endParaRPr>
          </a:p>
        </p:txBody>
      </p:sp>
    </p:spTree>
    <p:extLst>
      <p:ext uri="{BB962C8B-B14F-4D97-AF65-F5344CB8AC3E}">
        <p14:creationId xmlns:p14="http://schemas.microsoft.com/office/powerpoint/2010/main" val="240987891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NO_PPT Template_4-3">
  <a:themeElements>
    <a:clrScheme name="Sopra Steria">
      <a:dk1>
        <a:srgbClr val="232323"/>
      </a:dk1>
      <a:lt1>
        <a:srgbClr val="FFFFFF"/>
      </a:lt1>
      <a:dk2>
        <a:srgbClr val="232323"/>
      </a:dk2>
      <a:lt2>
        <a:srgbClr val="828381"/>
      </a:lt2>
      <a:accent1>
        <a:srgbClr val="CF022B"/>
      </a:accent1>
      <a:accent2>
        <a:srgbClr val="960000"/>
      </a:accent2>
      <a:accent3>
        <a:srgbClr val="EA6807"/>
      </a:accent3>
      <a:accent4>
        <a:srgbClr val="F79A08"/>
      </a:accent4>
      <a:accent5>
        <a:srgbClr val="335F79"/>
      </a:accent5>
      <a:accent6>
        <a:srgbClr val="289D51"/>
      </a:accent6>
      <a:hlink>
        <a:srgbClr val="C20021"/>
      </a:hlink>
      <a:folHlink>
        <a:srgbClr val="6A6A6A"/>
      </a:folHlink>
    </a:clrScheme>
    <a:fontScheme name="Personnalisé 7">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F022B"/>
        </a:solidFill>
        <a:ln>
          <a:noFill/>
        </a:ln>
      </a:spPr>
      <a:bodyPr rtlCol="0" anchor="ctr"/>
      <a:lstStyle>
        <a:defPP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CF022B"/>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_PPT Template_NY.potx" id="{30A25D3F-C5AE-41C6-9A6B-5E3770934C56}" vid="{5AA0FB19-4EE4-4C39-B8D6-14623B8077C8}"/>
    </a:ext>
  </a:extLst>
</a:theme>
</file>

<file path=ppt/theme/theme2.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1">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0">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80256D439EAF4CA3C17C6F1DC733F3" ma:contentTypeVersion="8" ma:contentTypeDescription="Create a new document." ma:contentTypeScope="" ma:versionID="da5e0adefc229faef811a49f7beb496f">
  <xsd:schema xmlns:xsd="http://www.w3.org/2001/XMLSchema" xmlns:xs="http://www.w3.org/2001/XMLSchema" xmlns:p="http://schemas.microsoft.com/office/2006/metadata/properties" xmlns:ns2="21f1b9a1-a14a-4bc7-a26e-d14c8d65680a" xmlns:ns3="672558e3-4f42-4757-8aac-3992a6a21070" targetNamespace="http://schemas.microsoft.com/office/2006/metadata/properties" ma:root="true" ma:fieldsID="e375fc7f1867f51d7d2d55875badaf79" ns2:_="" ns3:_="">
    <xsd:import namespace="21f1b9a1-a14a-4bc7-a26e-d14c8d65680a"/>
    <xsd:import namespace="672558e3-4f42-4757-8aac-3992a6a21070"/>
    <xsd:element name="properties">
      <xsd:complexType>
        <xsd:sequence>
          <xsd:element name="documentManagement">
            <xsd:complexType>
              <xsd:all>
                <xsd:element ref="ns2:Description_x0020__x0028_doc_x0029_" minOccurs="0"/>
                <xsd:element ref="ns2:m7b91fbce3df4f5da115d1433180bceb" minOccurs="0"/>
                <xsd:element ref="ns2:TaxCatchAll"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Faggruppe" minOccurs="0"/>
                <xsd:element ref="ns3:MediaServiceMetadata" minOccurs="0"/>
                <xsd:element ref="ns3:MediaServiceFastMetadata"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f6d72a37-0b53-425b-8ec6-c430a6d19889}" ma:internalName="TaxCatchAll" ma:showField="CatchAllData" ma:web="8bb0dad7-9a16-4927-9697-2e5dde76170d">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f6d72a37-0b53-425b-8ec6-c430a6d19889}" ma:internalName="TaxCatchAllLabel" ma:readOnly="true" ma:showField="CatchAllDataLabel" ma:web="8bb0dad7-9a16-4927-9697-2e5dde76170d">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672558e3-4f42-4757-8aac-3992a6a21070" elementFormDefault="qualified">
    <xsd:import namespace="http://schemas.microsoft.com/office/2006/documentManagement/types"/>
    <xsd:import namespace="http://schemas.microsoft.com/office/infopath/2007/PartnerControls"/>
    <xsd:element name="Faggruppe" ma:index="20" nillable="true" ma:displayName="Faggruppe" ma:internalName="Faggruppe">
      <xsd:simpleType>
        <xsd:restriction base="dms:Choice">
          <xsd:enumeration value="Technical testing"/>
          <xsd:enumeration value="Test Management"/>
          <xsd:enumeration value="Infrastructure testing"/>
        </xsd:restriction>
      </xsd:simpleType>
    </xsd:element>
    <xsd:element name="MediaServiceMetadata" ma:index="21" nillable="true" ma:displayName="MediaServiceMetadata" ma:hidden="true" ma:internalName="MediaServiceMetadata" ma:readOnly="true">
      <xsd:simpleType>
        <xsd:restriction base="dms:Note"/>
      </xsd:simpleType>
    </xsd:element>
    <xsd:element name="MediaServiceFastMetadata" ma:index="22" nillable="true" ma:displayName="MediaServiceFastMetadata" ma:hidden="true" ma:internalName="MediaServiceFastMetadata" ma:readOnly="true">
      <xsd:simpleType>
        <xsd:restriction base="dms:Note"/>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1f1b9a1-a14a-4bc7-a26e-d14c8d65680a"/>
    <jfd51d9e2b464e40b8a7b13280b9089c xmlns="21f1b9a1-a14a-4bc7-a26e-d14c8d65680a">
      <Terms xmlns="http://schemas.microsoft.com/office/infopath/2007/PartnerControls"/>
    </jfd51d9e2b464e40b8a7b13280b9089c>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escription_x0020__x0028_doc_x0029_ xmlns="21f1b9a1-a14a-4bc7-a26e-d14c8d65680a" xsi:nil="true"/>
    <Faggruppe xmlns="672558e3-4f42-4757-8aac-3992a6a21070" xsi:nil="true"/>
  </documentManagement>
</p:properties>
</file>

<file path=customXml/item4.xml><?xml version="1.0" encoding="utf-8"?>
<?mso-contentType ?>
<SharedContentType xmlns="Microsoft.SharePoint.Taxonomy.ContentTypeSync" SourceId="000e2059-5ee7-47e9-8d7c-e5c5b9f97e02" ContentTypeId="0x0101" PreviousValue="false"/>
</file>

<file path=customXml/itemProps1.xml><?xml version="1.0" encoding="utf-8"?>
<ds:datastoreItem xmlns:ds="http://schemas.openxmlformats.org/officeDocument/2006/customXml" ds:itemID="{D2E3EC95-9023-4C03-8039-31F17C4A19FC}">
  <ds:schemaRefs>
    <ds:schemaRef ds:uri="21f1b9a1-a14a-4bc7-a26e-d14c8d65680a"/>
    <ds:schemaRef ds:uri="672558e3-4f42-4757-8aac-3992a6a21070"/>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D85DCABA-6CB4-44CD-B568-97E96B17CE77}">
  <ds:schemaRefs>
    <ds:schemaRef ds:uri="http://schemas.microsoft.com/sharepoint/v3/contenttype/forms"/>
  </ds:schemaRefs>
</ds:datastoreItem>
</file>

<file path=customXml/itemProps3.xml><?xml version="1.0" encoding="utf-8"?>
<ds:datastoreItem xmlns:ds="http://schemas.openxmlformats.org/officeDocument/2006/customXml" ds:itemID="{FAF631BA-21DB-4980-B76E-E3A8F690C757}">
  <ds:schemaRefs>
    <ds:schemaRef ds:uri="21f1b9a1-a14a-4bc7-a26e-d14c8d65680a"/>
    <ds:schemaRef ds:uri="672558e3-4f42-4757-8aac-3992a6a21070"/>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4.xml><?xml version="1.0" encoding="utf-8"?>
<ds:datastoreItem xmlns:ds="http://schemas.openxmlformats.org/officeDocument/2006/customXml" ds:itemID="{FFBC0E8C-D113-4652-ADB2-9D177A44C5AE}">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On-screen Show (4:3)</PresentationFormat>
  <Slides>157</Slides>
  <Notes>113</Notes>
  <HiddenSlides>11</HiddenSlides>
  <ScaleCrop>false</ScaleCrop>
  <HeadingPairs>
    <vt:vector size="4" baseType="variant">
      <vt:variant>
        <vt:lpstr>Theme</vt:lpstr>
      </vt:variant>
      <vt:variant>
        <vt:i4>1</vt:i4>
      </vt:variant>
      <vt:variant>
        <vt:lpstr>Slide Titles</vt:lpstr>
      </vt:variant>
      <vt:variant>
        <vt:i4>157</vt:i4>
      </vt:variant>
    </vt:vector>
  </HeadingPairs>
  <TitlesOfParts>
    <vt:vector size="158" baseType="lpstr">
      <vt:lpstr>NO_PPT Template_4-3</vt:lpstr>
      <vt:lpstr>Eksamenskurs ISTQB Foundation 31. august 2017</vt:lpstr>
      <vt:lpstr>Kursholder</vt:lpstr>
      <vt:lpstr>PowerPoint Presentation</vt:lpstr>
      <vt:lpstr>ISTQB Certified Foundation Level (CTFL)</vt:lpstr>
      <vt:lpstr>Endringer på eksamen og pensum</vt:lpstr>
      <vt:lpstr>PowerPoint Presentation</vt:lpstr>
      <vt:lpstr>PowerPoint Presentation</vt:lpstr>
      <vt:lpstr>PowerPoint Presentation</vt:lpstr>
      <vt:lpstr>Fra behov til endelig produkt</vt:lpstr>
      <vt:lpstr>Fra behov til endelig produkt</vt:lpstr>
      <vt:lpstr>Forventningsstyring hos kunden</vt:lpstr>
      <vt:lpstr>Hva er viktigst for ditt produkt?</vt:lpstr>
      <vt:lpstr>PowerPoint Presentation</vt:lpstr>
      <vt:lpstr>QA, QC og Test</vt:lpstr>
      <vt:lpstr>Testformål</vt:lpstr>
      <vt:lpstr>Hvor mye testing er nok? </vt:lpstr>
      <vt:lpstr>Test er avhengig av konteksten (nytt 2018)</vt:lpstr>
      <vt:lpstr>Begrepet «feil» </vt:lpstr>
      <vt:lpstr>Testingens psykologi</vt:lpstr>
      <vt:lpstr>Testingens psykologi  - respekter hverandres perspektiver</vt:lpstr>
      <vt:lpstr>Men.. tenk som en tester – litt hver dag</vt:lpstr>
      <vt:lpstr>De 7 testprinsippene</vt:lpstr>
      <vt:lpstr>De 7 testprinsippene</vt:lpstr>
      <vt:lpstr>PowerPoint Presentation</vt:lpstr>
      <vt:lpstr>Testprinsipper</vt:lpstr>
      <vt:lpstr>Testprinsipper</vt:lpstr>
      <vt:lpstr>Testing er ikke bare å kjøre tester</vt:lpstr>
      <vt:lpstr>Den grunnleggende testprosessen (K2) The fundamental test process</vt:lpstr>
      <vt:lpstr>Den grunnleggende testprosessen</vt:lpstr>
      <vt:lpstr>Den grunnleggende testprosessen</vt:lpstr>
      <vt:lpstr>Oppgave: match stegene i testprosessen med aktivitetene</vt:lpstr>
      <vt:lpstr>Oppgave: match stegene i testprosessen med aktivitetene</vt:lpstr>
      <vt:lpstr>Testplanlegging og teststyring (planning and control)  </vt:lpstr>
      <vt:lpstr>Testplanlegging og teststyring (planning and control)  </vt:lpstr>
      <vt:lpstr>Testplanlegging og teststyring (planning and control)  </vt:lpstr>
      <vt:lpstr>Testanalyse og –design (analysis and design) </vt:lpstr>
      <vt:lpstr>Testimplementering og –utførelse (implementation and execution) </vt:lpstr>
      <vt:lpstr>Evaluering av sluttkriterier og rapportering (evaluating exit criteria and reporting)</vt:lpstr>
      <vt:lpstr>Avslutningsaktiviteter (closure)</vt:lpstr>
      <vt:lpstr>PowerPoint Presentation</vt:lpstr>
      <vt:lpstr>PowerPoint Presentation</vt:lpstr>
      <vt:lpstr>PowerPoint Presentation</vt:lpstr>
      <vt:lpstr>PowerPoint Presentation</vt:lpstr>
      <vt:lpstr>Softwareutviklingsmodeller: sekvensiell eller iterativ-inkrementell</vt:lpstr>
      <vt:lpstr>PowerPoint Presentation</vt:lpstr>
      <vt:lpstr>V-modellen (sekvensiell) </vt:lpstr>
      <vt:lpstr>Testing i en livssyklusmodell</vt:lpstr>
      <vt:lpstr>Kostnader knyttet til bugs</vt:lpstr>
      <vt:lpstr>Hvor oppstår feilene? Hvor oppstår feilene</vt:lpstr>
      <vt:lpstr>PowerPoint Presentation</vt:lpstr>
      <vt:lpstr>Testnivåer (test levels) – viktig for eksamen! </vt:lpstr>
      <vt:lpstr>For hvert testnivå definerer man testbasis og testobjekter</vt:lpstr>
      <vt:lpstr>Komponenttesting/enhetstesting</vt:lpstr>
      <vt:lpstr>Integrasjonstesting</vt:lpstr>
      <vt:lpstr>Systemtest</vt:lpstr>
      <vt:lpstr>Akseptansetest</vt:lpstr>
      <vt:lpstr> </vt:lpstr>
      <vt:lpstr>Testtyper (test types) – viktig for eksamen! </vt:lpstr>
      <vt:lpstr>4 Testtyper (test types) – viktig for eksamen! </vt:lpstr>
      <vt:lpstr>1. Funksjonell testing</vt:lpstr>
      <vt:lpstr>2. Ikke-funksjonell testing</vt:lpstr>
      <vt:lpstr>3. White-box</vt:lpstr>
      <vt:lpstr>4. Endringsrelatert test (retest og regresjonstest) </vt:lpstr>
      <vt:lpstr>PowerPoint Presentation</vt:lpstr>
      <vt:lpstr>Testing i vedlikehold  Maintenance testing</vt:lpstr>
      <vt:lpstr>Oppsummering kapittel 2</vt:lpstr>
      <vt:lpstr>Spørsmål: Match formålet med testtypen</vt:lpstr>
      <vt:lpstr>PowerPoint Presentation</vt:lpstr>
      <vt:lpstr>PowerPoint Presentation</vt:lpstr>
      <vt:lpstr>PowerPoint Presentation</vt:lpstr>
      <vt:lpstr>PowerPoint Presentation</vt:lpstr>
      <vt:lpstr>Hva tester vi?</vt:lpstr>
      <vt:lpstr>Hvor oppstår feilene? Hvor oppstår feilene</vt:lpstr>
      <vt:lpstr>PowerPoint Presentation</vt:lpstr>
      <vt:lpstr>Fordeler med bruk av statisk analyse</vt:lpstr>
      <vt:lpstr>Statisk testing kan identifisere defects tidligere og/eller som dynamisk testing ikke kan</vt:lpstr>
      <vt:lpstr>Statisk analyse med verktøy</vt:lpstr>
      <vt:lpstr>2. Reviewprosessen</vt:lpstr>
      <vt:lpstr>2. Review prosessen – huskeliste og oversikt </vt:lpstr>
      <vt:lpstr>Aktiviteter</vt:lpstr>
      <vt:lpstr>Typer statisk testing</vt:lpstr>
      <vt:lpstr>Uformell granskning/Informal review</vt:lpstr>
      <vt:lpstr>Strukturert gjennomgang (walkthrough)</vt:lpstr>
      <vt:lpstr>Teknisk gjennomgang/Technical review</vt:lpstr>
      <vt:lpstr>Inspeksjon/Inspection</vt:lpstr>
      <vt:lpstr>Ulike typer reviews – oppsummering</vt:lpstr>
      <vt:lpstr>Roller (Endringer fra 2011) </vt:lpstr>
      <vt:lpstr>Suksessfaktorer </vt:lpstr>
      <vt:lpstr>5 ulike statiske teknikker (NY i 2018)</vt:lpstr>
      <vt:lpstr>Oppsummering kapittel 3</vt:lpstr>
      <vt:lpstr>PowerPoint Presentation</vt:lpstr>
      <vt:lpstr>PowerPoint Presentation</vt:lpstr>
      <vt:lpstr>PowerPoint Presentation</vt:lpstr>
      <vt:lpstr>Testutviklingsprosessen</vt:lpstr>
      <vt:lpstr>Statisk og dynamisk testing</vt:lpstr>
      <vt:lpstr>Kategorier av teknikker for testdesign </vt:lpstr>
      <vt:lpstr>Black box-teknikker </vt:lpstr>
      <vt:lpstr>Black box: Ekvivalensklasseinndeling Equivalence partitioning</vt:lpstr>
      <vt:lpstr>Black box: Grenseverdianalyse Boundary value analysis</vt:lpstr>
      <vt:lpstr>Black box: Grenseverdianalyse Boundary value analysis</vt:lpstr>
      <vt:lpstr>Black box: Grenseverdianalyse Boundary value analysis</vt:lpstr>
      <vt:lpstr>Black box: beslutningstabelltesting  Decision tables </vt:lpstr>
      <vt:lpstr>Black box: beslutningstabelltesting (1/2) Decision tables </vt:lpstr>
      <vt:lpstr>Black box: beslutningstabelltesting (2/2)  Decision tables </vt:lpstr>
      <vt:lpstr>Black box: beslutningstabelltesting  Decision tables </vt:lpstr>
      <vt:lpstr>Black box: Tilstandsbasert testing  State transition testing</vt:lpstr>
      <vt:lpstr>Black box: Tilstandsbasert testing  State transition testing</vt:lpstr>
      <vt:lpstr>Oppgave: state transition testing</vt:lpstr>
      <vt:lpstr>Brukstilfelletesting Use case</vt:lpstr>
      <vt:lpstr>White box-teknikker </vt:lpstr>
      <vt:lpstr>White box: Programinstruksjonstesting og dekning, forgrenings- /beslutningstesting og dekning   Statement testing and coverage, branch/decision testing and coverage </vt:lpstr>
      <vt:lpstr>White box-testing: statement coverage og decision coverage</vt:lpstr>
      <vt:lpstr>PowerPoint Presentation</vt:lpstr>
      <vt:lpstr>Erfaringsbaserte teknikker</vt:lpstr>
      <vt:lpstr>    Erfaringsbasert teknikk </vt:lpstr>
      <vt:lpstr>Valg av testteknikker</vt:lpstr>
      <vt:lpstr>PowerPoint Presentation</vt:lpstr>
      <vt:lpstr>PowerPoint Presentation</vt:lpstr>
      <vt:lpstr>Ekvivalensklasser</vt:lpstr>
      <vt:lpstr>Grenseverdier</vt:lpstr>
      <vt:lpstr>Grenseverdier</vt:lpstr>
      <vt:lpstr>Hva er IKKE RIKTIG for ekvivalensklasseinndeling?</vt:lpstr>
      <vt:lpstr>Gitt er følgende programkode: </vt:lpstr>
      <vt:lpstr>Gitt er følgende pseudokode:</vt:lpstr>
      <vt:lpstr>Hvilke verdier for å teste input til et felt for personnavn er et typisk resultat av feilgjetting? </vt:lpstr>
      <vt:lpstr>Et felt på en skjerm skal fylles inn med et positivt heltall opp til to sifre langt. Hvilket resultat er en riktig utført ekvivalensklasseinndeling?</vt:lpstr>
      <vt:lpstr>Et felt på en skjerm skal fylles inn med en tekst på opp til 10 tegns lengde. Hvilket resultat er en gyldig ekvivalensklasseinndeling? </vt:lpstr>
      <vt:lpstr>Gitt er følgende programkode: </vt:lpstr>
      <vt:lpstr>  Hvor mange ganger må en starte programmet minst for 100% stidekning (path coverage)?</vt:lpstr>
      <vt:lpstr>Gitt følgende programkode: </vt:lpstr>
      <vt:lpstr>Billettpriser</vt:lpstr>
      <vt:lpstr>Oppsummering kapittel 4</vt:lpstr>
      <vt:lpstr>PowerPoint Presentation</vt:lpstr>
      <vt:lpstr>PowerPoint Presentation</vt:lpstr>
      <vt:lpstr>PowerPoint Presentation</vt:lpstr>
      <vt:lpstr>Testleders oppgaver</vt:lpstr>
      <vt:lpstr>Testers oppgaver</vt:lpstr>
      <vt:lpstr> Testplanlegging og estimering</vt:lpstr>
      <vt:lpstr>Teststrategier og testmetoder</vt:lpstr>
      <vt:lpstr>Overvåkning og kontroll av testfremdrift </vt:lpstr>
      <vt:lpstr>Konfigurasjonsstyring </vt:lpstr>
      <vt:lpstr>Risiko og testing </vt:lpstr>
      <vt:lpstr>Hendelses- og feilhåndtering </vt:lpstr>
      <vt:lpstr>Detaljer i en hendelsesrapport kan omfatte:</vt:lpstr>
      <vt:lpstr>Oppsummering kapittel 5</vt:lpstr>
      <vt:lpstr>PowerPoint Presentation</vt:lpstr>
      <vt:lpstr>PowerPoint Presentation</vt:lpstr>
      <vt:lpstr>PowerPoint Presentation</vt:lpstr>
      <vt:lpstr>Hensikt</vt:lpstr>
      <vt:lpstr>Klassifisering av testverktøy</vt:lpstr>
      <vt:lpstr>Mulige fordeler og risikoer </vt:lpstr>
      <vt:lpstr>Introduksjon av et verktøy i en organisasjon </vt:lpstr>
      <vt:lpstr>PowerPoint Presentation</vt:lpstr>
      <vt:lpstr>Oppsummering kapittel 6</vt:lpstr>
      <vt:lpstr>Noen tips og råd helt til slutt.. </vt:lpstr>
      <vt:lpstr>Hvordan alt henger sammen med alt</vt:lpstr>
      <vt:lpstr>Eksamen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guide (title)</dc:title>
  <dc:creator>cpallot</dc:creator>
  <cp:revision>1</cp:revision>
  <cp:lastPrinted>1601-01-01T00:00:00Z</cp:lastPrinted>
  <dcterms:created xsi:type="dcterms:W3CDTF">1601-01-01T00:00:00Z</dcterms:created>
  <dcterms:modified xsi:type="dcterms:W3CDTF">2018-09-20T12:11:29Z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0x0101004380256D439EAF4CA3C17C6F1DC733F3</vt:lpwstr>
  </property>
  <property fmtid="{D5CDD505-2E9C-101B-9397-08002B2CF9AE}" pid="3" name="TaxKeyword">
    <vt:lpwstr/>
  </property>
  <property fmtid="{D5CDD505-2E9C-101B-9397-08002B2CF9AE}" pid="4" name="Community">
    <vt:lpwstr/>
  </property>
  <property fmtid="{D5CDD505-2E9C-101B-9397-08002B2CF9AE}" pid="5" name="Languages">
    <vt:lpwstr/>
  </property>
  <property fmtid="{D5CDD505-2E9C-101B-9397-08002B2CF9AE}" pid="6" name="Steria location">
    <vt:lpwstr/>
  </property>
  <property fmtid="{D5CDD505-2E9C-101B-9397-08002B2CF9AE}" pid="7" name="Document type">
    <vt:lpwstr/>
  </property>
  <property fmtid="{D5CDD505-2E9C-101B-9397-08002B2CF9AE}" pid="8" name="PortalKeyword">
    <vt:lpwstr/>
  </property>
  <property fmtid="{D5CDD505-2E9C-101B-9397-08002B2CF9AE}" pid="9" name="Losningsomrade">
    <vt:lpwstr/>
  </property>
  <property fmtid="{D5CDD505-2E9C-101B-9397-08002B2CF9AE}" pid="10" name="HiddenDocLib_Bransje">
    <vt:lpwstr/>
  </property>
  <property fmtid="{D5CDD505-2E9C-101B-9397-08002B2CF9AE}" pid="11" name="Kategori_doc">
    <vt:lpwstr/>
  </property>
  <property fmtid="{D5CDD505-2E9C-101B-9397-08002B2CF9AE}" pid="12" name="d67304936df247ab9448bd970a61aa05">
    <vt:lpwstr/>
  </property>
  <property fmtid="{D5CDD505-2E9C-101B-9397-08002B2CF9AE}" pid="13" name="Fag">
    <vt:lpwstr/>
  </property>
  <property fmtid="{D5CDD505-2E9C-101B-9397-08002B2CF9AE}" pid="14" name="Tjenesteomrade">
    <vt:lpwstr/>
  </property>
  <property fmtid="{D5CDD505-2E9C-101B-9397-08002B2CF9AE}" pid="15" name="Temaord">
    <vt:lpwstr/>
  </property>
  <property fmtid="{D5CDD505-2E9C-101B-9397-08002B2CF9AE}" pid="16" name="HiddenDocLib_Kunde">
    <vt:lpwstr/>
  </property>
  <property fmtid="{D5CDD505-2E9C-101B-9397-08002B2CF9AE}" pid="17" name="Klassifisering">
    <vt:lpwstr/>
  </property>
  <property fmtid="{D5CDD505-2E9C-101B-9397-08002B2CF9AE}" pid="18" name="Land">
    <vt:lpwstr/>
  </property>
</Properties>
</file>